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6"/>
  </p:notesMasterIdLst>
  <p:sldIdLst>
    <p:sldId id="478" r:id="rId2"/>
    <p:sldId id="482" r:id="rId3"/>
    <p:sldId id="555" r:id="rId4"/>
    <p:sldId id="556" r:id="rId5"/>
    <p:sldId id="554" r:id="rId6"/>
    <p:sldId id="565" r:id="rId7"/>
    <p:sldId id="566" r:id="rId8"/>
    <p:sldId id="300" r:id="rId9"/>
    <p:sldId id="301" r:id="rId10"/>
    <p:sldId id="485" r:id="rId11"/>
    <p:sldId id="302" r:id="rId12"/>
    <p:sldId id="486" r:id="rId13"/>
    <p:sldId id="303" r:id="rId14"/>
    <p:sldId id="305" r:id="rId15"/>
    <p:sldId id="304" r:id="rId16"/>
    <p:sldId id="306" r:id="rId17"/>
    <p:sldId id="307" r:id="rId18"/>
    <p:sldId id="308" r:id="rId19"/>
    <p:sldId id="487" r:id="rId20"/>
    <p:sldId id="310" r:id="rId21"/>
    <p:sldId id="311" r:id="rId22"/>
    <p:sldId id="557" r:id="rId23"/>
    <p:sldId id="558" r:id="rId24"/>
    <p:sldId id="559" r:id="rId25"/>
    <p:sldId id="560" r:id="rId26"/>
    <p:sldId id="561" r:id="rId27"/>
    <p:sldId id="334" r:id="rId28"/>
    <p:sldId id="562" r:id="rId29"/>
    <p:sldId id="563" r:id="rId30"/>
    <p:sldId id="564" r:id="rId31"/>
    <p:sldId id="567" r:id="rId32"/>
    <p:sldId id="568" r:id="rId33"/>
    <p:sldId id="569" r:id="rId34"/>
    <p:sldId id="570" r:id="rId35"/>
    <p:sldId id="571" r:id="rId36"/>
    <p:sldId id="332" r:id="rId37"/>
    <p:sldId id="454" r:id="rId38"/>
    <p:sldId id="333" r:id="rId39"/>
    <p:sldId id="315" r:id="rId40"/>
    <p:sldId id="316" r:id="rId41"/>
    <p:sldId id="317" r:id="rId42"/>
    <p:sldId id="261" r:id="rId43"/>
    <p:sldId id="327" r:id="rId44"/>
    <p:sldId id="262" r:id="rId45"/>
    <p:sldId id="488" r:id="rId46"/>
    <p:sldId id="493" r:id="rId47"/>
    <p:sldId id="263" r:id="rId48"/>
    <p:sldId id="277" r:id="rId49"/>
    <p:sldId id="299" r:id="rId50"/>
    <p:sldId id="394" r:id="rId51"/>
    <p:sldId id="489" r:id="rId52"/>
    <p:sldId id="490" r:id="rId53"/>
    <p:sldId id="491" r:id="rId54"/>
    <p:sldId id="494" r:id="rId55"/>
    <p:sldId id="265" r:id="rId56"/>
    <p:sldId id="266" r:id="rId57"/>
    <p:sldId id="267" r:id="rId58"/>
    <p:sldId id="492" r:id="rId59"/>
    <p:sldId id="325" r:id="rId60"/>
    <p:sldId id="496" r:id="rId61"/>
    <p:sldId id="495" r:id="rId62"/>
    <p:sldId id="497" r:id="rId63"/>
    <p:sldId id="385" r:id="rId64"/>
    <p:sldId id="264" r:id="rId65"/>
    <p:sldId id="498" r:id="rId66"/>
    <p:sldId id="499" r:id="rId67"/>
    <p:sldId id="500" r:id="rId68"/>
    <p:sldId id="268" r:id="rId69"/>
    <p:sldId id="269" r:id="rId70"/>
    <p:sldId id="270" r:id="rId71"/>
    <p:sldId id="271" r:id="rId72"/>
    <p:sldId id="272" r:id="rId73"/>
    <p:sldId id="273" r:id="rId74"/>
    <p:sldId id="274" r:id="rId75"/>
    <p:sldId id="275" r:id="rId76"/>
    <p:sldId id="527" r:id="rId77"/>
    <p:sldId id="276" r:id="rId78"/>
    <p:sldId id="501" r:id="rId79"/>
    <p:sldId id="528" r:id="rId80"/>
    <p:sldId id="529" r:id="rId81"/>
    <p:sldId id="530" r:id="rId82"/>
    <p:sldId id="531" r:id="rId83"/>
    <p:sldId id="278" r:id="rId84"/>
    <p:sldId id="279" r:id="rId85"/>
    <p:sldId id="280" r:id="rId86"/>
    <p:sldId id="281" r:id="rId87"/>
    <p:sldId id="536" r:id="rId88"/>
    <p:sldId id="537" r:id="rId89"/>
    <p:sldId id="282" r:id="rId90"/>
    <p:sldId id="283" r:id="rId91"/>
    <p:sldId id="284" r:id="rId92"/>
    <p:sldId id="285" r:id="rId93"/>
    <p:sldId id="287" r:id="rId94"/>
    <p:sldId id="286" r:id="rId95"/>
    <p:sldId id="288" r:id="rId96"/>
    <p:sldId id="289" r:id="rId97"/>
    <p:sldId id="291" r:id="rId98"/>
    <p:sldId id="535" r:id="rId99"/>
    <p:sldId id="532" r:id="rId100"/>
    <p:sldId id="533" r:id="rId101"/>
    <p:sldId id="534" r:id="rId102"/>
    <p:sldId id="290" r:id="rId103"/>
    <p:sldId id="292" r:id="rId104"/>
    <p:sldId id="293" r:id="rId105"/>
    <p:sldId id="294" r:id="rId106"/>
    <p:sldId id="296" r:id="rId107"/>
    <p:sldId id="297" r:id="rId108"/>
    <p:sldId id="295" r:id="rId109"/>
    <p:sldId id="298" r:id="rId110"/>
    <p:sldId id="502" r:id="rId111"/>
    <p:sldId id="503" r:id="rId112"/>
    <p:sldId id="504" r:id="rId113"/>
    <p:sldId id="505" r:id="rId114"/>
    <p:sldId id="506" r:id="rId115"/>
    <p:sldId id="507" r:id="rId116"/>
    <p:sldId id="508" r:id="rId117"/>
    <p:sldId id="509" r:id="rId118"/>
    <p:sldId id="510" r:id="rId119"/>
    <p:sldId id="511" r:id="rId120"/>
    <p:sldId id="512" r:id="rId121"/>
    <p:sldId id="513" r:id="rId122"/>
    <p:sldId id="514" r:id="rId123"/>
    <p:sldId id="312" r:id="rId124"/>
    <p:sldId id="313" r:id="rId125"/>
    <p:sldId id="314" r:id="rId126"/>
    <p:sldId id="515" r:id="rId127"/>
    <p:sldId id="538" r:id="rId128"/>
    <p:sldId id="539" r:id="rId129"/>
    <p:sldId id="540" r:id="rId130"/>
    <p:sldId id="541" r:id="rId131"/>
    <p:sldId id="542" r:id="rId132"/>
    <p:sldId id="543" r:id="rId133"/>
    <p:sldId id="544" r:id="rId134"/>
    <p:sldId id="545" r:id="rId135"/>
    <p:sldId id="546" r:id="rId136"/>
    <p:sldId id="547" r:id="rId137"/>
    <p:sldId id="516" r:id="rId138"/>
    <p:sldId id="517" r:id="rId139"/>
    <p:sldId id="318" r:id="rId140"/>
    <p:sldId id="319" r:id="rId141"/>
    <p:sldId id="321" r:id="rId142"/>
    <p:sldId id="322" r:id="rId143"/>
    <p:sldId id="323" r:id="rId144"/>
    <p:sldId id="324" r:id="rId145"/>
    <p:sldId id="326" r:id="rId146"/>
    <p:sldId id="518" r:id="rId147"/>
    <p:sldId id="519" r:id="rId148"/>
    <p:sldId id="520" r:id="rId149"/>
    <p:sldId id="521" r:id="rId150"/>
    <p:sldId id="522" r:id="rId151"/>
    <p:sldId id="523" r:id="rId152"/>
    <p:sldId id="524" r:id="rId153"/>
    <p:sldId id="525" r:id="rId154"/>
    <p:sldId id="526" r:id="rId155"/>
    <p:sldId id="335" r:id="rId156"/>
    <p:sldId id="336" r:id="rId157"/>
    <p:sldId id="337" r:id="rId158"/>
    <p:sldId id="338" r:id="rId159"/>
    <p:sldId id="339" r:id="rId160"/>
    <p:sldId id="340" r:id="rId161"/>
    <p:sldId id="341" r:id="rId162"/>
    <p:sldId id="548" r:id="rId163"/>
    <p:sldId id="549" r:id="rId164"/>
    <p:sldId id="550" r:id="rId165"/>
    <p:sldId id="551" r:id="rId166"/>
    <p:sldId id="552" r:id="rId167"/>
    <p:sldId id="553" r:id="rId168"/>
    <p:sldId id="342" r:id="rId169"/>
    <p:sldId id="343" r:id="rId170"/>
    <p:sldId id="344" r:id="rId171"/>
    <p:sldId id="345" r:id="rId172"/>
    <p:sldId id="346" r:id="rId173"/>
    <p:sldId id="347" r:id="rId174"/>
    <p:sldId id="348" r:id="rId175"/>
    <p:sldId id="349" r:id="rId176"/>
    <p:sldId id="350" r:id="rId177"/>
    <p:sldId id="353" r:id="rId178"/>
    <p:sldId id="354" r:id="rId179"/>
    <p:sldId id="355" r:id="rId180"/>
    <p:sldId id="356" r:id="rId181"/>
    <p:sldId id="351" r:id="rId182"/>
    <p:sldId id="352" r:id="rId183"/>
    <p:sldId id="357" r:id="rId184"/>
    <p:sldId id="477" r:id="rId18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p:cViewPr varScale="1">
        <p:scale>
          <a:sx n="102" d="100"/>
          <a:sy n="102" d="100"/>
        </p:scale>
        <p:origin x="946" y="58"/>
      </p:cViewPr>
      <p:guideLst>
        <p:guide orient="horz" pos="216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6" Type="http://schemas.openxmlformats.org/officeDocument/2006/relationships/slide" Target="slides/slide5.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slide" Target="slides/slide182.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theme" Target="theme/theme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0" Type="http://schemas.openxmlformats.org/officeDocument/2006/relationships/tableStyles" Target="tableStyle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notesMaster" Target="notesMasters/notesMaster1.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presProps" Target="presProps.xml"/><Relationship Id="rId1" Type="http://schemas.openxmlformats.org/officeDocument/2006/relationships/slideMaster" Target="slideMasters/slideMaster1.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705D65-BBD2-4707-A0A3-17E3ADEBA299}" type="datetimeFigureOut">
              <a:rPr lang="en-US" smtClean="0"/>
              <a:t>8/31/2023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872E59-32B8-44C2-898F-66F68B2F7EA5}" type="slidenum">
              <a:rPr lang="en-US" smtClean="0"/>
              <a:t>‹#›</a:t>
            </a:fld>
            <a:endParaRPr lang="en-US"/>
          </a:p>
        </p:txBody>
      </p:sp>
    </p:spTree>
    <p:extLst>
      <p:ext uri="{BB962C8B-B14F-4D97-AF65-F5344CB8AC3E}">
        <p14:creationId xmlns:p14="http://schemas.microsoft.com/office/powerpoint/2010/main" val="10952514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872E59-32B8-44C2-898F-66F68B2F7EA5}" type="slidenum">
              <a:rPr lang="en-US" smtClean="0"/>
              <a:t>14</a:t>
            </a:fld>
            <a:endParaRPr lang="en-US"/>
          </a:p>
        </p:txBody>
      </p:sp>
    </p:spTree>
    <p:extLst>
      <p:ext uri="{BB962C8B-B14F-4D97-AF65-F5344CB8AC3E}">
        <p14:creationId xmlns:p14="http://schemas.microsoft.com/office/powerpoint/2010/main" val="2123516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Rectangle 7">
            <a:extLst>
              <a:ext uri="{FF2B5EF4-FFF2-40B4-BE49-F238E27FC236}">
                <a16:creationId xmlns:a16="http://schemas.microsoft.com/office/drawing/2014/main" id="{9F91EDB1-6D15-4B40-4A1B-B1081C2762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fld id="{9CA815E7-96DD-4746-9E90-129A26A9AF94}" type="slidenum">
              <a:rPr lang="en-US" altLang="en-US" b="0"/>
              <a:pPr eaLnBrk="1" hangingPunct="1"/>
              <a:t>57</a:t>
            </a:fld>
            <a:endParaRPr lang="en-US" altLang="en-US" b="0"/>
          </a:p>
        </p:txBody>
      </p:sp>
      <p:sp>
        <p:nvSpPr>
          <p:cNvPr id="133123" name="Rectangle 2">
            <a:extLst>
              <a:ext uri="{FF2B5EF4-FFF2-40B4-BE49-F238E27FC236}">
                <a16:creationId xmlns:a16="http://schemas.microsoft.com/office/drawing/2014/main" id="{1538475F-1B68-EF22-8F2B-9E8AD9A25870}"/>
              </a:ext>
            </a:extLst>
          </p:cNvPr>
          <p:cNvSpPr>
            <a:spLocks noGrp="1" noRot="1" noChangeAspect="1" noChangeArrowheads="1" noTextEdit="1"/>
          </p:cNvSpPr>
          <p:nvPr>
            <p:ph type="sldImg"/>
          </p:nvPr>
        </p:nvSpPr>
        <p:spPr>
          <a:ln/>
        </p:spPr>
      </p:sp>
      <p:sp>
        <p:nvSpPr>
          <p:cNvPr id="133124" name="Rectangle 3">
            <a:extLst>
              <a:ext uri="{FF2B5EF4-FFF2-40B4-BE49-F238E27FC236}">
                <a16:creationId xmlns:a16="http://schemas.microsoft.com/office/drawing/2014/main" id="{A8D20EE5-D4DA-4292-C629-209E3D59EE3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Rectangle 7">
            <a:extLst>
              <a:ext uri="{FF2B5EF4-FFF2-40B4-BE49-F238E27FC236}">
                <a16:creationId xmlns:a16="http://schemas.microsoft.com/office/drawing/2014/main" id="{C3224EAD-2BBD-B237-A664-E7E07C22A4C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fld id="{E97891D7-A02F-4D02-BECC-4AEA02EE8DB3}" type="slidenum">
              <a:rPr lang="en-US" altLang="en-US" b="0"/>
              <a:pPr eaLnBrk="1" hangingPunct="1"/>
              <a:t>38</a:t>
            </a:fld>
            <a:endParaRPr lang="en-US" altLang="en-US" b="0"/>
          </a:p>
        </p:txBody>
      </p:sp>
      <p:sp>
        <p:nvSpPr>
          <p:cNvPr id="123907" name="Rectangle 2">
            <a:extLst>
              <a:ext uri="{FF2B5EF4-FFF2-40B4-BE49-F238E27FC236}">
                <a16:creationId xmlns:a16="http://schemas.microsoft.com/office/drawing/2014/main" id="{78B809D9-C897-6E1E-54B1-1E25B86FAAD0}"/>
              </a:ext>
            </a:extLst>
          </p:cNvPr>
          <p:cNvSpPr>
            <a:spLocks noGrp="1" noRot="1" noChangeAspect="1" noChangeArrowheads="1" noTextEdit="1"/>
          </p:cNvSpPr>
          <p:nvPr>
            <p:ph type="sldImg"/>
          </p:nvPr>
        </p:nvSpPr>
        <p:spPr>
          <a:ln/>
        </p:spPr>
      </p:sp>
      <p:sp>
        <p:nvSpPr>
          <p:cNvPr id="123908" name="Rectangle 3">
            <a:extLst>
              <a:ext uri="{FF2B5EF4-FFF2-40B4-BE49-F238E27FC236}">
                <a16:creationId xmlns:a16="http://schemas.microsoft.com/office/drawing/2014/main" id="{D8FF358B-36C6-E6B6-6212-C7B8AFEC831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7">
            <a:extLst>
              <a:ext uri="{FF2B5EF4-FFF2-40B4-BE49-F238E27FC236}">
                <a16:creationId xmlns:a16="http://schemas.microsoft.com/office/drawing/2014/main" id="{0AEE27A4-FC3F-E1DC-8D33-455D263A67D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fld id="{428C0738-EEFC-4A79-B146-285DD576E5B9}" type="slidenum">
              <a:rPr lang="en-US" altLang="en-US" b="0"/>
              <a:pPr eaLnBrk="1" hangingPunct="1"/>
              <a:t>42</a:t>
            </a:fld>
            <a:endParaRPr lang="en-US" altLang="en-US" b="0"/>
          </a:p>
        </p:txBody>
      </p:sp>
      <p:sp>
        <p:nvSpPr>
          <p:cNvPr id="124931" name="Rectangle 2">
            <a:extLst>
              <a:ext uri="{FF2B5EF4-FFF2-40B4-BE49-F238E27FC236}">
                <a16:creationId xmlns:a16="http://schemas.microsoft.com/office/drawing/2014/main" id="{C927DFEF-29E8-6BCD-E242-B9DBCB6279C3}"/>
              </a:ext>
            </a:extLst>
          </p:cNvPr>
          <p:cNvSpPr>
            <a:spLocks noGrp="1" noRot="1" noChangeAspect="1" noChangeArrowheads="1" noTextEdit="1"/>
          </p:cNvSpPr>
          <p:nvPr>
            <p:ph type="sldImg"/>
          </p:nvPr>
        </p:nvSpPr>
        <p:spPr>
          <a:ln/>
        </p:spPr>
      </p:sp>
      <p:sp>
        <p:nvSpPr>
          <p:cNvPr id="124932" name="Rectangle 3">
            <a:extLst>
              <a:ext uri="{FF2B5EF4-FFF2-40B4-BE49-F238E27FC236}">
                <a16:creationId xmlns:a16="http://schemas.microsoft.com/office/drawing/2014/main" id="{F80D6A7D-8EC1-2DC4-0A73-C568DEC3047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7">
            <a:extLst>
              <a:ext uri="{FF2B5EF4-FFF2-40B4-BE49-F238E27FC236}">
                <a16:creationId xmlns:a16="http://schemas.microsoft.com/office/drawing/2014/main" id="{58F3934B-B4B5-33CB-CF49-BED2DFE40D1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fld id="{2686C181-DBBF-41F7-BDE4-75C288B7A0F4}" type="slidenum">
              <a:rPr lang="en-US" altLang="en-US" b="0"/>
              <a:pPr eaLnBrk="1" hangingPunct="1"/>
              <a:t>44</a:t>
            </a:fld>
            <a:endParaRPr lang="en-US" altLang="en-US" b="0"/>
          </a:p>
        </p:txBody>
      </p:sp>
      <p:sp>
        <p:nvSpPr>
          <p:cNvPr id="125955" name="Rectangle 2">
            <a:extLst>
              <a:ext uri="{FF2B5EF4-FFF2-40B4-BE49-F238E27FC236}">
                <a16:creationId xmlns:a16="http://schemas.microsoft.com/office/drawing/2014/main" id="{6FAEB768-9AEC-53E5-26C8-25B90AB85E9D}"/>
              </a:ext>
            </a:extLst>
          </p:cNvPr>
          <p:cNvSpPr>
            <a:spLocks noGrp="1" noRot="1" noChangeAspect="1" noChangeArrowheads="1" noTextEdit="1"/>
          </p:cNvSpPr>
          <p:nvPr>
            <p:ph type="sldImg"/>
          </p:nvPr>
        </p:nvSpPr>
        <p:spPr>
          <a:ln/>
        </p:spPr>
      </p:sp>
      <p:sp>
        <p:nvSpPr>
          <p:cNvPr id="125956" name="Rectangle 3">
            <a:extLst>
              <a:ext uri="{FF2B5EF4-FFF2-40B4-BE49-F238E27FC236}">
                <a16:creationId xmlns:a16="http://schemas.microsoft.com/office/drawing/2014/main" id="{A9D4B823-4061-F550-35C7-FC9FE2D1908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7">
            <a:extLst>
              <a:ext uri="{FF2B5EF4-FFF2-40B4-BE49-F238E27FC236}">
                <a16:creationId xmlns:a16="http://schemas.microsoft.com/office/drawing/2014/main" id="{D70D6A47-56DD-555A-812A-7BA22340CAC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fld id="{5B7CFA77-4AA8-4935-85E5-4BA363FDDDC9}" type="slidenum">
              <a:rPr lang="en-US" altLang="en-US" b="0"/>
              <a:pPr eaLnBrk="1" hangingPunct="1"/>
              <a:t>46</a:t>
            </a:fld>
            <a:endParaRPr lang="en-US" altLang="en-US" b="0"/>
          </a:p>
        </p:txBody>
      </p:sp>
      <p:sp>
        <p:nvSpPr>
          <p:cNvPr id="126979" name="Rectangle 2">
            <a:extLst>
              <a:ext uri="{FF2B5EF4-FFF2-40B4-BE49-F238E27FC236}">
                <a16:creationId xmlns:a16="http://schemas.microsoft.com/office/drawing/2014/main" id="{DB8391F2-D51E-2FB2-617C-F5B9AA13961C}"/>
              </a:ext>
            </a:extLst>
          </p:cNvPr>
          <p:cNvSpPr>
            <a:spLocks noGrp="1" noRot="1" noChangeAspect="1" noChangeArrowheads="1" noTextEdit="1"/>
          </p:cNvSpPr>
          <p:nvPr>
            <p:ph type="sldImg"/>
          </p:nvPr>
        </p:nvSpPr>
        <p:spPr>
          <a:ln/>
        </p:spPr>
      </p:sp>
      <p:sp>
        <p:nvSpPr>
          <p:cNvPr id="126980" name="Rectangle 3">
            <a:extLst>
              <a:ext uri="{FF2B5EF4-FFF2-40B4-BE49-F238E27FC236}">
                <a16:creationId xmlns:a16="http://schemas.microsoft.com/office/drawing/2014/main" id="{6F5C5392-A74F-94DA-9A88-66F0BAA8540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7">
            <a:extLst>
              <a:ext uri="{FF2B5EF4-FFF2-40B4-BE49-F238E27FC236}">
                <a16:creationId xmlns:a16="http://schemas.microsoft.com/office/drawing/2014/main" id="{FC0B091E-B974-E00E-32A5-533FD50150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fld id="{4F0B29D7-1464-43E5-866A-C2E919B430D3}" type="slidenum">
              <a:rPr lang="en-US" altLang="en-US" b="0"/>
              <a:pPr eaLnBrk="1" hangingPunct="1"/>
              <a:t>47</a:t>
            </a:fld>
            <a:endParaRPr lang="en-US" altLang="en-US" b="0"/>
          </a:p>
        </p:txBody>
      </p:sp>
      <p:sp>
        <p:nvSpPr>
          <p:cNvPr id="128003" name="Rectangle 2">
            <a:extLst>
              <a:ext uri="{FF2B5EF4-FFF2-40B4-BE49-F238E27FC236}">
                <a16:creationId xmlns:a16="http://schemas.microsoft.com/office/drawing/2014/main" id="{11883D40-FC92-0C43-B295-FC60DCF86AC6}"/>
              </a:ext>
            </a:extLst>
          </p:cNvPr>
          <p:cNvSpPr>
            <a:spLocks noGrp="1" noRot="1" noChangeAspect="1" noChangeArrowheads="1" noTextEdit="1"/>
          </p:cNvSpPr>
          <p:nvPr>
            <p:ph type="sldImg"/>
          </p:nvPr>
        </p:nvSpPr>
        <p:spPr>
          <a:ln/>
        </p:spPr>
      </p:sp>
      <p:sp>
        <p:nvSpPr>
          <p:cNvPr id="128004" name="Rectangle 3">
            <a:extLst>
              <a:ext uri="{FF2B5EF4-FFF2-40B4-BE49-F238E27FC236}">
                <a16:creationId xmlns:a16="http://schemas.microsoft.com/office/drawing/2014/main" id="{3EFBD71D-6EA5-5A66-C9AB-7D5179358AE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7">
            <a:extLst>
              <a:ext uri="{FF2B5EF4-FFF2-40B4-BE49-F238E27FC236}">
                <a16:creationId xmlns:a16="http://schemas.microsoft.com/office/drawing/2014/main" id="{170F82D3-3E6B-FA30-C9A5-D6DC82E83D2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fld id="{69879BD0-0050-439C-BF7E-5D680A6DB034}" type="slidenum">
              <a:rPr lang="en-US" altLang="en-US" b="0"/>
              <a:pPr eaLnBrk="1" hangingPunct="1"/>
              <a:t>54</a:t>
            </a:fld>
            <a:endParaRPr lang="en-US" altLang="en-US" b="0"/>
          </a:p>
        </p:txBody>
      </p:sp>
      <p:sp>
        <p:nvSpPr>
          <p:cNvPr id="130051" name="Rectangle 2">
            <a:extLst>
              <a:ext uri="{FF2B5EF4-FFF2-40B4-BE49-F238E27FC236}">
                <a16:creationId xmlns:a16="http://schemas.microsoft.com/office/drawing/2014/main" id="{9897A368-ADE6-71ED-E52D-2D534A804D86}"/>
              </a:ext>
            </a:extLst>
          </p:cNvPr>
          <p:cNvSpPr>
            <a:spLocks noGrp="1" noRot="1" noChangeAspect="1" noChangeArrowheads="1" noTextEdit="1"/>
          </p:cNvSpPr>
          <p:nvPr>
            <p:ph type="sldImg"/>
          </p:nvPr>
        </p:nvSpPr>
        <p:spPr>
          <a:ln/>
        </p:spPr>
      </p:sp>
      <p:sp>
        <p:nvSpPr>
          <p:cNvPr id="130052" name="Rectangle 3">
            <a:extLst>
              <a:ext uri="{FF2B5EF4-FFF2-40B4-BE49-F238E27FC236}">
                <a16:creationId xmlns:a16="http://schemas.microsoft.com/office/drawing/2014/main" id="{16F25AEC-3C92-DFF9-052F-73EE46B61DB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7">
            <a:extLst>
              <a:ext uri="{FF2B5EF4-FFF2-40B4-BE49-F238E27FC236}">
                <a16:creationId xmlns:a16="http://schemas.microsoft.com/office/drawing/2014/main" id="{88D36096-E44D-139D-EDA5-BB1F1D442BB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fld id="{330C3247-32C5-4721-9BEA-9D66E9A9FF6D}" type="slidenum">
              <a:rPr lang="en-US" altLang="en-US" b="0"/>
              <a:pPr eaLnBrk="1" hangingPunct="1"/>
              <a:t>55</a:t>
            </a:fld>
            <a:endParaRPr lang="en-US" altLang="en-US" b="0"/>
          </a:p>
        </p:txBody>
      </p:sp>
      <p:sp>
        <p:nvSpPr>
          <p:cNvPr id="131075" name="Rectangle 2">
            <a:extLst>
              <a:ext uri="{FF2B5EF4-FFF2-40B4-BE49-F238E27FC236}">
                <a16:creationId xmlns:a16="http://schemas.microsoft.com/office/drawing/2014/main" id="{1654BAE8-61C6-A8BD-1322-3CD37E9793EB}"/>
              </a:ext>
            </a:extLst>
          </p:cNvPr>
          <p:cNvSpPr>
            <a:spLocks noGrp="1" noRot="1" noChangeAspect="1" noChangeArrowheads="1" noTextEdit="1"/>
          </p:cNvSpPr>
          <p:nvPr>
            <p:ph type="sldImg"/>
          </p:nvPr>
        </p:nvSpPr>
        <p:spPr>
          <a:ln/>
        </p:spPr>
      </p:sp>
      <p:sp>
        <p:nvSpPr>
          <p:cNvPr id="131076" name="Rectangle 3">
            <a:extLst>
              <a:ext uri="{FF2B5EF4-FFF2-40B4-BE49-F238E27FC236}">
                <a16:creationId xmlns:a16="http://schemas.microsoft.com/office/drawing/2014/main" id="{C2F2DAEC-7555-F6F5-63FC-DF0FB849227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7">
            <a:extLst>
              <a:ext uri="{FF2B5EF4-FFF2-40B4-BE49-F238E27FC236}">
                <a16:creationId xmlns:a16="http://schemas.microsoft.com/office/drawing/2014/main" id="{0716C620-2DB0-D776-52AA-92F7BEE48FD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fld id="{2DA8D178-068A-43B9-9063-8689488B529E}" type="slidenum">
              <a:rPr lang="en-US" altLang="en-US" b="0"/>
              <a:pPr eaLnBrk="1" hangingPunct="1"/>
              <a:t>56</a:t>
            </a:fld>
            <a:endParaRPr lang="en-US" altLang="en-US" b="0"/>
          </a:p>
        </p:txBody>
      </p:sp>
      <p:sp>
        <p:nvSpPr>
          <p:cNvPr id="132099" name="Rectangle 2">
            <a:extLst>
              <a:ext uri="{FF2B5EF4-FFF2-40B4-BE49-F238E27FC236}">
                <a16:creationId xmlns:a16="http://schemas.microsoft.com/office/drawing/2014/main" id="{767BAD18-15B2-370F-CDEE-55A81E2F0E25}"/>
              </a:ext>
            </a:extLst>
          </p:cNvPr>
          <p:cNvSpPr>
            <a:spLocks noGrp="1" noRot="1" noChangeAspect="1" noChangeArrowheads="1" noTextEdit="1"/>
          </p:cNvSpPr>
          <p:nvPr>
            <p:ph type="sldImg"/>
          </p:nvPr>
        </p:nvSpPr>
        <p:spPr>
          <a:ln/>
        </p:spPr>
      </p:sp>
      <p:sp>
        <p:nvSpPr>
          <p:cNvPr id="132100" name="Rectangle 3">
            <a:extLst>
              <a:ext uri="{FF2B5EF4-FFF2-40B4-BE49-F238E27FC236}">
                <a16:creationId xmlns:a16="http://schemas.microsoft.com/office/drawing/2014/main" id="{0852F48C-96E7-03BE-4AD1-74703209060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9" name="Rectangle 8"/>
          <p:cNvSpPr/>
          <p:nvPr/>
        </p:nvSpPr>
        <p:spPr>
          <a:xfrm>
            <a:off x="0" y="0"/>
            <a:ext cx="9144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9"/>
          <p:cNvSpPr/>
          <p:nvPr/>
        </p:nvSpPr>
        <p:spPr>
          <a:xfrm>
            <a:off x="4762" y="0"/>
            <a:ext cx="9139239" cy="4572001"/>
          </a:xfrm>
          <a:custGeom>
            <a:avLst/>
            <a:gdLst/>
            <a:ahLst/>
            <a:cxnLst/>
            <a:rect l="l" t="t" r="r" b="b"/>
            <a:pathLst>
              <a:path w="9139239" h="4572001">
                <a:moveTo>
                  <a:pt x="9139239" y="4171458"/>
                </a:moveTo>
                <a:lnTo>
                  <a:pt x="9139239" y="4479120"/>
                </a:lnTo>
                <a:lnTo>
                  <a:pt x="9061857" y="4572001"/>
                </a:lnTo>
                <a:lnTo>
                  <a:pt x="8867616" y="4572001"/>
                </a:lnTo>
                <a:cubicBezTo>
                  <a:pt x="8974940" y="4496648"/>
                  <a:pt x="9059271" y="4392377"/>
                  <a:pt x="9109281" y="4270954"/>
                </a:cubicBezTo>
                <a:close/>
                <a:moveTo>
                  <a:pt x="9139239" y="4017903"/>
                </a:moveTo>
                <a:lnTo>
                  <a:pt x="9139239" y="4146549"/>
                </a:lnTo>
                <a:lnTo>
                  <a:pt x="9061849" y="4168266"/>
                </a:lnTo>
                <a:cubicBezTo>
                  <a:pt x="8867508" y="4236060"/>
                  <a:pt x="8712637" y="4384208"/>
                  <a:pt x="8639677" y="4572001"/>
                </a:cubicBezTo>
                <a:lnTo>
                  <a:pt x="8502130" y="4572001"/>
                </a:lnTo>
                <a:cubicBezTo>
                  <a:pt x="8583823" y="4319597"/>
                  <a:pt x="8787913" y="4120306"/>
                  <a:pt x="9046727" y="4039822"/>
                </a:cubicBezTo>
                <a:close/>
                <a:moveTo>
                  <a:pt x="7620280" y="3999419"/>
                </a:moveTo>
                <a:lnTo>
                  <a:pt x="7637367" y="4001042"/>
                </a:lnTo>
                <a:cubicBezTo>
                  <a:pt x="7669753" y="4001569"/>
                  <a:pt x="7701646" y="4004550"/>
                  <a:pt x="7732829" y="4010107"/>
                </a:cubicBezTo>
                <a:cubicBezTo>
                  <a:pt x="7738405" y="4009688"/>
                  <a:pt x="7743733" y="4010636"/>
                  <a:pt x="7749042" y="4011646"/>
                </a:cubicBezTo>
                <a:lnTo>
                  <a:pt x="7749159" y="4012794"/>
                </a:lnTo>
                <a:cubicBezTo>
                  <a:pt x="8061238" y="4064450"/>
                  <a:pt x="8314467" y="4283539"/>
                  <a:pt x="8407830" y="4572001"/>
                </a:cubicBezTo>
                <a:lnTo>
                  <a:pt x="8270283" y="4572001"/>
                </a:lnTo>
                <a:cubicBezTo>
                  <a:pt x="8186900" y="4357380"/>
                  <a:pt x="7996531" y="4194541"/>
                  <a:pt x="7762529" y="4144250"/>
                </a:cubicBezTo>
                <a:cubicBezTo>
                  <a:pt x="7797023" y="4319651"/>
                  <a:pt x="7899246" y="4471530"/>
                  <a:pt x="8042344" y="4572001"/>
                </a:cubicBezTo>
                <a:lnTo>
                  <a:pt x="7848103" y="4572001"/>
                </a:lnTo>
                <a:cubicBezTo>
                  <a:pt x="7731971" y="4452596"/>
                  <a:pt x="7653409" y="4298519"/>
                  <a:pt x="7629044" y="4127511"/>
                </a:cubicBezTo>
                <a:cubicBezTo>
                  <a:pt x="7628876" y="4127458"/>
                  <a:pt x="7628708" y="4127453"/>
                  <a:pt x="7628538" y="4127448"/>
                </a:cubicBezTo>
                <a:lnTo>
                  <a:pt x="7628000" y="4120772"/>
                </a:lnTo>
                <a:cubicBezTo>
                  <a:pt x="7622941" y="4090522"/>
                  <a:pt x="7620490" y="4059631"/>
                  <a:pt x="7620533" y="4028296"/>
                </a:cubicBezTo>
                <a:cubicBezTo>
                  <a:pt x="7619221" y="4022668"/>
                  <a:pt x="7619162" y="4017001"/>
                  <a:pt x="7619162" y="4011320"/>
                </a:cubicBezTo>
                <a:lnTo>
                  <a:pt x="7619756" y="3999880"/>
                </a:lnTo>
                <a:lnTo>
                  <a:pt x="7620254" y="3999913"/>
                </a:lnTo>
                <a:close/>
                <a:moveTo>
                  <a:pt x="7597529" y="3999419"/>
                </a:moveTo>
                <a:lnTo>
                  <a:pt x="7597555" y="3999913"/>
                </a:lnTo>
                <a:lnTo>
                  <a:pt x="7598053" y="3999880"/>
                </a:lnTo>
                <a:lnTo>
                  <a:pt x="7598647" y="4011320"/>
                </a:lnTo>
                <a:cubicBezTo>
                  <a:pt x="7598647" y="4017001"/>
                  <a:pt x="7598588" y="4022668"/>
                  <a:pt x="7597276" y="4028296"/>
                </a:cubicBezTo>
                <a:cubicBezTo>
                  <a:pt x="7597319" y="4059631"/>
                  <a:pt x="7594868" y="4090522"/>
                  <a:pt x="7589809" y="4120772"/>
                </a:cubicBezTo>
                <a:lnTo>
                  <a:pt x="7589271" y="4127448"/>
                </a:lnTo>
                <a:cubicBezTo>
                  <a:pt x="7589101" y="4127453"/>
                  <a:pt x="7588933" y="4127458"/>
                  <a:pt x="7588765" y="4127511"/>
                </a:cubicBezTo>
                <a:cubicBezTo>
                  <a:pt x="7564400" y="4298519"/>
                  <a:pt x="7485838" y="4452596"/>
                  <a:pt x="7369706" y="4572001"/>
                </a:cubicBezTo>
                <a:lnTo>
                  <a:pt x="7175465" y="4572001"/>
                </a:lnTo>
                <a:cubicBezTo>
                  <a:pt x="7318563" y="4471530"/>
                  <a:pt x="7420786" y="4319651"/>
                  <a:pt x="7455280" y="4144250"/>
                </a:cubicBezTo>
                <a:cubicBezTo>
                  <a:pt x="7221278" y="4194541"/>
                  <a:pt x="7030909" y="4357380"/>
                  <a:pt x="6947526" y="4572001"/>
                </a:cubicBezTo>
                <a:lnTo>
                  <a:pt x="6809978" y="4572001"/>
                </a:lnTo>
                <a:cubicBezTo>
                  <a:pt x="6903341" y="4283539"/>
                  <a:pt x="7156571" y="4064450"/>
                  <a:pt x="7468650" y="4012794"/>
                </a:cubicBezTo>
                <a:lnTo>
                  <a:pt x="7468767" y="4011646"/>
                </a:lnTo>
                <a:cubicBezTo>
                  <a:pt x="7474076" y="4010636"/>
                  <a:pt x="7479404" y="4009688"/>
                  <a:pt x="7484980" y="4010107"/>
                </a:cubicBezTo>
                <a:cubicBezTo>
                  <a:pt x="7516163" y="4004550"/>
                  <a:pt x="7548056" y="4001569"/>
                  <a:pt x="7580442" y="4001042"/>
                </a:cubicBezTo>
                <a:close/>
                <a:moveTo>
                  <a:pt x="5928129" y="3999419"/>
                </a:moveTo>
                <a:lnTo>
                  <a:pt x="5945217" y="4001042"/>
                </a:lnTo>
                <a:cubicBezTo>
                  <a:pt x="5977602" y="4001569"/>
                  <a:pt x="6009495" y="4004550"/>
                  <a:pt x="6040678" y="4010107"/>
                </a:cubicBezTo>
                <a:cubicBezTo>
                  <a:pt x="6046254" y="4009688"/>
                  <a:pt x="6051582" y="4010636"/>
                  <a:pt x="6056891" y="4011646"/>
                </a:cubicBezTo>
                <a:lnTo>
                  <a:pt x="6057008" y="4012794"/>
                </a:lnTo>
                <a:cubicBezTo>
                  <a:pt x="6369087" y="4064450"/>
                  <a:pt x="6622316" y="4283539"/>
                  <a:pt x="6715680" y="4572001"/>
                </a:cubicBezTo>
                <a:lnTo>
                  <a:pt x="6578131" y="4572001"/>
                </a:lnTo>
                <a:cubicBezTo>
                  <a:pt x="6494748" y="4357380"/>
                  <a:pt x="6304380" y="4194541"/>
                  <a:pt x="6070378" y="4144250"/>
                </a:cubicBezTo>
                <a:cubicBezTo>
                  <a:pt x="6104872" y="4319650"/>
                  <a:pt x="6207095" y="4471530"/>
                  <a:pt x="6350192" y="4572001"/>
                </a:cubicBezTo>
                <a:lnTo>
                  <a:pt x="6155952" y="4572001"/>
                </a:lnTo>
                <a:cubicBezTo>
                  <a:pt x="6039820" y="4452596"/>
                  <a:pt x="5961257" y="4298519"/>
                  <a:pt x="5936893" y="4127511"/>
                </a:cubicBezTo>
                <a:cubicBezTo>
                  <a:pt x="5936725" y="4127458"/>
                  <a:pt x="5936557" y="4127453"/>
                  <a:pt x="5936387" y="4127448"/>
                </a:cubicBezTo>
                <a:lnTo>
                  <a:pt x="5935849" y="4120772"/>
                </a:lnTo>
                <a:cubicBezTo>
                  <a:pt x="5930790" y="4090522"/>
                  <a:pt x="5928340" y="4059631"/>
                  <a:pt x="5928382" y="4028296"/>
                </a:cubicBezTo>
                <a:cubicBezTo>
                  <a:pt x="5927070" y="4022668"/>
                  <a:pt x="5927011" y="4017001"/>
                  <a:pt x="5927011" y="4011320"/>
                </a:cubicBezTo>
                <a:lnTo>
                  <a:pt x="5927605" y="3999880"/>
                </a:lnTo>
                <a:lnTo>
                  <a:pt x="5928103" y="3999913"/>
                </a:lnTo>
                <a:close/>
                <a:moveTo>
                  <a:pt x="5905378" y="3999419"/>
                </a:moveTo>
                <a:lnTo>
                  <a:pt x="5905404" y="3999913"/>
                </a:lnTo>
                <a:lnTo>
                  <a:pt x="5905902" y="3999880"/>
                </a:lnTo>
                <a:lnTo>
                  <a:pt x="5906496" y="4011320"/>
                </a:lnTo>
                <a:cubicBezTo>
                  <a:pt x="5906496" y="4017001"/>
                  <a:pt x="5906437" y="4022668"/>
                  <a:pt x="5905125" y="4028296"/>
                </a:cubicBezTo>
                <a:cubicBezTo>
                  <a:pt x="5905167" y="4059631"/>
                  <a:pt x="5902717" y="4090522"/>
                  <a:pt x="5897658" y="4120772"/>
                </a:cubicBezTo>
                <a:lnTo>
                  <a:pt x="5897120" y="4127448"/>
                </a:lnTo>
                <a:cubicBezTo>
                  <a:pt x="5896950" y="4127453"/>
                  <a:pt x="5896782" y="4127458"/>
                  <a:pt x="5896614" y="4127511"/>
                </a:cubicBezTo>
                <a:cubicBezTo>
                  <a:pt x="5872249" y="4298519"/>
                  <a:pt x="5793686" y="4452596"/>
                  <a:pt x="5677555" y="4572001"/>
                </a:cubicBezTo>
                <a:lnTo>
                  <a:pt x="5483314" y="4572001"/>
                </a:lnTo>
                <a:cubicBezTo>
                  <a:pt x="5626412" y="4471530"/>
                  <a:pt x="5728635" y="4319650"/>
                  <a:pt x="5763129" y="4144250"/>
                </a:cubicBezTo>
                <a:cubicBezTo>
                  <a:pt x="5529126" y="4194541"/>
                  <a:pt x="5338758" y="4357380"/>
                  <a:pt x="5255375" y="4572001"/>
                </a:cubicBezTo>
                <a:lnTo>
                  <a:pt x="5117827" y="4572001"/>
                </a:lnTo>
                <a:cubicBezTo>
                  <a:pt x="5211190" y="4283539"/>
                  <a:pt x="5464420" y="4064450"/>
                  <a:pt x="5776499" y="4012794"/>
                </a:cubicBezTo>
                <a:lnTo>
                  <a:pt x="5776616" y="4011646"/>
                </a:lnTo>
                <a:cubicBezTo>
                  <a:pt x="5781926" y="4010636"/>
                  <a:pt x="5787253" y="4009688"/>
                  <a:pt x="5792829" y="4010107"/>
                </a:cubicBezTo>
                <a:cubicBezTo>
                  <a:pt x="5824012" y="4004550"/>
                  <a:pt x="5855905" y="4001569"/>
                  <a:pt x="5888290" y="4001042"/>
                </a:cubicBezTo>
                <a:close/>
                <a:moveTo>
                  <a:pt x="4235979" y="3999419"/>
                </a:moveTo>
                <a:lnTo>
                  <a:pt x="4253065" y="4001042"/>
                </a:lnTo>
                <a:cubicBezTo>
                  <a:pt x="4285451" y="4001569"/>
                  <a:pt x="4317343" y="4004550"/>
                  <a:pt x="4348528" y="4010107"/>
                </a:cubicBezTo>
                <a:cubicBezTo>
                  <a:pt x="4354104" y="4009688"/>
                  <a:pt x="4359431" y="4010636"/>
                  <a:pt x="4364739" y="4011646"/>
                </a:cubicBezTo>
                <a:lnTo>
                  <a:pt x="4364856" y="4012794"/>
                </a:lnTo>
                <a:cubicBezTo>
                  <a:pt x="4676936" y="4064450"/>
                  <a:pt x="4930165" y="4283539"/>
                  <a:pt x="5023528" y="4572001"/>
                </a:cubicBezTo>
                <a:lnTo>
                  <a:pt x="4885980" y="4572001"/>
                </a:lnTo>
                <a:cubicBezTo>
                  <a:pt x="4802597" y="4357380"/>
                  <a:pt x="4612229" y="4194541"/>
                  <a:pt x="4378227" y="4144250"/>
                </a:cubicBezTo>
                <a:cubicBezTo>
                  <a:pt x="4412722" y="4319651"/>
                  <a:pt x="4514944" y="4471530"/>
                  <a:pt x="4658041" y="4572001"/>
                </a:cubicBezTo>
                <a:lnTo>
                  <a:pt x="4463800" y="4572001"/>
                </a:lnTo>
                <a:cubicBezTo>
                  <a:pt x="4347669" y="4452596"/>
                  <a:pt x="4269106" y="4298519"/>
                  <a:pt x="4244741" y="4127511"/>
                </a:cubicBezTo>
                <a:cubicBezTo>
                  <a:pt x="4244574" y="4127458"/>
                  <a:pt x="4244405" y="4127453"/>
                  <a:pt x="4244236" y="4127448"/>
                </a:cubicBezTo>
                <a:lnTo>
                  <a:pt x="4243697" y="4120772"/>
                </a:lnTo>
                <a:cubicBezTo>
                  <a:pt x="4238639" y="4090522"/>
                  <a:pt x="4236188" y="4059631"/>
                  <a:pt x="4236230" y="4028296"/>
                </a:cubicBezTo>
                <a:cubicBezTo>
                  <a:pt x="4234918" y="4022668"/>
                  <a:pt x="4234860" y="4017001"/>
                  <a:pt x="4234860" y="4011320"/>
                </a:cubicBezTo>
                <a:lnTo>
                  <a:pt x="4235454" y="3999880"/>
                </a:lnTo>
                <a:lnTo>
                  <a:pt x="4235952" y="3999913"/>
                </a:lnTo>
                <a:close/>
                <a:moveTo>
                  <a:pt x="4213227" y="3999419"/>
                </a:moveTo>
                <a:lnTo>
                  <a:pt x="4213253" y="3999913"/>
                </a:lnTo>
                <a:lnTo>
                  <a:pt x="4213751" y="3999880"/>
                </a:lnTo>
                <a:lnTo>
                  <a:pt x="4214345" y="4011320"/>
                </a:lnTo>
                <a:cubicBezTo>
                  <a:pt x="4214345" y="4017001"/>
                  <a:pt x="4214286" y="4022668"/>
                  <a:pt x="4212974" y="4028296"/>
                </a:cubicBezTo>
                <a:cubicBezTo>
                  <a:pt x="4213016" y="4059631"/>
                  <a:pt x="4210566" y="4090522"/>
                  <a:pt x="4205507" y="4120772"/>
                </a:cubicBezTo>
                <a:lnTo>
                  <a:pt x="4204969" y="4127448"/>
                </a:lnTo>
                <a:cubicBezTo>
                  <a:pt x="4204799" y="4127453"/>
                  <a:pt x="4204631" y="4127458"/>
                  <a:pt x="4204463" y="4127511"/>
                </a:cubicBezTo>
                <a:cubicBezTo>
                  <a:pt x="4180098" y="4298519"/>
                  <a:pt x="4101535" y="4452596"/>
                  <a:pt x="3985404" y="4572001"/>
                </a:cubicBezTo>
                <a:lnTo>
                  <a:pt x="3791163" y="4572001"/>
                </a:lnTo>
                <a:cubicBezTo>
                  <a:pt x="3934261" y="4471530"/>
                  <a:pt x="4036484" y="4319651"/>
                  <a:pt x="4070978" y="4144250"/>
                </a:cubicBezTo>
                <a:cubicBezTo>
                  <a:pt x="3836975" y="4194541"/>
                  <a:pt x="3646607" y="4357380"/>
                  <a:pt x="3563224" y="4572001"/>
                </a:cubicBezTo>
                <a:lnTo>
                  <a:pt x="3425676" y="4572001"/>
                </a:lnTo>
                <a:cubicBezTo>
                  <a:pt x="3519039" y="4283539"/>
                  <a:pt x="3772269" y="4064450"/>
                  <a:pt x="4084348" y="4012794"/>
                </a:cubicBezTo>
                <a:lnTo>
                  <a:pt x="4084465" y="4011646"/>
                </a:lnTo>
                <a:cubicBezTo>
                  <a:pt x="4089774" y="4010636"/>
                  <a:pt x="4095102" y="4009688"/>
                  <a:pt x="4100678" y="4010107"/>
                </a:cubicBezTo>
                <a:cubicBezTo>
                  <a:pt x="4131861" y="4004550"/>
                  <a:pt x="4163754" y="4001569"/>
                  <a:pt x="4196139" y="4001042"/>
                </a:cubicBezTo>
                <a:close/>
                <a:moveTo>
                  <a:pt x="2543827" y="3999419"/>
                </a:moveTo>
                <a:lnTo>
                  <a:pt x="2560914" y="4001042"/>
                </a:lnTo>
                <a:cubicBezTo>
                  <a:pt x="2593300" y="4001569"/>
                  <a:pt x="2625192" y="4004550"/>
                  <a:pt x="2656376" y="4010107"/>
                </a:cubicBezTo>
                <a:cubicBezTo>
                  <a:pt x="2661952" y="4009688"/>
                  <a:pt x="2667280" y="4010636"/>
                  <a:pt x="2672588" y="4011646"/>
                </a:cubicBezTo>
                <a:lnTo>
                  <a:pt x="2672706" y="4012794"/>
                </a:lnTo>
                <a:cubicBezTo>
                  <a:pt x="2984785" y="4064450"/>
                  <a:pt x="3238014" y="4283539"/>
                  <a:pt x="3331377" y="4572001"/>
                </a:cubicBezTo>
                <a:lnTo>
                  <a:pt x="3193830" y="4572001"/>
                </a:lnTo>
                <a:cubicBezTo>
                  <a:pt x="3110446" y="4357380"/>
                  <a:pt x="2920078" y="4194541"/>
                  <a:pt x="2686076" y="4144250"/>
                </a:cubicBezTo>
                <a:cubicBezTo>
                  <a:pt x="2720570" y="4319650"/>
                  <a:pt x="2822793" y="4471530"/>
                  <a:pt x="2965890" y="4572001"/>
                </a:cubicBezTo>
                <a:lnTo>
                  <a:pt x="2771649" y="4572001"/>
                </a:lnTo>
                <a:cubicBezTo>
                  <a:pt x="2655518" y="4452596"/>
                  <a:pt x="2576955" y="4298519"/>
                  <a:pt x="2552590" y="4127511"/>
                </a:cubicBezTo>
                <a:cubicBezTo>
                  <a:pt x="2552423" y="4127458"/>
                  <a:pt x="2552254" y="4127453"/>
                  <a:pt x="2552085" y="4127448"/>
                </a:cubicBezTo>
                <a:lnTo>
                  <a:pt x="2551547" y="4120772"/>
                </a:lnTo>
                <a:cubicBezTo>
                  <a:pt x="2546488" y="4090522"/>
                  <a:pt x="2544037" y="4059631"/>
                  <a:pt x="2544079" y="4028296"/>
                </a:cubicBezTo>
                <a:cubicBezTo>
                  <a:pt x="2542767" y="4022668"/>
                  <a:pt x="2542709" y="4017001"/>
                  <a:pt x="2542709" y="4011320"/>
                </a:cubicBezTo>
                <a:lnTo>
                  <a:pt x="2543303" y="3999880"/>
                </a:lnTo>
                <a:lnTo>
                  <a:pt x="2543801" y="3999913"/>
                </a:lnTo>
                <a:close/>
                <a:moveTo>
                  <a:pt x="2521076" y="3999419"/>
                </a:moveTo>
                <a:lnTo>
                  <a:pt x="2521102" y="3999913"/>
                </a:lnTo>
                <a:lnTo>
                  <a:pt x="2521600" y="3999880"/>
                </a:lnTo>
                <a:lnTo>
                  <a:pt x="2522194" y="4011320"/>
                </a:lnTo>
                <a:cubicBezTo>
                  <a:pt x="2522194" y="4017001"/>
                  <a:pt x="2522135" y="4022668"/>
                  <a:pt x="2520823" y="4028296"/>
                </a:cubicBezTo>
                <a:cubicBezTo>
                  <a:pt x="2520865" y="4059631"/>
                  <a:pt x="2518415" y="4090522"/>
                  <a:pt x="2513356" y="4120772"/>
                </a:cubicBezTo>
                <a:lnTo>
                  <a:pt x="2512818" y="4127448"/>
                </a:lnTo>
                <a:cubicBezTo>
                  <a:pt x="2512648" y="4127453"/>
                  <a:pt x="2512480" y="4127458"/>
                  <a:pt x="2512312" y="4127511"/>
                </a:cubicBezTo>
                <a:cubicBezTo>
                  <a:pt x="2487947" y="4298519"/>
                  <a:pt x="2409385" y="4452596"/>
                  <a:pt x="2293253" y="4572001"/>
                </a:cubicBezTo>
                <a:lnTo>
                  <a:pt x="2099012" y="4572001"/>
                </a:lnTo>
                <a:cubicBezTo>
                  <a:pt x="2242110" y="4471530"/>
                  <a:pt x="2344333" y="4319651"/>
                  <a:pt x="2378827" y="4144250"/>
                </a:cubicBezTo>
                <a:cubicBezTo>
                  <a:pt x="2144825" y="4194541"/>
                  <a:pt x="1954456" y="4357380"/>
                  <a:pt x="1871073" y="4572001"/>
                </a:cubicBezTo>
                <a:lnTo>
                  <a:pt x="1733525" y="4572001"/>
                </a:lnTo>
                <a:cubicBezTo>
                  <a:pt x="1826888" y="4283539"/>
                  <a:pt x="2080118" y="4064450"/>
                  <a:pt x="2392197" y="4012794"/>
                </a:cubicBezTo>
                <a:lnTo>
                  <a:pt x="2392314" y="4011646"/>
                </a:lnTo>
                <a:cubicBezTo>
                  <a:pt x="2397623" y="4010636"/>
                  <a:pt x="2402951" y="4009688"/>
                  <a:pt x="2408527" y="4010107"/>
                </a:cubicBezTo>
                <a:cubicBezTo>
                  <a:pt x="2439710" y="4004550"/>
                  <a:pt x="2471603" y="4001569"/>
                  <a:pt x="2503988" y="4001042"/>
                </a:cubicBezTo>
                <a:close/>
                <a:moveTo>
                  <a:pt x="851676" y="3999419"/>
                </a:moveTo>
                <a:lnTo>
                  <a:pt x="868763" y="4001042"/>
                </a:lnTo>
                <a:cubicBezTo>
                  <a:pt x="901149" y="4001569"/>
                  <a:pt x="933041" y="4004550"/>
                  <a:pt x="964225" y="4010107"/>
                </a:cubicBezTo>
                <a:cubicBezTo>
                  <a:pt x="969801" y="4009688"/>
                  <a:pt x="975129" y="4010636"/>
                  <a:pt x="980437" y="4011646"/>
                </a:cubicBezTo>
                <a:lnTo>
                  <a:pt x="980555" y="4012794"/>
                </a:lnTo>
                <a:cubicBezTo>
                  <a:pt x="1292634" y="4064450"/>
                  <a:pt x="1545864" y="4283539"/>
                  <a:pt x="1639226" y="4572001"/>
                </a:cubicBezTo>
                <a:lnTo>
                  <a:pt x="1501679" y="4572001"/>
                </a:lnTo>
                <a:cubicBezTo>
                  <a:pt x="1418296" y="4357380"/>
                  <a:pt x="1227927" y="4194541"/>
                  <a:pt x="993925" y="4144250"/>
                </a:cubicBezTo>
                <a:cubicBezTo>
                  <a:pt x="1028419" y="4319651"/>
                  <a:pt x="1130642" y="4471530"/>
                  <a:pt x="1273740" y="4572001"/>
                </a:cubicBezTo>
                <a:lnTo>
                  <a:pt x="1079499" y="4572001"/>
                </a:lnTo>
                <a:cubicBezTo>
                  <a:pt x="963367" y="4452596"/>
                  <a:pt x="884804" y="4298519"/>
                  <a:pt x="860439" y="4127511"/>
                </a:cubicBezTo>
                <a:cubicBezTo>
                  <a:pt x="860272" y="4127458"/>
                  <a:pt x="860103" y="4127453"/>
                  <a:pt x="859934" y="4127448"/>
                </a:cubicBezTo>
                <a:lnTo>
                  <a:pt x="859396" y="4120772"/>
                </a:lnTo>
                <a:cubicBezTo>
                  <a:pt x="854337" y="4090522"/>
                  <a:pt x="851886" y="4059631"/>
                  <a:pt x="851928" y="4028296"/>
                </a:cubicBezTo>
                <a:cubicBezTo>
                  <a:pt x="850616" y="4022668"/>
                  <a:pt x="850558" y="4017001"/>
                  <a:pt x="850558" y="4011320"/>
                </a:cubicBezTo>
                <a:lnTo>
                  <a:pt x="851152" y="3999880"/>
                </a:lnTo>
                <a:lnTo>
                  <a:pt x="851650" y="3999913"/>
                </a:lnTo>
                <a:close/>
                <a:moveTo>
                  <a:pt x="828925" y="3999419"/>
                </a:moveTo>
                <a:lnTo>
                  <a:pt x="828951" y="3999913"/>
                </a:lnTo>
                <a:lnTo>
                  <a:pt x="829449" y="3999880"/>
                </a:lnTo>
                <a:lnTo>
                  <a:pt x="830043" y="4011320"/>
                </a:lnTo>
                <a:cubicBezTo>
                  <a:pt x="830043" y="4017001"/>
                  <a:pt x="829984" y="4022668"/>
                  <a:pt x="828672" y="4028296"/>
                </a:cubicBezTo>
                <a:cubicBezTo>
                  <a:pt x="828714" y="4059631"/>
                  <a:pt x="826264" y="4090522"/>
                  <a:pt x="821205" y="4120772"/>
                </a:cubicBezTo>
                <a:lnTo>
                  <a:pt x="820667" y="4127448"/>
                </a:lnTo>
                <a:cubicBezTo>
                  <a:pt x="820497" y="4127453"/>
                  <a:pt x="820329" y="4127458"/>
                  <a:pt x="820161" y="4127511"/>
                </a:cubicBezTo>
                <a:cubicBezTo>
                  <a:pt x="795796" y="4298519"/>
                  <a:pt x="717234" y="4452596"/>
                  <a:pt x="601102" y="4572001"/>
                </a:cubicBezTo>
                <a:lnTo>
                  <a:pt x="406861" y="4572001"/>
                </a:lnTo>
                <a:cubicBezTo>
                  <a:pt x="549959" y="4471530"/>
                  <a:pt x="652182" y="4319650"/>
                  <a:pt x="686676" y="4144250"/>
                </a:cubicBezTo>
                <a:cubicBezTo>
                  <a:pt x="452674" y="4194541"/>
                  <a:pt x="262305" y="4357380"/>
                  <a:pt x="178922" y="4572001"/>
                </a:cubicBezTo>
                <a:lnTo>
                  <a:pt x="41374" y="4572001"/>
                </a:lnTo>
                <a:cubicBezTo>
                  <a:pt x="134738" y="4283539"/>
                  <a:pt x="387967" y="4064450"/>
                  <a:pt x="700046" y="4012794"/>
                </a:cubicBezTo>
                <a:lnTo>
                  <a:pt x="700163" y="4011646"/>
                </a:lnTo>
                <a:cubicBezTo>
                  <a:pt x="705472" y="4010636"/>
                  <a:pt x="710800" y="4009688"/>
                  <a:pt x="716376" y="4010107"/>
                </a:cubicBezTo>
                <a:cubicBezTo>
                  <a:pt x="747559" y="4004550"/>
                  <a:pt x="779452" y="4001569"/>
                  <a:pt x="811837" y="4001042"/>
                </a:cubicBezTo>
                <a:close/>
                <a:moveTo>
                  <a:pt x="8305836" y="3304913"/>
                </a:moveTo>
                <a:cubicBezTo>
                  <a:pt x="8030646" y="3363591"/>
                  <a:pt x="7815802" y="3576701"/>
                  <a:pt x="7762527" y="3845480"/>
                </a:cubicBezTo>
                <a:cubicBezTo>
                  <a:pt x="8037717" y="3786801"/>
                  <a:pt x="8252560" y="3573691"/>
                  <a:pt x="8305836" y="3304913"/>
                </a:cubicBezTo>
                <a:close/>
                <a:moveTo>
                  <a:pt x="6911971" y="3304913"/>
                </a:moveTo>
                <a:cubicBezTo>
                  <a:pt x="6965247" y="3573691"/>
                  <a:pt x="7180090" y="3786801"/>
                  <a:pt x="7455280" y="3845480"/>
                </a:cubicBezTo>
                <a:cubicBezTo>
                  <a:pt x="7402005" y="3576701"/>
                  <a:pt x="7187161" y="3363591"/>
                  <a:pt x="6911971" y="3304913"/>
                </a:cubicBezTo>
                <a:close/>
                <a:moveTo>
                  <a:pt x="6613685" y="3304913"/>
                </a:moveTo>
                <a:cubicBezTo>
                  <a:pt x="6338495" y="3363591"/>
                  <a:pt x="6123651" y="3576701"/>
                  <a:pt x="6070376" y="3845480"/>
                </a:cubicBezTo>
                <a:cubicBezTo>
                  <a:pt x="6345566" y="3786801"/>
                  <a:pt x="6560409" y="3573691"/>
                  <a:pt x="6613685" y="3304913"/>
                </a:cubicBezTo>
                <a:close/>
                <a:moveTo>
                  <a:pt x="5219820" y="3304913"/>
                </a:moveTo>
                <a:cubicBezTo>
                  <a:pt x="5273096" y="3573691"/>
                  <a:pt x="5487939" y="3786801"/>
                  <a:pt x="5763129" y="3845480"/>
                </a:cubicBezTo>
                <a:cubicBezTo>
                  <a:pt x="5709854" y="3576701"/>
                  <a:pt x="5495010" y="3363591"/>
                  <a:pt x="5219820" y="3304913"/>
                </a:cubicBezTo>
                <a:close/>
                <a:moveTo>
                  <a:pt x="4921534" y="3304913"/>
                </a:moveTo>
                <a:cubicBezTo>
                  <a:pt x="4646344" y="3363591"/>
                  <a:pt x="4431500" y="3576701"/>
                  <a:pt x="4378225" y="3845480"/>
                </a:cubicBezTo>
                <a:cubicBezTo>
                  <a:pt x="4653415" y="3786801"/>
                  <a:pt x="4868259" y="3573691"/>
                  <a:pt x="4921534" y="3304913"/>
                </a:cubicBezTo>
                <a:close/>
                <a:moveTo>
                  <a:pt x="3527669" y="3304913"/>
                </a:moveTo>
                <a:cubicBezTo>
                  <a:pt x="3580945" y="3573691"/>
                  <a:pt x="3795788" y="3786801"/>
                  <a:pt x="4070978" y="3845480"/>
                </a:cubicBezTo>
                <a:cubicBezTo>
                  <a:pt x="4017703" y="3576701"/>
                  <a:pt x="3802859" y="3363591"/>
                  <a:pt x="3527669" y="3304913"/>
                </a:cubicBezTo>
                <a:close/>
                <a:moveTo>
                  <a:pt x="3229383" y="3304913"/>
                </a:moveTo>
                <a:cubicBezTo>
                  <a:pt x="2954193" y="3363591"/>
                  <a:pt x="2739349" y="3576701"/>
                  <a:pt x="2686074" y="3845480"/>
                </a:cubicBezTo>
                <a:cubicBezTo>
                  <a:pt x="2961264" y="3786801"/>
                  <a:pt x="3176107" y="3573691"/>
                  <a:pt x="3229383" y="3304913"/>
                </a:cubicBezTo>
                <a:close/>
                <a:moveTo>
                  <a:pt x="1835518" y="3304913"/>
                </a:moveTo>
                <a:cubicBezTo>
                  <a:pt x="1888794" y="3573691"/>
                  <a:pt x="2103637" y="3786801"/>
                  <a:pt x="2378827" y="3845480"/>
                </a:cubicBezTo>
                <a:cubicBezTo>
                  <a:pt x="2325552" y="3576701"/>
                  <a:pt x="2110708" y="3363591"/>
                  <a:pt x="1835518" y="3304913"/>
                </a:cubicBezTo>
                <a:close/>
                <a:moveTo>
                  <a:pt x="1537232" y="3304913"/>
                </a:moveTo>
                <a:cubicBezTo>
                  <a:pt x="1262042" y="3363591"/>
                  <a:pt x="1047198" y="3576701"/>
                  <a:pt x="993923" y="3845480"/>
                </a:cubicBezTo>
                <a:cubicBezTo>
                  <a:pt x="1269113" y="3786801"/>
                  <a:pt x="1483956" y="3573691"/>
                  <a:pt x="1537232" y="3304913"/>
                </a:cubicBezTo>
                <a:close/>
                <a:moveTo>
                  <a:pt x="143367" y="3304913"/>
                </a:moveTo>
                <a:cubicBezTo>
                  <a:pt x="196643" y="3573691"/>
                  <a:pt x="411486" y="3786801"/>
                  <a:pt x="686676" y="3845480"/>
                </a:cubicBezTo>
                <a:cubicBezTo>
                  <a:pt x="633401" y="3576701"/>
                  <a:pt x="418557" y="3363591"/>
                  <a:pt x="143367" y="3304913"/>
                </a:cubicBezTo>
                <a:close/>
                <a:moveTo>
                  <a:pt x="8461873" y="3161219"/>
                </a:moveTo>
                <a:lnTo>
                  <a:pt x="8478960" y="3162829"/>
                </a:lnTo>
                <a:cubicBezTo>
                  <a:pt x="8511346" y="3163352"/>
                  <a:pt x="8543239" y="3166310"/>
                  <a:pt x="8574422" y="3171823"/>
                </a:cubicBezTo>
                <a:cubicBezTo>
                  <a:pt x="8579998" y="3171407"/>
                  <a:pt x="8585326" y="3172348"/>
                  <a:pt x="8590635" y="3173350"/>
                </a:cubicBezTo>
                <a:lnTo>
                  <a:pt x="8590752" y="3174489"/>
                </a:lnTo>
                <a:cubicBezTo>
                  <a:pt x="8815033" y="3211322"/>
                  <a:pt x="9008920" y="3333951"/>
                  <a:pt x="9135069" y="3506215"/>
                </a:cubicBezTo>
                <a:lnTo>
                  <a:pt x="9139239" y="3512974"/>
                </a:lnTo>
                <a:lnTo>
                  <a:pt x="9139239" y="3816134"/>
                </a:lnTo>
                <a:lnTo>
                  <a:pt x="9120077" y="3747490"/>
                </a:lnTo>
                <a:cubicBezTo>
                  <a:pt x="9039502" y="3525837"/>
                  <a:pt x="8844913" y="3356256"/>
                  <a:pt x="8604122" y="3304913"/>
                </a:cubicBezTo>
                <a:cubicBezTo>
                  <a:pt x="8650738" y="3540094"/>
                  <a:pt x="8821055" y="3732654"/>
                  <a:pt x="9047261" y="3816429"/>
                </a:cubicBezTo>
                <a:lnTo>
                  <a:pt x="9139239" y="3843104"/>
                </a:lnTo>
                <a:lnTo>
                  <a:pt x="9139239" y="3970603"/>
                </a:lnTo>
                <a:lnTo>
                  <a:pt x="9030179" y="3943797"/>
                </a:lnTo>
                <a:cubicBezTo>
                  <a:pt x="8735297" y="3846211"/>
                  <a:pt x="8514628" y="3594637"/>
                  <a:pt x="8470637" y="3288305"/>
                </a:cubicBezTo>
                <a:cubicBezTo>
                  <a:pt x="8470469" y="3288253"/>
                  <a:pt x="8470301" y="3288248"/>
                  <a:pt x="8470131" y="3288243"/>
                </a:cubicBezTo>
                <a:lnTo>
                  <a:pt x="8469593" y="3281619"/>
                </a:lnTo>
                <a:cubicBezTo>
                  <a:pt x="8464534" y="3251607"/>
                  <a:pt x="8462083" y="3220958"/>
                  <a:pt x="8462126" y="3189869"/>
                </a:cubicBezTo>
                <a:cubicBezTo>
                  <a:pt x="8460814" y="3184286"/>
                  <a:pt x="8460755" y="3178663"/>
                  <a:pt x="8460755" y="3173027"/>
                </a:cubicBezTo>
                <a:lnTo>
                  <a:pt x="8461349" y="3161677"/>
                </a:lnTo>
                <a:lnTo>
                  <a:pt x="8461847" y="3161709"/>
                </a:lnTo>
                <a:close/>
                <a:moveTo>
                  <a:pt x="8448085" y="3161219"/>
                </a:moveTo>
                <a:lnTo>
                  <a:pt x="8448111" y="3161709"/>
                </a:lnTo>
                <a:lnTo>
                  <a:pt x="8448609" y="3161677"/>
                </a:lnTo>
                <a:lnTo>
                  <a:pt x="8449203" y="3173027"/>
                </a:lnTo>
                <a:cubicBezTo>
                  <a:pt x="8449203" y="3178663"/>
                  <a:pt x="8449144" y="3184286"/>
                  <a:pt x="8447832" y="3189869"/>
                </a:cubicBezTo>
                <a:cubicBezTo>
                  <a:pt x="8447875" y="3220958"/>
                  <a:pt x="8445424" y="3251607"/>
                  <a:pt x="8440365" y="3281619"/>
                </a:cubicBezTo>
                <a:lnTo>
                  <a:pt x="8439827" y="3288243"/>
                </a:lnTo>
                <a:cubicBezTo>
                  <a:pt x="8439657" y="3288248"/>
                  <a:pt x="8439489" y="3288253"/>
                  <a:pt x="8439321" y="3288305"/>
                </a:cubicBezTo>
                <a:cubicBezTo>
                  <a:pt x="8389046" y="3638399"/>
                  <a:pt x="8108007" y="3916971"/>
                  <a:pt x="7749156" y="3975903"/>
                </a:cubicBezTo>
                <a:lnTo>
                  <a:pt x="7749040" y="3977042"/>
                </a:lnTo>
                <a:cubicBezTo>
                  <a:pt x="7743729" y="3978045"/>
                  <a:pt x="7738400" y="3978986"/>
                  <a:pt x="7732823" y="3978570"/>
                </a:cubicBezTo>
                <a:cubicBezTo>
                  <a:pt x="7701651" y="3984080"/>
                  <a:pt x="7669771" y="3987038"/>
                  <a:pt x="7637396" y="3987561"/>
                </a:cubicBezTo>
                <a:lnTo>
                  <a:pt x="7620278" y="3989174"/>
                </a:lnTo>
                <a:lnTo>
                  <a:pt x="7620252" y="3988683"/>
                </a:lnTo>
                <a:lnTo>
                  <a:pt x="7619753" y="3988716"/>
                </a:lnTo>
                <a:cubicBezTo>
                  <a:pt x="7619187" y="3984944"/>
                  <a:pt x="7619160" y="3981158"/>
                  <a:pt x="7619160" y="3977366"/>
                </a:cubicBezTo>
                <a:cubicBezTo>
                  <a:pt x="7619160" y="3971728"/>
                  <a:pt x="7619219" y="3966104"/>
                  <a:pt x="7620531" y="3960518"/>
                </a:cubicBezTo>
                <a:cubicBezTo>
                  <a:pt x="7620488" y="3929436"/>
                  <a:pt x="7622938" y="3898794"/>
                  <a:pt x="7627995" y="3868787"/>
                </a:cubicBezTo>
                <a:lnTo>
                  <a:pt x="7628535" y="3862150"/>
                </a:lnTo>
                <a:cubicBezTo>
                  <a:pt x="7628704" y="3862145"/>
                  <a:pt x="7628873" y="3862140"/>
                  <a:pt x="7629040" y="3862087"/>
                </a:cubicBezTo>
                <a:cubicBezTo>
                  <a:pt x="7679317" y="3511992"/>
                  <a:pt x="7960356" y="3233421"/>
                  <a:pt x="8319206" y="3174489"/>
                </a:cubicBezTo>
                <a:lnTo>
                  <a:pt x="8319323" y="3173350"/>
                </a:lnTo>
                <a:cubicBezTo>
                  <a:pt x="8324632" y="3172348"/>
                  <a:pt x="8329960" y="3171407"/>
                  <a:pt x="8335536" y="3171823"/>
                </a:cubicBezTo>
                <a:cubicBezTo>
                  <a:pt x="8366719" y="3166310"/>
                  <a:pt x="8398612" y="3163352"/>
                  <a:pt x="8430998" y="3162829"/>
                </a:cubicBezTo>
                <a:close/>
                <a:moveTo>
                  <a:pt x="6769722" y="3161219"/>
                </a:moveTo>
                <a:lnTo>
                  <a:pt x="6786810" y="3162829"/>
                </a:lnTo>
                <a:cubicBezTo>
                  <a:pt x="6819195" y="3163352"/>
                  <a:pt x="6851088" y="3166310"/>
                  <a:pt x="6882271" y="3171823"/>
                </a:cubicBezTo>
                <a:cubicBezTo>
                  <a:pt x="6887847" y="3171407"/>
                  <a:pt x="6893175" y="3172348"/>
                  <a:pt x="6898484" y="3173350"/>
                </a:cubicBezTo>
                <a:lnTo>
                  <a:pt x="6898601" y="3174489"/>
                </a:lnTo>
                <a:cubicBezTo>
                  <a:pt x="7257451" y="3233421"/>
                  <a:pt x="7538490" y="3511992"/>
                  <a:pt x="7588766" y="3862087"/>
                </a:cubicBezTo>
                <a:cubicBezTo>
                  <a:pt x="7588934" y="3862140"/>
                  <a:pt x="7589103" y="3862145"/>
                  <a:pt x="7589272" y="3862150"/>
                </a:cubicBezTo>
                <a:lnTo>
                  <a:pt x="7589812" y="3868787"/>
                </a:lnTo>
                <a:cubicBezTo>
                  <a:pt x="7594869" y="3898794"/>
                  <a:pt x="7597319" y="3929436"/>
                  <a:pt x="7597276" y="3960518"/>
                </a:cubicBezTo>
                <a:cubicBezTo>
                  <a:pt x="7598588" y="3966104"/>
                  <a:pt x="7598647" y="3971728"/>
                  <a:pt x="7598647" y="3977366"/>
                </a:cubicBezTo>
                <a:cubicBezTo>
                  <a:pt x="7598647" y="3981158"/>
                  <a:pt x="7598620" y="3984944"/>
                  <a:pt x="7598054" y="3988716"/>
                </a:cubicBezTo>
                <a:lnTo>
                  <a:pt x="7597555" y="3988683"/>
                </a:lnTo>
                <a:lnTo>
                  <a:pt x="7597529" y="3989174"/>
                </a:lnTo>
                <a:lnTo>
                  <a:pt x="7580411" y="3987561"/>
                </a:lnTo>
                <a:cubicBezTo>
                  <a:pt x="7548036" y="3987038"/>
                  <a:pt x="7516156" y="3984080"/>
                  <a:pt x="7484984" y="3978570"/>
                </a:cubicBezTo>
                <a:cubicBezTo>
                  <a:pt x="7479407" y="3978986"/>
                  <a:pt x="7474078" y="3978045"/>
                  <a:pt x="7468767" y="3977042"/>
                </a:cubicBezTo>
                <a:lnTo>
                  <a:pt x="7468651" y="3975903"/>
                </a:lnTo>
                <a:cubicBezTo>
                  <a:pt x="7109800" y="3916971"/>
                  <a:pt x="6828761" y="3638399"/>
                  <a:pt x="6778486" y="3288305"/>
                </a:cubicBezTo>
                <a:cubicBezTo>
                  <a:pt x="6778318" y="3288253"/>
                  <a:pt x="6778150" y="3288248"/>
                  <a:pt x="6777980" y="3288243"/>
                </a:cubicBezTo>
                <a:lnTo>
                  <a:pt x="6777442" y="3281619"/>
                </a:lnTo>
                <a:cubicBezTo>
                  <a:pt x="6772383" y="3251607"/>
                  <a:pt x="6769933" y="3220958"/>
                  <a:pt x="6769975" y="3189869"/>
                </a:cubicBezTo>
                <a:cubicBezTo>
                  <a:pt x="6768663" y="3184286"/>
                  <a:pt x="6768604" y="3178663"/>
                  <a:pt x="6768604" y="3173027"/>
                </a:cubicBezTo>
                <a:lnTo>
                  <a:pt x="6769198" y="3161677"/>
                </a:lnTo>
                <a:lnTo>
                  <a:pt x="6769696" y="3161709"/>
                </a:lnTo>
                <a:close/>
                <a:moveTo>
                  <a:pt x="6755934" y="3161219"/>
                </a:moveTo>
                <a:lnTo>
                  <a:pt x="6755960" y="3161709"/>
                </a:lnTo>
                <a:lnTo>
                  <a:pt x="6756458" y="3161677"/>
                </a:lnTo>
                <a:lnTo>
                  <a:pt x="6757052" y="3173027"/>
                </a:lnTo>
                <a:cubicBezTo>
                  <a:pt x="6757052" y="3178663"/>
                  <a:pt x="6756994" y="3184286"/>
                  <a:pt x="6755682" y="3189869"/>
                </a:cubicBezTo>
                <a:cubicBezTo>
                  <a:pt x="6755724" y="3220958"/>
                  <a:pt x="6753273" y="3251607"/>
                  <a:pt x="6748215" y="3281619"/>
                </a:cubicBezTo>
                <a:lnTo>
                  <a:pt x="6747676" y="3288243"/>
                </a:lnTo>
                <a:cubicBezTo>
                  <a:pt x="6747507" y="3288248"/>
                  <a:pt x="6747338" y="3288253"/>
                  <a:pt x="6747171" y="3288305"/>
                </a:cubicBezTo>
                <a:cubicBezTo>
                  <a:pt x="6696895" y="3638399"/>
                  <a:pt x="6415856" y="3916971"/>
                  <a:pt x="6057005" y="3975903"/>
                </a:cubicBezTo>
                <a:lnTo>
                  <a:pt x="6056889" y="3977042"/>
                </a:lnTo>
                <a:cubicBezTo>
                  <a:pt x="6051578" y="3978045"/>
                  <a:pt x="6046249" y="3978986"/>
                  <a:pt x="6040672" y="3978570"/>
                </a:cubicBezTo>
                <a:cubicBezTo>
                  <a:pt x="6009500" y="3984080"/>
                  <a:pt x="5977620" y="3987038"/>
                  <a:pt x="5945246" y="3987561"/>
                </a:cubicBezTo>
                <a:lnTo>
                  <a:pt x="5928127" y="3989174"/>
                </a:lnTo>
                <a:lnTo>
                  <a:pt x="5928101" y="3988683"/>
                </a:lnTo>
                <a:lnTo>
                  <a:pt x="5927602" y="3988716"/>
                </a:lnTo>
                <a:cubicBezTo>
                  <a:pt x="5927036" y="3984944"/>
                  <a:pt x="5927009" y="3981158"/>
                  <a:pt x="5927009" y="3977366"/>
                </a:cubicBezTo>
                <a:cubicBezTo>
                  <a:pt x="5927009" y="3971728"/>
                  <a:pt x="5927068" y="3966104"/>
                  <a:pt x="5928380" y="3960518"/>
                </a:cubicBezTo>
                <a:cubicBezTo>
                  <a:pt x="5928338" y="3929436"/>
                  <a:pt x="5930787" y="3898794"/>
                  <a:pt x="5935844" y="3868787"/>
                </a:cubicBezTo>
                <a:lnTo>
                  <a:pt x="5936384" y="3862150"/>
                </a:lnTo>
                <a:cubicBezTo>
                  <a:pt x="5936553" y="3862145"/>
                  <a:pt x="5936722" y="3862140"/>
                  <a:pt x="5936890" y="3862087"/>
                </a:cubicBezTo>
                <a:cubicBezTo>
                  <a:pt x="5987166" y="3511992"/>
                  <a:pt x="6268205" y="3233421"/>
                  <a:pt x="6627056" y="3174489"/>
                </a:cubicBezTo>
                <a:lnTo>
                  <a:pt x="6627173" y="3173350"/>
                </a:lnTo>
                <a:cubicBezTo>
                  <a:pt x="6632481" y="3172348"/>
                  <a:pt x="6637809" y="3171407"/>
                  <a:pt x="6643385" y="3171823"/>
                </a:cubicBezTo>
                <a:cubicBezTo>
                  <a:pt x="6674569" y="3166310"/>
                  <a:pt x="6706461" y="3163352"/>
                  <a:pt x="6738847" y="3162829"/>
                </a:cubicBezTo>
                <a:close/>
                <a:moveTo>
                  <a:pt x="5077571" y="3161219"/>
                </a:moveTo>
                <a:lnTo>
                  <a:pt x="5094659" y="3162829"/>
                </a:lnTo>
                <a:cubicBezTo>
                  <a:pt x="5127044" y="3163352"/>
                  <a:pt x="5158937" y="3166310"/>
                  <a:pt x="5190120" y="3171823"/>
                </a:cubicBezTo>
                <a:cubicBezTo>
                  <a:pt x="5195696" y="3171407"/>
                  <a:pt x="5201024" y="3172348"/>
                  <a:pt x="5206334" y="3173350"/>
                </a:cubicBezTo>
                <a:lnTo>
                  <a:pt x="5206450" y="3174489"/>
                </a:lnTo>
                <a:cubicBezTo>
                  <a:pt x="5565300" y="3233421"/>
                  <a:pt x="5846339" y="3511992"/>
                  <a:pt x="5896616" y="3862087"/>
                </a:cubicBezTo>
                <a:cubicBezTo>
                  <a:pt x="5896783" y="3862140"/>
                  <a:pt x="5896953" y="3862145"/>
                  <a:pt x="5897121" y="3862150"/>
                </a:cubicBezTo>
                <a:lnTo>
                  <a:pt x="5897662" y="3868787"/>
                </a:lnTo>
                <a:cubicBezTo>
                  <a:pt x="5902718" y="3898794"/>
                  <a:pt x="5905168" y="3929436"/>
                  <a:pt x="5905126" y="3960518"/>
                </a:cubicBezTo>
                <a:cubicBezTo>
                  <a:pt x="5906438" y="3966104"/>
                  <a:pt x="5906496" y="3971728"/>
                  <a:pt x="5906496" y="3977366"/>
                </a:cubicBezTo>
                <a:cubicBezTo>
                  <a:pt x="5906496" y="3981158"/>
                  <a:pt x="5906469" y="3984944"/>
                  <a:pt x="5905903" y="3988716"/>
                </a:cubicBezTo>
                <a:lnTo>
                  <a:pt x="5905404" y="3988683"/>
                </a:lnTo>
                <a:lnTo>
                  <a:pt x="5905378" y="3989174"/>
                </a:lnTo>
                <a:lnTo>
                  <a:pt x="5888260" y="3987561"/>
                </a:lnTo>
                <a:cubicBezTo>
                  <a:pt x="5855886" y="3987038"/>
                  <a:pt x="5824005" y="3984080"/>
                  <a:pt x="5792833" y="3978570"/>
                </a:cubicBezTo>
                <a:cubicBezTo>
                  <a:pt x="5787256" y="3978986"/>
                  <a:pt x="5781927" y="3978045"/>
                  <a:pt x="5776617" y="3977042"/>
                </a:cubicBezTo>
                <a:lnTo>
                  <a:pt x="5776501" y="3975903"/>
                </a:lnTo>
                <a:cubicBezTo>
                  <a:pt x="5417649" y="3916971"/>
                  <a:pt x="5136610" y="3638399"/>
                  <a:pt x="5086335" y="3288305"/>
                </a:cubicBezTo>
                <a:cubicBezTo>
                  <a:pt x="5086167" y="3288253"/>
                  <a:pt x="5085999" y="3288248"/>
                  <a:pt x="5085830" y="3288243"/>
                </a:cubicBezTo>
                <a:lnTo>
                  <a:pt x="5085291" y="3281619"/>
                </a:lnTo>
                <a:cubicBezTo>
                  <a:pt x="5080233" y="3251607"/>
                  <a:pt x="5077782" y="3220958"/>
                  <a:pt x="5077824" y="3189869"/>
                </a:cubicBezTo>
                <a:cubicBezTo>
                  <a:pt x="5076512" y="3184286"/>
                  <a:pt x="5076453" y="3178663"/>
                  <a:pt x="5076453" y="3173027"/>
                </a:cubicBezTo>
                <a:lnTo>
                  <a:pt x="5077047" y="3161677"/>
                </a:lnTo>
                <a:lnTo>
                  <a:pt x="5077545" y="3161709"/>
                </a:lnTo>
                <a:close/>
                <a:moveTo>
                  <a:pt x="5063783" y="3161219"/>
                </a:moveTo>
                <a:lnTo>
                  <a:pt x="5063809" y="3161709"/>
                </a:lnTo>
                <a:lnTo>
                  <a:pt x="5064307" y="3161677"/>
                </a:lnTo>
                <a:lnTo>
                  <a:pt x="5064902" y="3173027"/>
                </a:lnTo>
                <a:cubicBezTo>
                  <a:pt x="5064902" y="3178663"/>
                  <a:pt x="5064842" y="3184286"/>
                  <a:pt x="5063530" y="3189869"/>
                </a:cubicBezTo>
                <a:cubicBezTo>
                  <a:pt x="5063572" y="3220958"/>
                  <a:pt x="5061122" y="3251607"/>
                  <a:pt x="5056063" y="3281619"/>
                </a:cubicBezTo>
                <a:lnTo>
                  <a:pt x="5055525" y="3288243"/>
                </a:lnTo>
                <a:cubicBezTo>
                  <a:pt x="5055355" y="3288248"/>
                  <a:pt x="5055187" y="3288253"/>
                  <a:pt x="5055019" y="3288305"/>
                </a:cubicBezTo>
                <a:cubicBezTo>
                  <a:pt x="5004744" y="3638399"/>
                  <a:pt x="4723705" y="3916971"/>
                  <a:pt x="4364853" y="3975903"/>
                </a:cubicBezTo>
                <a:lnTo>
                  <a:pt x="4364737" y="3977042"/>
                </a:lnTo>
                <a:cubicBezTo>
                  <a:pt x="4359427" y="3978045"/>
                  <a:pt x="4354098" y="3978986"/>
                  <a:pt x="4348521" y="3978570"/>
                </a:cubicBezTo>
                <a:cubicBezTo>
                  <a:pt x="4317350" y="3984080"/>
                  <a:pt x="4285468" y="3987038"/>
                  <a:pt x="4253094" y="3987561"/>
                </a:cubicBezTo>
                <a:lnTo>
                  <a:pt x="4235976" y="3989174"/>
                </a:lnTo>
                <a:lnTo>
                  <a:pt x="4235950" y="3988683"/>
                </a:lnTo>
                <a:lnTo>
                  <a:pt x="4235451" y="3988716"/>
                </a:lnTo>
                <a:cubicBezTo>
                  <a:pt x="4234885" y="3984944"/>
                  <a:pt x="4234858" y="3981158"/>
                  <a:pt x="4234858" y="3977366"/>
                </a:cubicBezTo>
                <a:cubicBezTo>
                  <a:pt x="4234858" y="3971728"/>
                  <a:pt x="4234916" y="3966104"/>
                  <a:pt x="4236228" y="3960518"/>
                </a:cubicBezTo>
                <a:cubicBezTo>
                  <a:pt x="4236186" y="3929436"/>
                  <a:pt x="4238636" y="3898794"/>
                  <a:pt x="4243692" y="3868787"/>
                </a:cubicBezTo>
                <a:lnTo>
                  <a:pt x="4244233" y="3862150"/>
                </a:lnTo>
                <a:cubicBezTo>
                  <a:pt x="4244401" y="3862145"/>
                  <a:pt x="4244571" y="3862140"/>
                  <a:pt x="4244738" y="3862087"/>
                </a:cubicBezTo>
                <a:cubicBezTo>
                  <a:pt x="4295015" y="3511992"/>
                  <a:pt x="4576054" y="3233421"/>
                  <a:pt x="4934904" y="3174489"/>
                </a:cubicBezTo>
                <a:lnTo>
                  <a:pt x="4935021" y="3173350"/>
                </a:lnTo>
                <a:cubicBezTo>
                  <a:pt x="4940330" y="3172348"/>
                  <a:pt x="4945658" y="3171407"/>
                  <a:pt x="4951234" y="3171823"/>
                </a:cubicBezTo>
                <a:cubicBezTo>
                  <a:pt x="4982417" y="3166310"/>
                  <a:pt x="5014310" y="3163352"/>
                  <a:pt x="5046695" y="3162829"/>
                </a:cubicBezTo>
                <a:close/>
                <a:moveTo>
                  <a:pt x="3385420" y="3161219"/>
                </a:moveTo>
                <a:lnTo>
                  <a:pt x="3402507" y="3162829"/>
                </a:lnTo>
                <a:cubicBezTo>
                  <a:pt x="3434893" y="3163352"/>
                  <a:pt x="3466785" y="3166310"/>
                  <a:pt x="3497969" y="3171823"/>
                </a:cubicBezTo>
                <a:cubicBezTo>
                  <a:pt x="3503545" y="3171407"/>
                  <a:pt x="3508873" y="3172348"/>
                  <a:pt x="3514181" y="3173350"/>
                </a:cubicBezTo>
                <a:lnTo>
                  <a:pt x="3514298" y="3174489"/>
                </a:lnTo>
                <a:cubicBezTo>
                  <a:pt x="3873149" y="3233421"/>
                  <a:pt x="4154188" y="3511992"/>
                  <a:pt x="4204464" y="3862087"/>
                </a:cubicBezTo>
                <a:cubicBezTo>
                  <a:pt x="4204632" y="3862140"/>
                  <a:pt x="4204801" y="3862145"/>
                  <a:pt x="4204970" y="3862150"/>
                </a:cubicBezTo>
                <a:lnTo>
                  <a:pt x="4205510" y="3868787"/>
                </a:lnTo>
                <a:cubicBezTo>
                  <a:pt x="4210567" y="3898794"/>
                  <a:pt x="4213016" y="3929436"/>
                  <a:pt x="4212974" y="3960518"/>
                </a:cubicBezTo>
                <a:cubicBezTo>
                  <a:pt x="4214286" y="3966104"/>
                  <a:pt x="4214345" y="3971728"/>
                  <a:pt x="4214345" y="3977366"/>
                </a:cubicBezTo>
                <a:cubicBezTo>
                  <a:pt x="4214345" y="3981158"/>
                  <a:pt x="4214318" y="3984944"/>
                  <a:pt x="4213752" y="3988716"/>
                </a:cubicBezTo>
                <a:lnTo>
                  <a:pt x="4213253" y="3988683"/>
                </a:lnTo>
                <a:lnTo>
                  <a:pt x="4213227" y="3989174"/>
                </a:lnTo>
                <a:lnTo>
                  <a:pt x="4196108" y="3987561"/>
                </a:lnTo>
                <a:cubicBezTo>
                  <a:pt x="4163734" y="3987038"/>
                  <a:pt x="4131854" y="3984080"/>
                  <a:pt x="4100682" y="3978570"/>
                </a:cubicBezTo>
                <a:cubicBezTo>
                  <a:pt x="4095105" y="3978986"/>
                  <a:pt x="4089776" y="3978045"/>
                  <a:pt x="4084465" y="3977042"/>
                </a:cubicBezTo>
                <a:lnTo>
                  <a:pt x="4084349" y="3975903"/>
                </a:lnTo>
                <a:cubicBezTo>
                  <a:pt x="3725498" y="3916971"/>
                  <a:pt x="3444459" y="3638399"/>
                  <a:pt x="3394183" y="3288305"/>
                </a:cubicBezTo>
                <a:cubicBezTo>
                  <a:pt x="3394016" y="3288253"/>
                  <a:pt x="3393847" y="3288248"/>
                  <a:pt x="3393678" y="3288243"/>
                </a:cubicBezTo>
                <a:lnTo>
                  <a:pt x="3393139" y="3281619"/>
                </a:lnTo>
                <a:cubicBezTo>
                  <a:pt x="3388081" y="3251607"/>
                  <a:pt x="3385630" y="3220958"/>
                  <a:pt x="3385672" y="3189869"/>
                </a:cubicBezTo>
                <a:cubicBezTo>
                  <a:pt x="3384360" y="3184286"/>
                  <a:pt x="3384302" y="3178663"/>
                  <a:pt x="3384302" y="3173027"/>
                </a:cubicBezTo>
                <a:lnTo>
                  <a:pt x="3384896" y="3161677"/>
                </a:lnTo>
                <a:lnTo>
                  <a:pt x="3385394" y="3161709"/>
                </a:lnTo>
                <a:close/>
                <a:moveTo>
                  <a:pt x="3371632" y="3161219"/>
                </a:moveTo>
                <a:lnTo>
                  <a:pt x="3371658" y="3161709"/>
                </a:lnTo>
                <a:lnTo>
                  <a:pt x="3372156" y="3161677"/>
                </a:lnTo>
                <a:lnTo>
                  <a:pt x="3372750" y="3173027"/>
                </a:lnTo>
                <a:cubicBezTo>
                  <a:pt x="3372750" y="3178663"/>
                  <a:pt x="3372691" y="3184286"/>
                  <a:pt x="3371379" y="3189869"/>
                </a:cubicBezTo>
                <a:cubicBezTo>
                  <a:pt x="3371421" y="3220958"/>
                  <a:pt x="3368971" y="3251607"/>
                  <a:pt x="3363912" y="3281619"/>
                </a:cubicBezTo>
                <a:lnTo>
                  <a:pt x="3363374" y="3288243"/>
                </a:lnTo>
                <a:cubicBezTo>
                  <a:pt x="3363204" y="3288248"/>
                  <a:pt x="3363036" y="3288253"/>
                  <a:pt x="3362868" y="3288305"/>
                </a:cubicBezTo>
                <a:cubicBezTo>
                  <a:pt x="3312593" y="3638399"/>
                  <a:pt x="3031554" y="3916971"/>
                  <a:pt x="2672703" y="3975903"/>
                </a:cubicBezTo>
                <a:lnTo>
                  <a:pt x="2672586" y="3977042"/>
                </a:lnTo>
                <a:cubicBezTo>
                  <a:pt x="2667276" y="3978045"/>
                  <a:pt x="2661947" y="3978986"/>
                  <a:pt x="2656370" y="3978570"/>
                </a:cubicBezTo>
                <a:cubicBezTo>
                  <a:pt x="2625198" y="3984080"/>
                  <a:pt x="2593318" y="3987038"/>
                  <a:pt x="2560943" y="3987561"/>
                </a:cubicBezTo>
                <a:lnTo>
                  <a:pt x="2543825" y="3989174"/>
                </a:lnTo>
                <a:lnTo>
                  <a:pt x="2543799" y="3988683"/>
                </a:lnTo>
                <a:lnTo>
                  <a:pt x="2543300" y="3988716"/>
                </a:lnTo>
                <a:cubicBezTo>
                  <a:pt x="2542734" y="3984944"/>
                  <a:pt x="2542707" y="3981158"/>
                  <a:pt x="2542707" y="3977366"/>
                </a:cubicBezTo>
                <a:cubicBezTo>
                  <a:pt x="2542707" y="3971728"/>
                  <a:pt x="2542765" y="3966104"/>
                  <a:pt x="2544077" y="3960518"/>
                </a:cubicBezTo>
                <a:cubicBezTo>
                  <a:pt x="2544035" y="3929436"/>
                  <a:pt x="2546485" y="3898794"/>
                  <a:pt x="2551541" y="3868787"/>
                </a:cubicBezTo>
                <a:lnTo>
                  <a:pt x="2552082" y="3862150"/>
                </a:lnTo>
                <a:cubicBezTo>
                  <a:pt x="2552250" y="3862145"/>
                  <a:pt x="2552420" y="3862140"/>
                  <a:pt x="2552587" y="3862087"/>
                </a:cubicBezTo>
                <a:cubicBezTo>
                  <a:pt x="2602864" y="3511992"/>
                  <a:pt x="2883903" y="3233421"/>
                  <a:pt x="3242753" y="3174489"/>
                </a:cubicBezTo>
                <a:lnTo>
                  <a:pt x="3242870" y="3173350"/>
                </a:lnTo>
                <a:cubicBezTo>
                  <a:pt x="3248179" y="3172348"/>
                  <a:pt x="3253507" y="3171407"/>
                  <a:pt x="3259083" y="3171823"/>
                </a:cubicBezTo>
                <a:cubicBezTo>
                  <a:pt x="3290266" y="3166310"/>
                  <a:pt x="3322159" y="3163352"/>
                  <a:pt x="3354544" y="3162829"/>
                </a:cubicBezTo>
                <a:close/>
                <a:moveTo>
                  <a:pt x="1693269" y="3161219"/>
                </a:moveTo>
                <a:lnTo>
                  <a:pt x="1710356" y="3162829"/>
                </a:lnTo>
                <a:cubicBezTo>
                  <a:pt x="1742742" y="3163352"/>
                  <a:pt x="1774634" y="3166310"/>
                  <a:pt x="1805818" y="3171823"/>
                </a:cubicBezTo>
                <a:cubicBezTo>
                  <a:pt x="1811394" y="3171407"/>
                  <a:pt x="1816722" y="3172348"/>
                  <a:pt x="1822030" y="3173350"/>
                </a:cubicBezTo>
                <a:lnTo>
                  <a:pt x="1822148" y="3174489"/>
                </a:lnTo>
                <a:cubicBezTo>
                  <a:pt x="2180998" y="3233421"/>
                  <a:pt x="2462037" y="3511992"/>
                  <a:pt x="2512313" y="3862087"/>
                </a:cubicBezTo>
                <a:cubicBezTo>
                  <a:pt x="2512481" y="3862140"/>
                  <a:pt x="2512650" y="3862145"/>
                  <a:pt x="2512819" y="3862150"/>
                </a:cubicBezTo>
                <a:lnTo>
                  <a:pt x="2513359" y="3868787"/>
                </a:lnTo>
                <a:cubicBezTo>
                  <a:pt x="2518416" y="3898794"/>
                  <a:pt x="2520865" y="3929436"/>
                  <a:pt x="2520823" y="3960518"/>
                </a:cubicBezTo>
                <a:cubicBezTo>
                  <a:pt x="2522135" y="3966104"/>
                  <a:pt x="2522194" y="3971728"/>
                  <a:pt x="2522194" y="3977366"/>
                </a:cubicBezTo>
                <a:cubicBezTo>
                  <a:pt x="2522194" y="3981158"/>
                  <a:pt x="2522167" y="3984944"/>
                  <a:pt x="2521601" y="3988716"/>
                </a:cubicBezTo>
                <a:lnTo>
                  <a:pt x="2521102" y="3988683"/>
                </a:lnTo>
                <a:lnTo>
                  <a:pt x="2521076" y="3989174"/>
                </a:lnTo>
                <a:lnTo>
                  <a:pt x="2503957" y="3987561"/>
                </a:lnTo>
                <a:cubicBezTo>
                  <a:pt x="2471583" y="3987038"/>
                  <a:pt x="2439703" y="3984080"/>
                  <a:pt x="2408531" y="3978570"/>
                </a:cubicBezTo>
                <a:cubicBezTo>
                  <a:pt x="2402954" y="3978986"/>
                  <a:pt x="2397625" y="3978045"/>
                  <a:pt x="2392314" y="3977042"/>
                </a:cubicBezTo>
                <a:lnTo>
                  <a:pt x="2392198" y="3975903"/>
                </a:lnTo>
                <a:cubicBezTo>
                  <a:pt x="2033347" y="3916971"/>
                  <a:pt x="1752308" y="3638399"/>
                  <a:pt x="1702032" y="3288305"/>
                </a:cubicBezTo>
                <a:cubicBezTo>
                  <a:pt x="1701865" y="3288253"/>
                  <a:pt x="1701696" y="3288248"/>
                  <a:pt x="1701527" y="3288243"/>
                </a:cubicBezTo>
                <a:lnTo>
                  <a:pt x="1700989" y="3281619"/>
                </a:lnTo>
                <a:cubicBezTo>
                  <a:pt x="1695930" y="3251607"/>
                  <a:pt x="1693479" y="3220958"/>
                  <a:pt x="1693521" y="3189869"/>
                </a:cubicBezTo>
                <a:cubicBezTo>
                  <a:pt x="1692209" y="3184286"/>
                  <a:pt x="1692151" y="3178663"/>
                  <a:pt x="1692151" y="3173027"/>
                </a:cubicBezTo>
                <a:lnTo>
                  <a:pt x="1692745" y="3161677"/>
                </a:lnTo>
                <a:lnTo>
                  <a:pt x="1693243" y="3161709"/>
                </a:lnTo>
                <a:close/>
                <a:moveTo>
                  <a:pt x="1679481" y="3161219"/>
                </a:moveTo>
                <a:lnTo>
                  <a:pt x="1679507" y="3161709"/>
                </a:lnTo>
                <a:lnTo>
                  <a:pt x="1680005" y="3161677"/>
                </a:lnTo>
                <a:lnTo>
                  <a:pt x="1680599" y="3173027"/>
                </a:lnTo>
                <a:cubicBezTo>
                  <a:pt x="1680599" y="3178663"/>
                  <a:pt x="1680540" y="3184286"/>
                  <a:pt x="1679228" y="3189869"/>
                </a:cubicBezTo>
                <a:cubicBezTo>
                  <a:pt x="1679270" y="3220958"/>
                  <a:pt x="1676820" y="3251607"/>
                  <a:pt x="1671761" y="3281619"/>
                </a:cubicBezTo>
                <a:lnTo>
                  <a:pt x="1671223" y="3288243"/>
                </a:lnTo>
                <a:cubicBezTo>
                  <a:pt x="1671053" y="3288248"/>
                  <a:pt x="1670885" y="3288253"/>
                  <a:pt x="1670717" y="3288305"/>
                </a:cubicBezTo>
                <a:cubicBezTo>
                  <a:pt x="1620442" y="3638399"/>
                  <a:pt x="1339403" y="3916971"/>
                  <a:pt x="980552" y="3975903"/>
                </a:cubicBezTo>
                <a:lnTo>
                  <a:pt x="980435" y="3977042"/>
                </a:lnTo>
                <a:cubicBezTo>
                  <a:pt x="975125" y="3978045"/>
                  <a:pt x="969796" y="3978986"/>
                  <a:pt x="964219" y="3978570"/>
                </a:cubicBezTo>
                <a:cubicBezTo>
                  <a:pt x="933047" y="3984080"/>
                  <a:pt x="901167" y="3987038"/>
                  <a:pt x="868792" y="3987561"/>
                </a:cubicBezTo>
                <a:lnTo>
                  <a:pt x="851674" y="3989174"/>
                </a:lnTo>
                <a:lnTo>
                  <a:pt x="851648" y="3988683"/>
                </a:lnTo>
                <a:lnTo>
                  <a:pt x="851149" y="3988716"/>
                </a:lnTo>
                <a:cubicBezTo>
                  <a:pt x="850583" y="3984944"/>
                  <a:pt x="850556" y="3981158"/>
                  <a:pt x="850556" y="3977366"/>
                </a:cubicBezTo>
                <a:cubicBezTo>
                  <a:pt x="850556" y="3971728"/>
                  <a:pt x="850614" y="3966104"/>
                  <a:pt x="851926" y="3960518"/>
                </a:cubicBezTo>
                <a:cubicBezTo>
                  <a:pt x="851884" y="3929436"/>
                  <a:pt x="854334" y="3898794"/>
                  <a:pt x="859390" y="3868787"/>
                </a:cubicBezTo>
                <a:lnTo>
                  <a:pt x="859931" y="3862150"/>
                </a:lnTo>
                <a:cubicBezTo>
                  <a:pt x="860099" y="3862145"/>
                  <a:pt x="860269" y="3862140"/>
                  <a:pt x="860436" y="3862087"/>
                </a:cubicBezTo>
                <a:cubicBezTo>
                  <a:pt x="910713" y="3511992"/>
                  <a:pt x="1191752" y="3233421"/>
                  <a:pt x="1550602" y="3174489"/>
                </a:cubicBezTo>
                <a:lnTo>
                  <a:pt x="1550719" y="3173350"/>
                </a:lnTo>
                <a:cubicBezTo>
                  <a:pt x="1556028" y="3172348"/>
                  <a:pt x="1561356" y="3171407"/>
                  <a:pt x="1566932" y="3171823"/>
                </a:cubicBezTo>
                <a:cubicBezTo>
                  <a:pt x="1598115" y="3166310"/>
                  <a:pt x="1630008" y="3163352"/>
                  <a:pt x="1662393" y="3162829"/>
                </a:cubicBezTo>
                <a:close/>
                <a:moveTo>
                  <a:pt x="1118" y="3161219"/>
                </a:moveTo>
                <a:lnTo>
                  <a:pt x="18205" y="3162829"/>
                </a:lnTo>
                <a:cubicBezTo>
                  <a:pt x="50591" y="3163352"/>
                  <a:pt x="82483" y="3166310"/>
                  <a:pt x="113667" y="3171823"/>
                </a:cubicBezTo>
                <a:cubicBezTo>
                  <a:pt x="119243" y="3171407"/>
                  <a:pt x="124571" y="3172348"/>
                  <a:pt x="129879" y="3173350"/>
                </a:cubicBezTo>
                <a:lnTo>
                  <a:pt x="129997" y="3174489"/>
                </a:lnTo>
                <a:cubicBezTo>
                  <a:pt x="488847" y="3233421"/>
                  <a:pt x="769886" y="3511992"/>
                  <a:pt x="820162" y="3862087"/>
                </a:cubicBezTo>
                <a:cubicBezTo>
                  <a:pt x="820330" y="3862140"/>
                  <a:pt x="820499" y="3862145"/>
                  <a:pt x="820668" y="3862150"/>
                </a:cubicBezTo>
                <a:lnTo>
                  <a:pt x="821208" y="3868787"/>
                </a:lnTo>
                <a:cubicBezTo>
                  <a:pt x="826265" y="3898794"/>
                  <a:pt x="828714" y="3929436"/>
                  <a:pt x="828672" y="3960518"/>
                </a:cubicBezTo>
                <a:cubicBezTo>
                  <a:pt x="829984" y="3966104"/>
                  <a:pt x="830043" y="3971728"/>
                  <a:pt x="830043" y="3977366"/>
                </a:cubicBezTo>
                <a:cubicBezTo>
                  <a:pt x="830043" y="3981158"/>
                  <a:pt x="830016" y="3984944"/>
                  <a:pt x="829450" y="3988716"/>
                </a:cubicBezTo>
                <a:lnTo>
                  <a:pt x="828951" y="3988683"/>
                </a:lnTo>
                <a:lnTo>
                  <a:pt x="828925" y="3989174"/>
                </a:lnTo>
                <a:lnTo>
                  <a:pt x="811806" y="3987561"/>
                </a:lnTo>
                <a:cubicBezTo>
                  <a:pt x="779432" y="3987038"/>
                  <a:pt x="747552" y="3984080"/>
                  <a:pt x="716380" y="3978570"/>
                </a:cubicBezTo>
                <a:cubicBezTo>
                  <a:pt x="710803" y="3978986"/>
                  <a:pt x="705474" y="3978045"/>
                  <a:pt x="700163" y="3977042"/>
                </a:cubicBezTo>
                <a:lnTo>
                  <a:pt x="700047" y="3975903"/>
                </a:lnTo>
                <a:cubicBezTo>
                  <a:pt x="341196" y="3916971"/>
                  <a:pt x="60157" y="3638399"/>
                  <a:pt x="9881" y="3288305"/>
                </a:cubicBezTo>
                <a:cubicBezTo>
                  <a:pt x="9714" y="3288253"/>
                  <a:pt x="9545" y="3288248"/>
                  <a:pt x="9376" y="3288243"/>
                </a:cubicBezTo>
                <a:lnTo>
                  <a:pt x="8837" y="3281619"/>
                </a:lnTo>
                <a:cubicBezTo>
                  <a:pt x="3779" y="3251607"/>
                  <a:pt x="1328" y="3220958"/>
                  <a:pt x="1370" y="3189869"/>
                </a:cubicBezTo>
                <a:cubicBezTo>
                  <a:pt x="58" y="3184286"/>
                  <a:pt x="0" y="3178663"/>
                  <a:pt x="0" y="3173027"/>
                </a:cubicBezTo>
                <a:lnTo>
                  <a:pt x="594" y="3161677"/>
                </a:lnTo>
                <a:lnTo>
                  <a:pt x="1092" y="3161709"/>
                </a:lnTo>
                <a:close/>
                <a:moveTo>
                  <a:pt x="7762529" y="2447425"/>
                </a:moveTo>
                <a:cubicBezTo>
                  <a:pt x="7815805" y="2718331"/>
                  <a:pt x="8030648" y="2933128"/>
                  <a:pt x="8305838" y="2992271"/>
                </a:cubicBezTo>
                <a:cubicBezTo>
                  <a:pt x="8252563" y="2721365"/>
                  <a:pt x="8037719" y="2506568"/>
                  <a:pt x="7762529" y="2447425"/>
                </a:cubicBezTo>
                <a:close/>
                <a:moveTo>
                  <a:pt x="7455280" y="2447425"/>
                </a:moveTo>
                <a:cubicBezTo>
                  <a:pt x="7180090" y="2506568"/>
                  <a:pt x="6965246" y="2721365"/>
                  <a:pt x="6911971" y="2992271"/>
                </a:cubicBezTo>
                <a:cubicBezTo>
                  <a:pt x="7187161" y="2933128"/>
                  <a:pt x="7402004" y="2718331"/>
                  <a:pt x="7455280" y="2447425"/>
                </a:cubicBezTo>
                <a:close/>
                <a:moveTo>
                  <a:pt x="6070378" y="2447425"/>
                </a:moveTo>
                <a:cubicBezTo>
                  <a:pt x="6123654" y="2718331"/>
                  <a:pt x="6338497" y="2933128"/>
                  <a:pt x="6613687" y="2992271"/>
                </a:cubicBezTo>
                <a:cubicBezTo>
                  <a:pt x="6560412" y="2721365"/>
                  <a:pt x="6345568" y="2506568"/>
                  <a:pt x="6070378" y="2447425"/>
                </a:cubicBezTo>
                <a:close/>
                <a:moveTo>
                  <a:pt x="5763129" y="2447425"/>
                </a:moveTo>
                <a:cubicBezTo>
                  <a:pt x="5487939" y="2506568"/>
                  <a:pt x="5273095" y="2721365"/>
                  <a:pt x="5219820" y="2992271"/>
                </a:cubicBezTo>
                <a:cubicBezTo>
                  <a:pt x="5495010" y="2933128"/>
                  <a:pt x="5709853" y="2718331"/>
                  <a:pt x="5763129" y="2447425"/>
                </a:cubicBezTo>
                <a:close/>
                <a:moveTo>
                  <a:pt x="4378227" y="2447425"/>
                </a:moveTo>
                <a:cubicBezTo>
                  <a:pt x="4431503" y="2718331"/>
                  <a:pt x="4646346" y="2933128"/>
                  <a:pt x="4921536" y="2992271"/>
                </a:cubicBezTo>
                <a:cubicBezTo>
                  <a:pt x="4868261" y="2721365"/>
                  <a:pt x="4653417" y="2506568"/>
                  <a:pt x="4378227" y="2447425"/>
                </a:cubicBezTo>
                <a:close/>
                <a:moveTo>
                  <a:pt x="4070978" y="2447425"/>
                </a:moveTo>
                <a:cubicBezTo>
                  <a:pt x="3795788" y="2506568"/>
                  <a:pt x="3580944" y="2721365"/>
                  <a:pt x="3527669" y="2992271"/>
                </a:cubicBezTo>
                <a:cubicBezTo>
                  <a:pt x="3802859" y="2933128"/>
                  <a:pt x="4017702" y="2718331"/>
                  <a:pt x="4070978" y="2447425"/>
                </a:cubicBezTo>
                <a:close/>
                <a:moveTo>
                  <a:pt x="2686076" y="2447425"/>
                </a:moveTo>
                <a:cubicBezTo>
                  <a:pt x="2739352" y="2718331"/>
                  <a:pt x="2954195" y="2933128"/>
                  <a:pt x="3229385" y="2992271"/>
                </a:cubicBezTo>
                <a:cubicBezTo>
                  <a:pt x="3176110" y="2721365"/>
                  <a:pt x="2961266" y="2506568"/>
                  <a:pt x="2686076" y="2447425"/>
                </a:cubicBezTo>
                <a:close/>
                <a:moveTo>
                  <a:pt x="2378827" y="2447425"/>
                </a:moveTo>
                <a:cubicBezTo>
                  <a:pt x="2103637" y="2506568"/>
                  <a:pt x="1888793" y="2721365"/>
                  <a:pt x="1835518" y="2992271"/>
                </a:cubicBezTo>
                <a:cubicBezTo>
                  <a:pt x="2110708" y="2933128"/>
                  <a:pt x="2325551" y="2718331"/>
                  <a:pt x="2378827" y="2447425"/>
                </a:cubicBezTo>
                <a:close/>
                <a:moveTo>
                  <a:pt x="993925" y="2447425"/>
                </a:moveTo>
                <a:cubicBezTo>
                  <a:pt x="1047201" y="2718331"/>
                  <a:pt x="1262044" y="2933128"/>
                  <a:pt x="1537234" y="2992271"/>
                </a:cubicBezTo>
                <a:cubicBezTo>
                  <a:pt x="1483959" y="2721365"/>
                  <a:pt x="1269115" y="2506568"/>
                  <a:pt x="993925" y="2447425"/>
                </a:cubicBezTo>
                <a:close/>
                <a:moveTo>
                  <a:pt x="686676" y="2447425"/>
                </a:moveTo>
                <a:cubicBezTo>
                  <a:pt x="411486" y="2506568"/>
                  <a:pt x="196642" y="2721365"/>
                  <a:pt x="143367" y="2992271"/>
                </a:cubicBezTo>
                <a:cubicBezTo>
                  <a:pt x="418557" y="2933128"/>
                  <a:pt x="633400" y="2718331"/>
                  <a:pt x="686676" y="2447425"/>
                </a:cubicBezTo>
                <a:close/>
                <a:moveTo>
                  <a:pt x="9139239" y="2321311"/>
                </a:moveTo>
                <a:lnTo>
                  <a:pt x="9139239" y="2449820"/>
                </a:lnTo>
                <a:lnTo>
                  <a:pt x="9047261" y="2476706"/>
                </a:lnTo>
                <a:cubicBezTo>
                  <a:pt x="8821055" y="2561144"/>
                  <a:pt x="8650738" y="2755228"/>
                  <a:pt x="8604122" y="2992271"/>
                </a:cubicBezTo>
                <a:cubicBezTo>
                  <a:pt x="8844913" y="2940521"/>
                  <a:pt x="9039501" y="2769598"/>
                  <a:pt x="9120077" y="2546190"/>
                </a:cubicBezTo>
                <a:lnTo>
                  <a:pt x="9139239" y="2477003"/>
                </a:lnTo>
                <a:lnTo>
                  <a:pt x="9139239" y="2782562"/>
                </a:lnTo>
                <a:lnTo>
                  <a:pt x="9135069" y="2789374"/>
                </a:lnTo>
                <a:cubicBezTo>
                  <a:pt x="9008919" y="2963003"/>
                  <a:pt x="8815033" y="3086603"/>
                  <a:pt x="8590751" y="3123727"/>
                </a:cubicBezTo>
                <a:lnTo>
                  <a:pt x="8590635" y="3124875"/>
                </a:lnTo>
                <a:cubicBezTo>
                  <a:pt x="8585324" y="3125886"/>
                  <a:pt x="8579995" y="3126834"/>
                  <a:pt x="8574418" y="3126415"/>
                </a:cubicBezTo>
                <a:cubicBezTo>
                  <a:pt x="8543246" y="3131969"/>
                  <a:pt x="8511366" y="3134950"/>
                  <a:pt x="8478991" y="3135477"/>
                </a:cubicBezTo>
                <a:lnTo>
                  <a:pt x="8461873" y="3137103"/>
                </a:lnTo>
                <a:lnTo>
                  <a:pt x="8461847" y="3136608"/>
                </a:lnTo>
                <a:lnTo>
                  <a:pt x="8461348" y="3136641"/>
                </a:lnTo>
                <a:cubicBezTo>
                  <a:pt x="8460782" y="3132839"/>
                  <a:pt x="8460755" y="3129023"/>
                  <a:pt x="8460755" y="3125201"/>
                </a:cubicBezTo>
                <a:cubicBezTo>
                  <a:pt x="8460755" y="3119519"/>
                  <a:pt x="8460814" y="3113850"/>
                  <a:pt x="8462126" y="3108220"/>
                </a:cubicBezTo>
                <a:cubicBezTo>
                  <a:pt x="8462083" y="3076892"/>
                  <a:pt x="8464533" y="3046007"/>
                  <a:pt x="8469590" y="3015763"/>
                </a:cubicBezTo>
                <a:lnTo>
                  <a:pt x="8470130" y="3009073"/>
                </a:lnTo>
                <a:cubicBezTo>
                  <a:pt x="8470299" y="3009068"/>
                  <a:pt x="8470468" y="3009063"/>
                  <a:pt x="8470636" y="3009010"/>
                </a:cubicBezTo>
                <a:cubicBezTo>
                  <a:pt x="8514628" y="2700252"/>
                  <a:pt x="8735297" y="2446688"/>
                  <a:pt x="9030178" y="2348329"/>
                </a:cubicBezTo>
                <a:close/>
                <a:moveTo>
                  <a:pt x="7620280" y="2302594"/>
                </a:moveTo>
                <a:lnTo>
                  <a:pt x="7637367" y="2304217"/>
                </a:lnTo>
                <a:cubicBezTo>
                  <a:pt x="7669753" y="2304744"/>
                  <a:pt x="7701646" y="2307725"/>
                  <a:pt x="7732829" y="2313282"/>
                </a:cubicBezTo>
                <a:cubicBezTo>
                  <a:pt x="7738405" y="2312863"/>
                  <a:pt x="7743733" y="2313811"/>
                  <a:pt x="7749042" y="2314821"/>
                </a:cubicBezTo>
                <a:lnTo>
                  <a:pt x="7749159" y="2315969"/>
                </a:lnTo>
                <a:cubicBezTo>
                  <a:pt x="8108009" y="2375367"/>
                  <a:pt x="8389048" y="2656144"/>
                  <a:pt x="8439324" y="3009010"/>
                </a:cubicBezTo>
                <a:cubicBezTo>
                  <a:pt x="8439492" y="3009063"/>
                  <a:pt x="8439661" y="3009068"/>
                  <a:pt x="8439830" y="3009073"/>
                </a:cubicBezTo>
                <a:lnTo>
                  <a:pt x="8440370" y="3015763"/>
                </a:lnTo>
                <a:cubicBezTo>
                  <a:pt x="8445427" y="3046007"/>
                  <a:pt x="8447877" y="3076892"/>
                  <a:pt x="8447834" y="3108220"/>
                </a:cubicBezTo>
                <a:cubicBezTo>
                  <a:pt x="8449146" y="3113850"/>
                  <a:pt x="8449205" y="3119519"/>
                  <a:pt x="8449205" y="3125201"/>
                </a:cubicBezTo>
                <a:cubicBezTo>
                  <a:pt x="8449205" y="3129023"/>
                  <a:pt x="8449178" y="3132839"/>
                  <a:pt x="8448612" y="3136641"/>
                </a:cubicBezTo>
                <a:lnTo>
                  <a:pt x="8448113" y="3136608"/>
                </a:lnTo>
                <a:lnTo>
                  <a:pt x="8448087" y="3137103"/>
                </a:lnTo>
                <a:lnTo>
                  <a:pt x="8430969" y="3135477"/>
                </a:lnTo>
                <a:cubicBezTo>
                  <a:pt x="8398594" y="3134950"/>
                  <a:pt x="8366714" y="3131969"/>
                  <a:pt x="8335542" y="3126415"/>
                </a:cubicBezTo>
                <a:cubicBezTo>
                  <a:pt x="8329965" y="3126834"/>
                  <a:pt x="8324636" y="3125886"/>
                  <a:pt x="8319325" y="3124875"/>
                </a:cubicBezTo>
                <a:lnTo>
                  <a:pt x="8319209" y="3123727"/>
                </a:lnTo>
                <a:cubicBezTo>
                  <a:pt x="7960358" y="3064328"/>
                  <a:pt x="7679319" y="2783551"/>
                  <a:pt x="7629044" y="2430686"/>
                </a:cubicBezTo>
                <a:cubicBezTo>
                  <a:pt x="7628876" y="2430633"/>
                  <a:pt x="7628708" y="2430628"/>
                  <a:pt x="7628538" y="2430623"/>
                </a:cubicBezTo>
                <a:lnTo>
                  <a:pt x="7628000" y="2423947"/>
                </a:lnTo>
                <a:cubicBezTo>
                  <a:pt x="7622941" y="2393697"/>
                  <a:pt x="7620490" y="2362806"/>
                  <a:pt x="7620533" y="2331471"/>
                </a:cubicBezTo>
                <a:cubicBezTo>
                  <a:pt x="7619221" y="2325843"/>
                  <a:pt x="7619162" y="2320176"/>
                  <a:pt x="7619162" y="2314495"/>
                </a:cubicBezTo>
                <a:lnTo>
                  <a:pt x="7619756" y="2303055"/>
                </a:lnTo>
                <a:lnTo>
                  <a:pt x="7620254" y="2303088"/>
                </a:lnTo>
                <a:close/>
                <a:moveTo>
                  <a:pt x="7597529" y="2302594"/>
                </a:moveTo>
                <a:lnTo>
                  <a:pt x="7597555" y="2303088"/>
                </a:lnTo>
                <a:lnTo>
                  <a:pt x="7598053" y="2303055"/>
                </a:lnTo>
                <a:lnTo>
                  <a:pt x="7598647" y="2314495"/>
                </a:lnTo>
                <a:cubicBezTo>
                  <a:pt x="7598647" y="2320176"/>
                  <a:pt x="7598588" y="2325843"/>
                  <a:pt x="7597276" y="2331471"/>
                </a:cubicBezTo>
                <a:cubicBezTo>
                  <a:pt x="7597319" y="2362806"/>
                  <a:pt x="7594868" y="2393697"/>
                  <a:pt x="7589809" y="2423947"/>
                </a:cubicBezTo>
                <a:lnTo>
                  <a:pt x="7589271" y="2430623"/>
                </a:lnTo>
                <a:cubicBezTo>
                  <a:pt x="7589101" y="2430628"/>
                  <a:pt x="7588933" y="2430633"/>
                  <a:pt x="7588765" y="2430686"/>
                </a:cubicBezTo>
                <a:cubicBezTo>
                  <a:pt x="7538490" y="2783551"/>
                  <a:pt x="7257451" y="3064328"/>
                  <a:pt x="6898600" y="3123727"/>
                </a:cubicBezTo>
                <a:lnTo>
                  <a:pt x="6898484" y="3124875"/>
                </a:lnTo>
                <a:cubicBezTo>
                  <a:pt x="6893173" y="3125886"/>
                  <a:pt x="6887844" y="3126834"/>
                  <a:pt x="6882267" y="3126415"/>
                </a:cubicBezTo>
                <a:cubicBezTo>
                  <a:pt x="6851095" y="3131969"/>
                  <a:pt x="6819215" y="3134950"/>
                  <a:pt x="6786841" y="3135477"/>
                </a:cubicBezTo>
                <a:lnTo>
                  <a:pt x="6769722" y="3137103"/>
                </a:lnTo>
                <a:lnTo>
                  <a:pt x="6769696" y="3136608"/>
                </a:lnTo>
                <a:lnTo>
                  <a:pt x="6769197" y="3136641"/>
                </a:lnTo>
                <a:cubicBezTo>
                  <a:pt x="6768631" y="3132839"/>
                  <a:pt x="6768604" y="3129023"/>
                  <a:pt x="6768604" y="3125201"/>
                </a:cubicBezTo>
                <a:cubicBezTo>
                  <a:pt x="6768604" y="3119519"/>
                  <a:pt x="6768663" y="3113850"/>
                  <a:pt x="6769975" y="3108220"/>
                </a:cubicBezTo>
                <a:cubicBezTo>
                  <a:pt x="6769933" y="3076892"/>
                  <a:pt x="6772382" y="3046007"/>
                  <a:pt x="6777439" y="3015763"/>
                </a:cubicBezTo>
                <a:lnTo>
                  <a:pt x="6777979" y="3009073"/>
                </a:lnTo>
                <a:cubicBezTo>
                  <a:pt x="6778148" y="3009068"/>
                  <a:pt x="6778317" y="3009063"/>
                  <a:pt x="6778485" y="3009010"/>
                </a:cubicBezTo>
                <a:cubicBezTo>
                  <a:pt x="6828761" y="2656144"/>
                  <a:pt x="7109800" y="2375367"/>
                  <a:pt x="7468650" y="2315969"/>
                </a:cubicBezTo>
                <a:lnTo>
                  <a:pt x="7468767" y="2314821"/>
                </a:lnTo>
                <a:cubicBezTo>
                  <a:pt x="7474076" y="2313811"/>
                  <a:pt x="7479404" y="2312863"/>
                  <a:pt x="7484980" y="2313282"/>
                </a:cubicBezTo>
                <a:cubicBezTo>
                  <a:pt x="7516163" y="2307725"/>
                  <a:pt x="7548056" y="2304744"/>
                  <a:pt x="7580442" y="2304217"/>
                </a:cubicBezTo>
                <a:close/>
                <a:moveTo>
                  <a:pt x="5928129" y="2302594"/>
                </a:moveTo>
                <a:lnTo>
                  <a:pt x="5945217" y="2304217"/>
                </a:lnTo>
                <a:cubicBezTo>
                  <a:pt x="5977602" y="2304744"/>
                  <a:pt x="6009495" y="2307725"/>
                  <a:pt x="6040678" y="2313282"/>
                </a:cubicBezTo>
                <a:cubicBezTo>
                  <a:pt x="6046254" y="2312863"/>
                  <a:pt x="6051582" y="2313811"/>
                  <a:pt x="6056891" y="2314821"/>
                </a:cubicBezTo>
                <a:lnTo>
                  <a:pt x="6057008" y="2315969"/>
                </a:lnTo>
                <a:cubicBezTo>
                  <a:pt x="6415858" y="2375367"/>
                  <a:pt x="6696897" y="2656144"/>
                  <a:pt x="6747174" y="3009010"/>
                </a:cubicBezTo>
                <a:cubicBezTo>
                  <a:pt x="6747341" y="3009063"/>
                  <a:pt x="6747511" y="3009068"/>
                  <a:pt x="6747679" y="3009073"/>
                </a:cubicBezTo>
                <a:lnTo>
                  <a:pt x="6748220" y="3015763"/>
                </a:lnTo>
                <a:cubicBezTo>
                  <a:pt x="6753276" y="3046007"/>
                  <a:pt x="6755726" y="3076892"/>
                  <a:pt x="6755684" y="3108220"/>
                </a:cubicBezTo>
                <a:cubicBezTo>
                  <a:pt x="6756996" y="3113850"/>
                  <a:pt x="6757054" y="3119519"/>
                  <a:pt x="6757054" y="3125201"/>
                </a:cubicBezTo>
                <a:cubicBezTo>
                  <a:pt x="6757054" y="3129023"/>
                  <a:pt x="6757027" y="3132839"/>
                  <a:pt x="6756461" y="3136641"/>
                </a:cubicBezTo>
                <a:lnTo>
                  <a:pt x="6755962" y="3136608"/>
                </a:lnTo>
                <a:lnTo>
                  <a:pt x="6755936" y="3137103"/>
                </a:lnTo>
                <a:lnTo>
                  <a:pt x="6738818" y="3135477"/>
                </a:lnTo>
                <a:cubicBezTo>
                  <a:pt x="6706444" y="3134950"/>
                  <a:pt x="6674563" y="3131969"/>
                  <a:pt x="6643391" y="3126415"/>
                </a:cubicBezTo>
                <a:cubicBezTo>
                  <a:pt x="6637814" y="3126834"/>
                  <a:pt x="6632485" y="3125886"/>
                  <a:pt x="6627175" y="3124875"/>
                </a:cubicBezTo>
                <a:lnTo>
                  <a:pt x="6627059" y="3123727"/>
                </a:lnTo>
                <a:cubicBezTo>
                  <a:pt x="6268207" y="3064328"/>
                  <a:pt x="5987168" y="2783551"/>
                  <a:pt x="5936893" y="2430686"/>
                </a:cubicBezTo>
                <a:cubicBezTo>
                  <a:pt x="5936725" y="2430633"/>
                  <a:pt x="5936557" y="2430628"/>
                  <a:pt x="5936387" y="2430623"/>
                </a:cubicBezTo>
                <a:lnTo>
                  <a:pt x="5935849" y="2423947"/>
                </a:lnTo>
                <a:cubicBezTo>
                  <a:pt x="5930790" y="2393697"/>
                  <a:pt x="5928340" y="2362806"/>
                  <a:pt x="5928382" y="2331471"/>
                </a:cubicBezTo>
                <a:cubicBezTo>
                  <a:pt x="5927070" y="2325843"/>
                  <a:pt x="5927011" y="2320176"/>
                  <a:pt x="5927011" y="2314495"/>
                </a:cubicBezTo>
                <a:lnTo>
                  <a:pt x="5927605" y="2303055"/>
                </a:lnTo>
                <a:lnTo>
                  <a:pt x="5928103" y="2303088"/>
                </a:lnTo>
                <a:close/>
                <a:moveTo>
                  <a:pt x="5905378" y="2302594"/>
                </a:moveTo>
                <a:lnTo>
                  <a:pt x="5905404" y="2303088"/>
                </a:lnTo>
                <a:lnTo>
                  <a:pt x="5905902" y="2303055"/>
                </a:lnTo>
                <a:lnTo>
                  <a:pt x="5906496" y="2314495"/>
                </a:lnTo>
                <a:cubicBezTo>
                  <a:pt x="5906496" y="2320176"/>
                  <a:pt x="5906438" y="2325843"/>
                  <a:pt x="5905126" y="2331471"/>
                </a:cubicBezTo>
                <a:cubicBezTo>
                  <a:pt x="5905168" y="2362806"/>
                  <a:pt x="5902717" y="2393697"/>
                  <a:pt x="5897659" y="2423947"/>
                </a:cubicBezTo>
                <a:lnTo>
                  <a:pt x="5897120" y="2430623"/>
                </a:lnTo>
                <a:cubicBezTo>
                  <a:pt x="5896951" y="2430628"/>
                  <a:pt x="5896782" y="2430633"/>
                  <a:pt x="5896615" y="2430686"/>
                </a:cubicBezTo>
                <a:cubicBezTo>
                  <a:pt x="5846339" y="2783551"/>
                  <a:pt x="5565300" y="3064328"/>
                  <a:pt x="5206449" y="3123727"/>
                </a:cubicBezTo>
                <a:lnTo>
                  <a:pt x="5206334" y="3124875"/>
                </a:lnTo>
                <a:cubicBezTo>
                  <a:pt x="5201022" y="3125886"/>
                  <a:pt x="5195693" y="3126834"/>
                  <a:pt x="5190116" y="3126415"/>
                </a:cubicBezTo>
                <a:cubicBezTo>
                  <a:pt x="5158944" y="3131969"/>
                  <a:pt x="5127065" y="3134950"/>
                  <a:pt x="5094690" y="3135477"/>
                </a:cubicBezTo>
                <a:lnTo>
                  <a:pt x="5077571" y="3137103"/>
                </a:lnTo>
                <a:lnTo>
                  <a:pt x="5077545" y="3136608"/>
                </a:lnTo>
                <a:lnTo>
                  <a:pt x="5077046" y="3136641"/>
                </a:lnTo>
                <a:cubicBezTo>
                  <a:pt x="5076480" y="3132839"/>
                  <a:pt x="5076453" y="3129023"/>
                  <a:pt x="5076453" y="3125201"/>
                </a:cubicBezTo>
                <a:cubicBezTo>
                  <a:pt x="5076453" y="3119519"/>
                  <a:pt x="5076512" y="3113850"/>
                  <a:pt x="5077824" y="3108220"/>
                </a:cubicBezTo>
                <a:cubicBezTo>
                  <a:pt x="5077782" y="3076892"/>
                  <a:pt x="5080231" y="3046007"/>
                  <a:pt x="5085288" y="3015763"/>
                </a:cubicBezTo>
                <a:lnTo>
                  <a:pt x="5085828" y="3009073"/>
                </a:lnTo>
                <a:cubicBezTo>
                  <a:pt x="5085997" y="3009068"/>
                  <a:pt x="5086166" y="3009063"/>
                  <a:pt x="5086334" y="3009010"/>
                </a:cubicBezTo>
                <a:cubicBezTo>
                  <a:pt x="5136610" y="2656144"/>
                  <a:pt x="5417649" y="2375367"/>
                  <a:pt x="5776501" y="2315969"/>
                </a:cubicBezTo>
                <a:lnTo>
                  <a:pt x="5776617" y="2314821"/>
                </a:lnTo>
                <a:cubicBezTo>
                  <a:pt x="5781926" y="2313811"/>
                  <a:pt x="5787253" y="2312863"/>
                  <a:pt x="5792829" y="2313282"/>
                </a:cubicBezTo>
                <a:cubicBezTo>
                  <a:pt x="5824013" y="2307725"/>
                  <a:pt x="5855905" y="2304744"/>
                  <a:pt x="5888291" y="2304217"/>
                </a:cubicBezTo>
                <a:close/>
                <a:moveTo>
                  <a:pt x="4235979" y="2302594"/>
                </a:moveTo>
                <a:lnTo>
                  <a:pt x="4253065" y="2304217"/>
                </a:lnTo>
                <a:cubicBezTo>
                  <a:pt x="4285451" y="2304744"/>
                  <a:pt x="4317343" y="2307725"/>
                  <a:pt x="4348528" y="2313282"/>
                </a:cubicBezTo>
                <a:cubicBezTo>
                  <a:pt x="4354104" y="2312863"/>
                  <a:pt x="4359431" y="2313811"/>
                  <a:pt x="4364739" y="2314821"/>
                </a:cubicBezTo>
                <a:lnTo>
                  <a:pt x="4364856" y="2315969"/>
                </a:lnTo>
                <a:cubicBezTo>
                  <a:pt x="4723707" y="2375367"/>
                  <a:pt x="5004746" y="2656144"/>
                  <a:pt x="5055022" y="3009010"/>
                </a:cubicBezTo>
                <a:cubicBezTo>
                  <a:pt x="5055190" y="3009063"/>
                  <a:pt x="5055359" y="3009068"/>
                  <a:pt x="5055528" y="3009073"/>
                </a:cubicBezTo>
                <a:lnTo>
                  <a:pt x="5056068" y="3015763"/>
                </a:lnTo>
                <a:cubicBezTo>
                  <a:pt x="5061125" y="3046007"/>
                  <a:pt x="5063574" y="3076892"/>
                  <a:pt x="5063532" y="3108220"/>
                </a:cubicBezTo>
                <a:cubicBezTo>
                  <a:pt x="5064844" y="3113850"/>
                  <a:pt x="5064903" y="3119519"/>
                  <a:pt x="5064903" y="3125201"/>
                </a:cubicBezTo>
                <a:cubicBezTo>
                  <a:pt x="5064903" y="3129023"/>
                  <a:pt x="5064876" y="3132839"/>
                  <a:pt x="5064310" y="3136641"/>
                </a:cubicBezTo>
                <a:lnTo>
                  <a:pt x="5063811" y="3136608"/>
                </a:lnTo>
                <a:lnTo>
                  <a:pt x="5063785" y="3137103"/>
                </a:lnTo>
                <a:lnTo>
                  <a:pt x="5046666" y="3135477"/>
                </a:lnTo>
                <a:cubicBezTo>
                  <a:pt x="5014292" y="3134950"/>
                  <a:pt x="4982412" y="3131969"/>
                  <a:pt x="4951241" y="3126415"/>
                </a:cubicBezTo>
                <a:cubicBezTo>
                  <a:pt x="4945663" y="3126834"/>
                  <a:pt x="4940334" y="3125886"/>
                  <a:pt x="4935023" y="3124875"/>
                </a:cubicBezTo>
                <a:lnTo>
                  <a:pt x="4934907" y="3123727"/>
                </a:lnTo>
                <a:cubicBezTo>
                  <a:pt x="4576056" y="3064328"/>
                  <a:pt x="4295017" y="2783551"/>
                  <a:pt x="4244741" y="2430686"/>
                </a:cubicBezTo>
                <a:cubicBezTo>
                  <a:pt x="4244574" y="2430633"/>
                  <a:pt x="4244405" y="2430628"/>
                  <a:pt x="4244236" y="2430623"/>
                </a:cubicBezTo>
                <a:lnTo>
                  <a:pt x="4243697" y="2423947"/>
                </a:lnTo>
                <a:cubicBezTo>
                  <a:pt x="4238639" y="2393697"/>
                  <a:pt x="4236188" y="2362806"/>
                  <a:pt x="4236230" y="2331471"/>
                </a:cubicBezTo>
                <a:cubicBezTo>
                  <a:pt x="4234918" y="2325843"/>
                  <a:pt x="4234860" y="2320176"/>
                  <a:pt x="4234860" y="2314495"/>
                </a:cubicBezTo>
                <a:lnTo>
                  <a:pt x="4235454" y="2303055"/>
                </a:lnTo>
                <a:lnTo>
                  <a:pt x="4235952" y="2303088"/>
                </a:lnTo>
                <a:close/>
                <a:moveTo>
                  <a:pt x="4213227" y="2302594"/>
                </a:moveTo>
                <a:lnTo>
                  <a:pt x="4213253" y="2303088"/>
                </a:lnTo>
                <a:lnTo>
                  <a:pt x="4213751" y="2303055"/>
                </a:lnTo>
                <a:lnTo>
                  <a:pt x="4214345" y="2314495"/>
                </a:lnTo>
                <a:cubicBezTo>
                  <a:pt x="4214345" y="2320176"/>
                  <a:pt x="4214286" y="2325843"/>
                  <a:pt x="4212974" y="2331471"/>
                </a:cubicBezTo>
                <a:cubicBezTo>
                  <a:pt x="4213016" y="2362806"/>
                  <a:pt x="4210566" y="2393697"/>
                  <a:pt x="4205507" y="2423947"/>
                </a:cubicBezTo>
                <a:lnTo>
                  <a:pt x="4204969" y="2430623"/>
                </a:lnTo>
                <a:cubicBezTo>
                  <a:pt x="4204799" y="2430628"/>
                  <a:pt x="4204631" y="2430633"/>
                  <a:pt x="4204463" y="2430686"/>
                </a:cubicBezTo>
                <a:cubicBezTo>
                  <a:pt x="4154188" y="2783551"/>
                  <a:pt x="3873149" y="3064328"/>
                  <a:pt x="3514297" y="3123727"/>
                </a:cubicBezTo>
                <a:lnTo>
                  <a:pt x="3514181" y="3124875"/>
                </a:lnTo>
                <a:cubicBezTo>
                  <a:pt x="3508871" y="3125886"/>
                  <a:pt x="3503542" y="3126834"/>
                  <a:pt x="3497965" y="3126415"/>
                </a:cubicBezTo>
                <a:cubicBezTo>
                  <a:pt x="3466793" y="3131969"/>
                  <a:pt x="3434912" y="3134950"/>
                  <a:pt x="3402538" y="3135477"/>
                </a:cubicBezTo>
                <a:lnTo>
                  <a:pt x="3385420" y="3137103"/>
                </a:lnTo>
                <a:lnTo>
                  <a:pt x="3385394" y="3136608"/>
                </a:lnTo>
                <a:lnTo>
                  <a:pt x="3384895" y="3136641"/>
                </a:lnTo>
                <a:cubicBezTo>
                  <a:pt x="3384329" y="3132839"/>
                  <a:pt x="3384302" y="3129023"/>
                  <a:pt x="3384302" y="3125201"/>
                </a:cubicBezTo>
                <a:cubicBezTo>
                  <a:pt x="3384302" y="3119519"/>
                  <a:pt x="3384360" y="3113850"/>
                  <a:pt x="3385672" y="3108220"/>
                </a:cubicBezTo>
                <a:cubicBezTo>
                  <a:pt x="3385630" y="3076892"/>
                  <a:pt x="3388080" y="3046007"/>
                  <a:pt x="3393136" y="3015763"/>
                </a:cubicBezTo>
                <a:lnTo>
                  <a:pt x="3393677" y="3009073"/>
                </a:lnTo>
                <a:cubicBezTo>
                  <a:pt x="3393845" y="3009068"/>
                  <a:pt x="3394015" y="3009063"/>
                  <a:pt x="3394182" y="3009010"/>
                </a:cubicBezTo>
                <a:cubicBezTo>
                  <a:pt x="3444459" y="2656144"/>
                  <a:pt x="3725498" y="2375367"/>
                  <a:pt x="4084348" y="2315969"/>
                </a:cubicBezTo>
                <a:lnTo>
                  <a:pt x="4084465" y="2314821"/>
                </a:lnTo>
                <a:cubicBezTo>
                  <a:pt x="4089774" y="2313811"/>
                  <a:pt x="4095102" y="2312863"/>
                  <a:pt x="4100678" y="2313282"/>
                </a:cubicBezTo>
                <a:cubicBezTo>
                  <a:pt x="4131861" y="2307725"/>
                  <a:pt x="4163754" y="2304744"/>
                  <a:pt x="4196139" y="2304217"/>
                </a:cubicBezTo>
                <a:close/>
                <a:moveTo>
                  <a:pt x="2543827" y="2302594"/>
                </a:moveTo>
                <a:lnTo>
                  <a:pt x="2560914" y="2304217"/>
                </a:lnTo>
                <a:cubicBezTo>
                  <a:pt x="2593300" y="2304744"/>
                  <a:pt x="2625192" y="2307725"/>
                  <a:pt x="2656376" y="2313282"/>
                </a:cubicBezTo>
                <a:cubicBezTo>
                  <a:pt x="2661952" y="2312863"/>
                  <a:pt x="2667280" y="2313811"/>
                  <a:pt x="2672588" y="2314821"/>
                </a:cubicBezTo>
                <a:lnTo>
                  <a:pt x="2672706" y="2315969"/>
                </a:lnTo>
                <a:cubicBezTo>
                  <a:pt x="3031556" y="2375367"/>
                  <a:pt x="3312595" y="2656144"/>
                  <a:pt x="3362871" y="3009010"/>
                </a:cubicBezTo>
                <a:cubicBezTo>
                  <a:pt x="3363039" y="3009063"/>
                  <a:pt x="3363208" y="3009068"/>
                  <a:pt x="3363377" y="3009073"/>
                </a:cubicBezTo>
                <a:lnTo>
                  <a:pt x="3363917" y="3015763"/>
                </a:lnTo>
                <a:cubicBezTo>
                  <a:pt x="3368974" y="3046007"/>
                  <a:pt x="3371423" y="3076892"/>
                  <a:pt x="3371381" y="3108220"/>
                </a:cubicBezTo>
                <a:cubicBezTo>
                  <a:pt x="3372693" y="3113850"/>
                  <a:pt x="3372752" y="3119519"/>
                  <a:pt x="3372752" y="3125201"/>
                </a:cubicBezTo>
                <a:cubicBezTo>
                  <a:pt x="3372752" y="3129023"/>
                  <a:pt x="3372725" y="3132839"/>
                  <a:pt x="3372159" y="3136641"/>
                </a:cubicBezTo>
                <a:lnTo>
                  <a:pt x="3371660" y="3136608"/>
                </a:lnTo>
                <a:lnTo>
                  <a:pt x="3371634" y="3137103"/>
                </a:lnTo>
                <a:lnTo>
                  <a:pt x="3354515" y="3135477"/>
                </a:lnTo>
                <a:cubicBezTo>
                  <a:pt x="3322141" y="3134950"/>
                  <a:pt x="3290261" y="3131969"/>
                  <a:pt x="3259089" y="3126415"/>
                </a:cubicBezTo>
                <a:cubicBezTo>
                  <a:pt x="3253512" y="3126834"/>
                  <a:pt x="3248183" y="3125886"/>
                  <a:pt x="3242872" y="3124875"/>
                </a:cubicBezTo>
                <a:lnTo>
                  <a:pt x="3242756" y="3123727"/>
                </a:lnTo>
                <a:cubicBezTo>
                  <a:pt x="2883905" y="3064328"/>
                  <a:pt x="2602866" y="2783551"/>
                  <a:pt x="2552590" y="2430686"/>
                </a:cubicBezTo>
                <a:cubicBezTo>
                  <a:pt x="2552423" y="2430633"/>
                  <a:pt x="2552254" y="2430628"/>
                  <a:pt x="2552085" y="2430623"/>
                </a:cubicBezTo>
                <a:lnTo>
                  <a:pt x="2551547" y="2423947"/>
                </a:lnTo>
                <a:cubicBezTo>
                  <a:pt x="2546488" y="2393697"/>
                  <a:pt x="2544037" y="2362806"/>
                  <a:pt x="2544079" y="2331471"/>
                </a:cubicBezTo>
                <a:cubicBezTo>
                  <a:pt x="2542767" y="2325843"/>
                  <a:pt x="2542709" y="2320176"/>
                  <a:pt x="2542709" y="2314495"/>
                </a:cubicBezTo>
                <a:lnTo>
                  <a:pt x="2543303" y="2303055"/>
                </a:lnTo>
                <a:lnTo>
                  <a:pt x="2543801" y="2303088"/>
                </a:lnTo>
                <a:close/>
                <a:moveTo>
                  <a:pt x="2521076" y="2302594"/>
                </a:moveTo>
                <a:lnTo>
                  <a:pt x="2521102" y="2303088"/>
                </a:lnTo>
                <a:lnTo>
                  <a:pt x="2521600" y="2303055"/>
                </a:lnTo>
                <a:lnTo>
                  <a:pt x="2522194" y="2314495"/>
                </a:lnTo>
                <a:cubicBezTo>
                  <a:pt x="2522194" y="2320176"/>
                  <a:pt x="2522135" y="2325843"/>
                  <a:pt x="2520823" y="2331471"/>
                </a:cubicBezTo>
                <a:cubicBezTo>
                  <a:pt x="2520865" y="2362806"/>
                  <a:pt x="2518415" y="2393697"/>
                  <a:pt x="2513356" y="2423947"/>
                </a:cubicBezTo>
                <a:lnTo>
                  <a:pt x="2512818" y="2430623"/>
                </a:lnTo>
                <a:cubicBezTo>
                  <a:pt x="2512648" y="2430628"/>
                  <a:pt x="2512480" y="2430633"/>
                  <a:pt x="2512312" y="2430686"/>
                </a:cubicBezTo>
                <a:cubicBezTo>
                  <a:pt x="2462037" y="2783551"/>
                  <a:pt x="2180998" y="3064328"/>
                  <a:pt x="1822147" y="3123727"/>
                </a:cubicBezTo>
                <a:lnTo>
                  <a:pt x="1822030" y="3124875"/>
                </a:lnTo>
                <a:cubicBezTo>
                  <a:pt x="1816720" y="3125886"/>
                  <a:pt x="1811391" y="3126834"/>
                  <a:pt x="1805814" y="3126415"/>
                </a:cubicBezTo>
                <a:cubicBezTo>
                  <a:pt x="1774642" y="3131969"/>
                  <a:pt x="1742762" y="3134950"/>
                  <a:pt x="1710387" y="3135477"/>
                </a:cubicBezTo>
                <a:lnTo>
                  <a:pt x="1693269" y="3137103"/>
                </a:lnTo>
                <a:lnTo>
                  <a:pt x="1693243" y="3136608"/>
                </a:lnTo>
                <a:lnTo>
                  <a:pt x="1692744" y="3136641"/>
                </a:lnTo>
                <a:cubicBezTo>
                  <a:pt x="1692178" y="3132839"/>
                  <a:pt x="1692151" y="3129023"/>
                  <a:pt x="1692151" y="3125201"/>
                </a:cubicBezTo>
                <a:cubicBezTo>
                  <a:pt x="1692151" y="3119519"/>
                  <a:pt x="1692209" y="3113850"/>
                  <a:pt x="1693521" y="3108220"/>
                </a:cubicBezTo>
                <a:cubicBezTo>
                  <a:pt x="1693479" y="3076892"/>
                  <a:pt x="1695929" y="3046007"/>
                  <a:pt x="1700985" y="3015763"/>
                </a:cubicBezTo>
                <a:lnTo>
                  <a:pt x="1701526" y="3009073"/>
                </a:lnTo>
                <a:cubicBezTo>
                  <a:pt x="1701694" y="3009068"/>
                  <a:pt x="1701864" y="3009063"/>
                  <a:pt x="1702031" y="3009010"/>
                </a:cubicBezTo>
                <a:cubicBezTo>
                  <a:pt x="1752308" y="2656144"/>
                  <a:pt x="2033347" y="2375367"/>
                  <a:pt x="2392197" y="2315969"/>
                </a:cubicBezTo>
                <a:lnTo>
                  <a:pt x="2392314" y="2314821"/>
                </a:lnTo>
                <a:cubicBezTo>
                  <a:pt x="2397623" y="2313811"/>
                  <a:pt x="2402951" y="2312863"/>
                  <a:pt x="2408527" y="2313282"/>
                </a:cubicBezTo>
                <a:cubicBezTo>
                  <a:pt x="2439710" y="2307725"/>
                  <a:pt x="2471603" y="2304744"/>
                  <a:pt x="2503988" y="2304217"/>
                </a:cubicBezTo>
                <a:close/>
                <a:moveTo>
                  <a:pt x="851676" y="2302594"/>
                </a:moveTo>
                <a:lnTo>
                  <a:pt x="868763" y="2304217"/>
                </a:lnTo>
                <a:cubicBezTo>
                  <a:pt x="901149" y="2304744"/>
                  <a:pt x="933041" y="2307725"/>
                  <a:pt x="964225" y="2313282"/>
                </a:cubicBezTo>
                <a:cubicBezTo>
                  <a:pt x="969801" y="2312863"/>
                  <a:pt x="975129" y="2313811"/>
                  <a:pt x="980437" y="2314821"/>
                </a:cubicBezTo>
                <a:lnTo>
                  <a:pt x="980555" y="2315969"/>
                </a:lnTo>
                <a:cubicBezTo>
                  <a:pt x="1339405" y="2375367"/>
                  <a:pt x="1620444" y="2656144"/>
                  <a:pt x="1670720" y="3009010"/>
                </a:cubicBezTo>
                <a:cubicBezTo>
                  <a:pt x="1670888" y="3009063"/>
                  <a:pt x="1671057" y="3009068"/>
                  <a:pt x="1671226" y="3009073"/>
                </a:cubicBezTo>
                <a:lnTo>
                  <a:pt x="1671766" y="3015763"/>
                </a:lnTo>
                <a:cubicBezTo>
                  <a:pt x="1676823" y="3046007"/>
                  <a:pt x="1679272" y="3076892"/>
                  <a:pt x="1679230" y="3108220"/>
                </a:cubicBezTo>
                <a:cubicBezTo>
                  <a:pt x="1680542" y="3113850"/>
                  <a:pt x="1680601" y="3119519"/>
                  <a:pt x="1680601" y="3125201"/>
                </a:cubicBezTo>
                <a:cubicBezTo>
                  <a:pt x="1680601" y="3129023"/>
                  <a:pt x="1680574" y="3132839"/>
                  <a:pt x="1680008" y="3136641"/>
                </a:cubicBezTo>
                <a:lnTo>
                  <a:pt x="1679509" y="3136608"/>
                </a:lnTo>
                <a:lnTo>
                  <a:pt x="1679483" y="3137103"/>
                </a:lnTo>
                <a:lnTo>
                  <a:pt x="1662364" y="3135477"/>
                </a:lnTo>
                <a:cubicBezTo>
                  <a:pt x="1629990" y="3134950"/>
                  <a:pt x="1598110" y="3131969"/>
                  <a:pt x="1566938" y="3126415"/>
                </a:cubicBezTo>
                <a:cubicBezTo>
                  <a:pt x="1561361" y="3126834"/>
                  <a:pt x="1556032" y="3125886"/>
                  <a:pt x="1550721" y="3124875"/>
                </a:cubicBezTo>
                <a:lnTo>
                  <a:pt x="1550605" y="3123727"/>
                </a:lnTo>
                <a:cubicBezTo>
                  <a:pt x="1191754" y="3064328"/>
                  <a:pt x="910715" y="2783551"/>
                  <a:pt x="860439" y="2430686"/>
                </a:cubicBezTo>
                <a:cubicBezTo>
                  <a:pt x="860272" y="2430633"/>
                  <a:pt x="860103" y="2430628"/>
                  <a:pt x="859934" y="2430623"/>
                </a:cubicBezTo>
                <a:lnTo>
                  <a:pt x="859396" y="2423947"/>
                </a:lnTo>
                <a:cubicBezTo>
                  <a:pt x="854337" y="2393697"/>
                  <a:pt x="851886" y="2362806"/>
                  <a:pt x="851928" y="2331471"/>
                </a:cubicBezTo>
                <a:cubicBezTo>
                  <a:pt x="850616" y="2325843"/>
                  <a:pt x="850558" y="2320176"/>
                  <a:pt x="850558" y="2314495"/>
                </a:cubicBezTo>
                <a:lnTo>
                  <a:pt x="851152" y="2303055"/>
                </a:lnTo>
                <a:lnTo>
                  <a:pt x="851650" y="2303088"/>
                </a:lnTo>
                <a:close/>
                <a:moveTo>
                  <a:pt x="828925" y="2302594"/>
                </a:moveTo>
                <a:lnTo>
                  <a:pt x="828951" y="2303088"/>
                </a:lnTo>
                <a:lnTo>
                  <a:pt x="829449" y="2303055"/>
                </a:lnTo>
                <a:lnTo>
                  <a:pt x="830043" y="2314495"/>
                </a:lnTo>
                <a:cubicBezTo>
                  <a:pt x="830043" y="2320176"/>
                  <a:pt x="829984" y="2325843"/>
                  <a:pt x="828672" y="2331471"/>
                </a:cubicBezTo>
                <a:cubicBezTo>
                  <a:pt x="828714" y="2362806"/>
                  <a:pt x="826264" y="2393697"/>
                  <a:pt x="821205" y="2423947"/>
                </a:cubicBezTo>
                <a:lnTo>
                  <a:pt x="820667" y="2430623"/>
                </a:lnTo>
                <a:cubicBezTo>
                  <a:pt x="820497" y="2430628"/>
                  <a:pt x="820329" y="2430633"/>
                  <a:pt x="820161" y="2430686"/>
                </a:cubicBezTo>
                <a:cubicBezTo>
                  <a:pt x="769886" y="2783551"/>
                  <a:pt x="488847" y="3064328"/>
                  <a:pt x="129995" y="3123727"/>
                </a:cubicBezTo>
                <a:lnTo>
                  <a:pt x="129879" y="3124875"/>
                </a:lnTo>
                <a:cubicBezTo>
                  <a:pt x="124569" y="3125886"/>
                  <a:pt x="119240" y="3126834"/>
                  <a:pt x="113663" y="3126415"/>
                </a:cubicBezTo>
                <a:cubicBezTo>
                  <a:pt x="82491" y="3131969"/>
                  <a:pt x="50611" y="3134950"/>
                  <a:pt x="18236" y="3135477"/>
                </a:cubicBezTo>
                <a:lnTo>
                  <a:pt x="1118" y="3137103"/>
                </a:lnTo>
                <a:lnTo>
                  <a:pt x="1092" y="3136608"/>
                </a:lnTo>
                <a:lnTo>
                  <a:pt x="593" y="3136641"/>
                </a:lnTo>
                <a:cubicBezTo>
                  <a:pt x="27" y="3132839"/>
                  <a:pt x="0" y="3129023"/>
                  <a:pt x="0" y="3125201"/>
                </a:cubicBezTo>
                <a:cubicBezTo>
                  <a:pt x="0" y="3119519"/>
                  <a:pt x="58" y="3113850"/>
                  <a:pt x="1370" y="3108220"/>
                </a:cubicBezTo>
                <a:cubicBezTo>
                  <a:pt x="1328" y="3076892"/>
                  <a:pt x="3778" y="3046007"/>
                  <a:pt x="8835" y="3015763"/>
                </a:cubicBezTo>
                <a:lnTo>
                  <a:pt x="9375" y="3009073"/>
                </a:lnTo>
                <a:cubicBezTo>
                  <a:pt x="9543" y="3009068"/>
                  <a:pt x="9713" y="3009063"/>
                  <a:pt x="9880" y="3009010"/>
                </a:cubicBezTo>
                <a:cubicBezTo>
                  <a:pt x="60157" y="2656144"/>
                  <a:pt x="341196" y="2375367"/>
                  <a:pt x="700046" y="2315969"/>
                </a:cubicBezTo>
                <a:lnTo>
                  <a:pt x="700163" y="2314821"/>
                </a:lnTo>
                <a:cubicBezTo>
                  <a:pt x="705472" y="2313811"/>
                  <a:pt x="710800" y="2312863"/>
                  <a:pt x="716376" y="2313282"/>
                </a:cubicBezTo>
                <a:cubicBezTo>
                  <a:pt x="747559" y="2307725"/>
                  <a:pt x="779452" y="2304744"/>
                  <a:pt x="811837" y="2304217"/>
                </a:cubicBezTo>
                <a:close/>
                <a:moveTo>
                  <a:pt x="8305836" y="1608087"/>
                </a:moveTo>
                <a:cubicBezTo>
                  <a:pt x="8030646" y="1666766"/>
                  <a:pt x="7815802" y="1879876"/>
                  <a:pt x="7762527" y="2148655"/>
                </a:cubicBezTo>
                <a:cubicBezTo>
                  <a:pt x="8037717" y="2089976"/>
                  <a:pt x="8252560" y="1876866"/>
                  <a:pt x="8305836" y="1608087"/>
                </a:cubicBezTo>
                <a:close/>
                <a:moveTo>
                  <a:pt x="6911971" y="1608087"/>
                </a:moveTo>
                <a:cubicBezTo>
                  <a:pt x="6965247" y="1876866"/>
                  <a:pt x="7180090" y="2089976"/>
                  <a:pt x="7455280" y="2148655"/>
                </a:cubicBezTo>
                <a:cubicBezTo>
                  <a:pt x="7402005" y="1879876"/>
                  <a:pt x="7187161" y="1666766"/>
                  <a:pt x="6911971" y="1608087"/>
                </a:cubicBezTo>
                <a:close/>
                <a:moveTo>
                  <a:pt x="6613685" y="1608087"/>
                </a:moveTo>
                <a:cubicBezTo>
                  <a:pt x="6338495" y="1666766"/>
                  <a:pt x="6123651" y="1879876"/>
                  <a:pt x="6070376" y="2148655"/>
                </a:cubicBezTo>
                <a:cubicBezTo>
                  <a:pt x="6345566" y="2089976"/>
                  <a:pt x="6560409" y="1876866"/>
                  <a:pt x="6613685" y="1608087"/>
                </a:cubicBezTo>
                <a:close/>
                <a:moveTo>
                  <a:pt x="5219820" y="1608087"/>
                </a:moveTo>
                <a:cubicBezTo>
                  <a:pt x="5273096" y="1876866"/>
                  <a:pt x="5487939" y="2089976"/>
                  <a:pt x="5763129" y="2148655"/>
                </a:cubicBezTo>
                <a:cubicBezTo>
                  <a:pt x="5709854" y="1879876"/>
                  <a:pt x="5495010" y="1666766"/>
                  <a:pt x="5219820" y="1608087"/>
                </a:cubicBezTo>
                <a:close/>
                <a:moveTo>
                  <a:pt x="4921534" y="1608087"/>
                </a:moveTo>
                <a:cubicBezTo>
                  <a:pt x="4646344" y="1666766"/>
                  <a:pt x="4431500" y="1879876"/>
                  <a:pt x="4378225" y="2148655"/>
                </a:cubicBezTo>
                <a:cubicBezTo>
                  <a:pt x="4653415" y="2089976"/>
                  <a:pt x="4868259" y="1876866"/>
                  <a:pt x="4921534" y="1608087"/>
                </a:cubicBezTo>
                <a:close/>
                <a:moveTo>
                  <a:pt x="3527669" y="1608087"/>
                </a:moveTo>
                <a:cubicBezTo>
                  <a:pt x="3580945" y="1876866"/>
                  <a:pt x="3795788" y="2089976"/>
                  <a:pt x="4070978" y="2148655"/>
                </a:cubicBezTo>
                <a:cubicBezTo>
                  <a:pt x="4017703" y="1879876"/>
                  <a:pt x="3802859" y="1666766"/>
                  <a:pt x="3527669" y="1608087"/>
                </a:cubicBezTo>
                <a:close/>
                <a:moveTo>
                  <a:pt x="3229383" y="1608087"/>
                </a:moveTo>
                <a:cubicBezTo>
                  <a:pt x="2954193" y="1666766"/>
                  <a:pt x="2739349" y="1879876"/>
                  <a:pt x="2686074" y="2148655"/>
                </a:cubicBezTo>
                <a:cubicBezTo>
                  <a:pt x="2961264" y="2089976"/>
                  <a:pt x="3176107" y="1876866"/>
                  <a:pt x="3229383" y="1608087"/>
                </a:cubicBezTo>
                <a:close/>
                <a:moveTo>
                  <a:pt x="1835518" y="1608087"/>
                </a:moveTo>
                <a:cubicBezTo>
                  <a:pt x="1888794" y="1876866"/>
                  <a:pt x="2103637" y="2089976"/>
                  <a:pt x="2378827" y="2148655"/>
                </a:cubicBezTo>
                <a:cubicBezTo>
                  <a:pt x="2325552" y="1879876"/>
                  <a:pt x="2110708" y="1666766"/>
                  <a:pt x="1835518" y="1608087"/>
                </a:cubicBezTo>
                <a:close/>
                <a:moveTo>
                  <a:pt x="1537232" y="1608087"/>
                </a:moveTo>
                <a:cubicBezTo>
                  <a:pt x="1262042" y="1666766"/>
                  <a:pt x="1047198" y="1879876"/>
                  <a:pt x="993923" y="2148655"/>
                </a:cubicBezTo>
                <a:cubicBezTo>
                  <a:pt x="1269113" y="2089976"/>
                  <a:pt x="1483956" y="1876866"/>
                  <a:pt x="1537232" y="1608087"/>
                </a:cubicBezTo>
                <a:close/>
                <a:moveTo>
                  <a:pt x="143367" y="1608087"/>
                </a:moveTo>
                <a:cubicBezTo>
                  <a:pt x="196643" y="1876866"/>
                  <a:pt x="411486" y="2089976"/>
                  <a:pt x="686676" y="2148655"/>
                </a:cubicBezTo>
                <a:cubicBezTo>
                  <a:pt x="633401" y="1879876"/>
                  <a:pt x="418557" y="1666766"/>
                  <a:pt x="143367" y="1608087"/>
                </a:cubicBezTo>
                <a:close/>
                <a:moveTo>
                  <a:pt x="8461873" y="1464394"/>
                </a:moveTo>
                <a:lnTo>
                  <a:pt x="8478960" y="1466004"/>
                </a:lnTo>
                <a:cubicBezTo>
                  <a:pt x="8511346" y="1466527"/>
                  <a:pt x="8543239" y="1469485"/>
                  <a:pt x="8574422" y="1474998"/>
                </a:cubicBezTo>
                <a:cubicBezTo>
                  <a:pt x="8579998" y="1474582"/>
                  <a:pt x="8585326" y="1475523"/>
                  <a:pt x="8590635" y="1476525"/>
                </a:cubicBezTo>
                <a:lnTo>
                  <a:pt x="8590752" y="1477664"/>
                </a:lnTo>
                <a:cubicBezTo>
                  <a:pt x="8815033" y="1514497"/>
                  <a:pt x="9008920" y="1637126"/>
                  <a:pt x="9135069" y="1809390"/>
                </a:cubicBezTo>
                <a:lnTo>
                  <a:pt x="9139239" y="1816149"/>
                </a:lnTo>
                <a:lnTo>
                  <a:pt x="9139239" y="2119309"/>
                </a:lnTo>
                <a:lnTo>
                  <a:pt x="9120077" y="2050665"/>
                </a:lnTo>
                <a:cubicBezTo>
                  <a:pt x="9039502" y="1829012"/>
                  <a:pt x="8844913" y="1659431"/>
                  <a:pt x="8604122" y="1608087"/>
                </a:cubicBezTo>
                <a:cubicBezTo>
                  <a:pt x="8650738" y="1843269"/>
                  <a:pt x="8821055" y="2035829"/>
                  <a:pt x="9047261" y="2119605"/>
                </a:cubicBezTo>
                <a:lnTo>
                  <a:pt x="9139239" y="2146279"/>
                </a:lnTo>
                <a:lnTo>
                  <a:pt x="9139239" y="2273778"/>
                </a:lnTo>
                <a:lnTo>
                  <a:pt x="9030179" y="2246972"/>
                </a:lnTo>
                <a:cubicBezTo>
                  <a:pt x="8735297" y="2149386"/>
                  <a:pt x="8514628" y="1897812"/>
                  <a:pt x="8470637" y="1591480"/>
                </a:cubicBezTo>
                <a:cubicBezTo>
                  <a:pt x="8470469" y="1591427"/>
                  <a:pt x="8470301" y="1591423"/>
                  <a:pt x="8470131" y="1591418"/>
                </a:cubicBezTo>
                <a:lnTo>
                  <a:pt x="8469593" y="1584794"/>
                </a:lnTo>
                <a:cubicBezTo>
                  <a:pt x="8464534" y="1554782"/>
                  <a:pt x="8462083" y="1524133"/>
                  <a:pt x="8462126" y="1493044"/>
                </a:cubicBezTo>
                <a:cubicBezTo>
                  <a:pt x="8460814" y="1487460"/>
                  <a:pt x="8460755" y="1481838"/>
                  <a:pt x="8460755" y="1476202"/>
                </a:cubicBezTo>
                <a:lnTo>
                  <a:pt x="8461349" y="1464852"/>
                </a:lnTo>
                <a:lnTo>
                  <a:pt x="8461847" y="1464884"/>
                </a:lnTo>
                <a:close/>
                <a:moveTo>
                  <a:pt x="8448085" y="1464394"/>
                </a:moveTo>
                <a:lnTo>
                  <a:pt x="8448111" y="1464884"/>
                </a:lnTo>
                <a:lnTo>
                  <a:pt x="8448609" y="1464852"/>
                </a:lnTo>
                <a:lnTo>
                  <a:pt x="8449203" y="1476202"/>
                </a:lnTo>
                <a:cubicBezTo>
                  <a:pt x="8449203" y="1481838"/>
                  <a:pt x="8449144" y="1487460"/>
                  <a:pt x="8447832" y="1493044"/>
                </a:cubicBezTo>
                <a:cubicBezTo>
                  <a:pt x="8447875" y="1524133"/>
                  <a:pt x="8445424" y="1554782"/>
                  <a:pt x="8440365" y="1584794"/>
                </a:cubicBezTo>
                <a:lnTo>
                  <a:pt x="8439827" y="1591418"/>
                </a:lnTo>
                <a:cubicBezTo>
                  <a:pt x="8439657" y="1591423"/>
                  <a:pt x="8439489" y="1591427"/>
                  <a:pt x="8439321" y="1591480"/>
                </a:cubicBezTo>
                <a:cubicBezTo>
                  <a:pt x="8389046" y="1941574"/>
                  <a:pt x="8108007" y="2220146"/>
                  <a:pt x="7749156" y="2279078"/>
                </a:cubicBezTo>
                <a:lnTo>
                  <a:pt x="7749040" y="2280217"/>
                </a:lnTo>
                <a:cubicBezTo>
                  <a:pt x="7743729" y="2281220"/>
                  <a:pt x="7738400" y="2282161"/>
                  <a:pt x="7732823" y="2281745"/>
                </a:cubicBezTo>
                <a:cubicBezTo>
                  <a:pt x="7701651" y="2287255"/>
                  <a:pt x="7669771" y="2290213"/>
                  <a:pt x="7637396" y="2290736"/>
                </a:cubicBezTo>
                <a:lnTo>
                  <a:pt x="7620278" y="2292349"/>
                </a:lnTo>
                <a:lnTo>
                  <a:pt x="7620252" y="2291858"/>
                </a:lnTo>
                <a:lnTo>
                  <a:pt x="7619753" y="2291891"/>
                </a:lnTo>
                <a:cubicBezTo>
                  <a:pt x="7619187" y="2288119"/>
                  <a:pt x="7619160" y="2284333"/>
                  <a:pt x="7619160" y="2280541"/>
                </a:cubicBezTo>
                <a:cubicBezTo>
                  <a:pt x="7619160" y="2274903"/>
                  <a:pt x="7619219" y="2269279"/>
                  <a:pt x="7620531" y="2263693"/>
                </a:cubicBezTo>
                <a:cubicBezTo>
                  <a:pt x="7620488" y="2232611"/>
                  <a:pt x="7622938" y="2201969"/>
                  <a:pt x="7627995" y="2171962"/>
                </a:cubicBezTo>
                <a:lnTo>
                  <a:pt x="7628535" y="2165325"/>
                </a:lnTo>
                <a:cubicBezTo>
                  <a:pt x="7628704" y="2165320"/>
                  <a:pt x="7628873" y="2165315"/>
                  <a:pt x="7629040" y="2165262"/>
                </a:cubicBezTo>
                <a:cubicBezTo>
                  <a:pt x="7679317" y="1815167"/>
                  <a:pt x="7960356" y="1536596"/>
                  <a:pt x="8319206" y="1477664"/>
                </a:cubicBezTo>
                <a:lnTo>
                  <a:pt x="8319323" y="1476525"/>
                </a:lnTo>
                <a:cubicBezTo>
                  <a:pt x="8324632" y="1475523"/>
                  <a:pt x="8329960" y="1474582"/>
                  <a:pt x="8335536" y="1474998"/>
                </a:cubicBezTo>
                <a:cubicBezTo>
                  <a:pt x="8366719" y="1469485"/>
                  <a:pt x="8398612" y="1466527"/>
                  <a:pt x="8430998" y="1466004"/>
                </a:cubicBezTo>
                <a:close/>
                <a:moveTo>
                  <a:pt x="6769722" y="1464394"/>
                </a:moveTo>
                <a:lnTo>
                  <a:pt x="6786810" y="1466004"/>
                </a:lnTo>
                <a:cubicBezTo>
                  <a:pt x="6819195" y="1466527"/>
                  <a:pt x="6851088" y="1469485"/>
                  <a:pt x="6882271" y="1474998"/>
                </a:cubicBezTo>
                <a:cubicBezTo>
                  <a:pt x="6887847" y="1474582"/>
                  <a:pt x="6893175" y="1475523"/>
                  <a:pt x="6898484" y="1476525"/>
                </a:cubicBezTo>
                <a:lnTo>
                  <a:pt x="6898601" y="1477664"/>
                </a:lnTo>
                <a:cubicBezTo>
                  <a:pt x="7257451" y="1536596"/>
                  <a:pt x="7538490" y="1815167"/>
                  <a:pt x="7588766" y="2165262"/>
                </a:cubicBezTo>
                <a:cubicBezTo>
                  <a:pt x="7588934" y="2165315"/>
                  <a:pt x="7589103" y="2165320"/>
                  <a:pt x="7589272" y="2165325"/>
                </a:cubicBezTo>
                <a:lnTo>
                  <a:pt x="7589812" y="2171962"/>
                </a:lnTo>
                <a:cubicBezTo>
                  <a:pt x="7594869" y="2201969"/>
                  <a:pt x="7597319" y="2232611"/>
                  <a:pt x="7597276" y="2263693"/>
                </a:cubicBezTo>
                <a:cubicBezTo>
                  <a:pt x="7598588" y="2269279"/>
                  <a:pt x="7598647" y="2274903"/>
                  <a:pt x="7598647" y="2280541"/>
                </a:cubicBezTo>
                <a:cubicBezTo>
                  <a:pt x="7598647" y="2284333"/>
                  <a:pt x="7598620" y="2288119"/>
                  <a:pt x="7598054" y="2291891"/>
                </a:cubicBezTo>
                <a:lnTo>
                  <a:pt x="7597555" y="2291858"/>
                </a:lnTo>
                <a:lnTo>
                  <a:pt x="7597529" y="2292349"/>
                </a:lnTo>
                <a:lnTo>
                  <a:pt x="7580411" y="2290736"/>
                </a:lnTo>
                <a:cubicBezTo>
                  <a:pt x="7548036" y="2290213"/>
                  <a:pt x="7516156" y="2287255"/>
                  <a:pt x="7484984" y="2281745"/>
                </a:cubicBezTo>
                <a:cubicBezTo>
                  <a:pt x="7479407" y="2282161"/>
                  <a:pt x="7474078" y="2281220"/>
                  <a:pt x="7468767" y="2280217"/>
                </a:cubicBezTo>
                <a:lnTo>
                  <a:pt x="7468651" y="2279078"/>
                </a:lnTo>
                <a:cubicBezTo>
                  <a:pt x="7109800" y="2220146"/>
                  <a:pt x="6828761" y="1941574"/>
                  <a:pt x="6778486" y="1591480"/>
                </a:cubicBezTo>
                <a:cubicBezTo>
                  <a:pt x="6778318" y="1591427"/>
                  <a:pt x="6778150" y="1591423"/>
                  <a:pt x="6777980" y="1591418"/>
                </a:cubicBezTo>
                <a:lnTo>
                  <a:pt x="6777442" y="1584794"/>
                </a:lnTo>
                <a:cubicBezTo>
                  <a:pt x="6772383" y="1554782"/>
                  <a:pt x="6769933" y="1524133"/>
                  <a:pt x="6769975" y="1493044"/>
                </a:cubicBezTo>
                <a:cubicBezTo>
                  <a:pt x="6768663" y="1487460"/>
                  <a:pt x="6768604" y="1481838"/>
                  <a:pt x="6768604" y="1476202"/>
                </a:cubicBezTo>
                <a:lnTo>
                  <a:pt x="6769198" y="1464852"/>
                </a:lnTo>
                <a:lnTo>
                  <a:pt x="6769696" y="1464884"/>
                </a:lnTo>
                <a:close/>
                <a:moveTo>
                  <a:pt x="6755934" y="1464394"/>
                </a:moveTo>
                <a:lnTo>
                  <a:pt x="6755960" y="1464884"/>
                </a:lnTo>
                <a:lnTo>
                  <a:pt x="6756458" y="1464852"/>
                </a:lnTo>
                <a:lnTo>
                  <a:pt x="6757052" y="1476202"/>
                </a:lnTo>
                <a:cubicBezTo>
                  <a:pt x="6757052" y="1481838"/>
                  <a:pt x="6756994" y="1487460"/>
                  <a:pt x="6755682" y="1493044"/>
                </a:cubicBezTo>
                <a:cubicBezTo>
                  <a:pt x="6755724" y="1524133"/>
                  <a:pt x="6753273" y="1554782"/>
                  <a:pt x="6748215" y="1584794"/>
                </a:cubicBezTo>
                <a:lnTo>
                  <a:pt x="6747676" y="1591418"/>
                </a:lnTo>
                <a:cubicBezTo>
                  <a:pt x="6747507" y="1591423"/>
                  <a:pt x="6747338" y="1591427"/>
                  <a:pt x="6747171" y="1591480"/>
                </a:cubicBezTo>
                <a:cubicBezTo>
                  <a:pt x="6696895" y="1941574"/>
                  <a:pt x="6415856" y="2220146"/>
                  <a:pt x="6057005" y="2279078"/>
                </a:cubicBezTo>
                <a:lnTo>
                  <a:pt x="6056889" y="2280217"/>
                </a:lnTo>
                <a:cubicBezTo>
                  <a:pt x="6051578" y="2281220"/>
                  <a:pt x="6046249" y="2282161"/>
                  <a:pt x="6040672" y="2281745"/>
                </a:cubicBezTo>
                <a:cubicBezTo>
                  <a:pt x="6009500" y="2287255"/>
                  <a:pt x="5977620" y="2290213"/>
                  <a:pt x="5945246" y="2290736"/>
                </a:cubicBezTo>
                <a:lnTo>
                  <a:pt x="5928127" y="2292349"/>
                </a:lnTo>
                <a:lnTo>
                  <a:pt x="5928101" y="2291858"/>
                </a:lnTo>
                <a:lnTo>
                  <a:pt x="5927602" y="2291891"/>
                </a:lnTo>
                <a:cubicBezTo>
                  <a:pt x="5927036" y="2288119"/>
                  <a:pt x="5927009" y="2284333"/>
                  <a:pt x="5927009" y="2280541"/>
                </a:cubicBezTo>
                <a:cubicBezTo>
                  <a:pt x="5927009" y="2274903"/>
                  <a:pt x="5927068" y="2269279"/>
                  <a:pt x="5928380" y="2263693"/>
                </a:cubicBezTo>
                <a:cubicBezTo>
                  <a:pt x="5928338" y="2232611"/>
                  <a:pt x="5930787" y="2201969"/>
                  <a:pt x="5935844" y="2171962"/>
                </a:cubicBezTo>
                <a:lnTo>
                  <a:pt x="5936384" y="2165325"/>
                </a:lnTo>
                <a:cubicBezTo>
                  <a:pt x="5936553" y="2165320"/>
                  <a:pt x="5936722" y="2165315"/>
                  <a:pt x="5936890" y="2165262"/>
                </a:cubicBezTo>
                <a:cubicBezTo>
                  <a:pt x="5987166" y="1815167"/>
                  <a:pt x="6268205" y="1536596"/>
                  <a:pt x="6627056" y="1477664"/>
                </a:cubicBezTo>
                <a:lnTo>
                  <a:pt x="6627173" y="1476525"/>
                </a:lnTo>
                <a:cubicBezTo>
                  <a:pt x="6632481" y="1475523"/>
                  <a:pt x="6637809" y="1474582"/>
                  <a:pt x="6643385" y="1474998"/>
                </a:cubicBezTo>
                <a:cubicBezTo>
                  <a:pt x="6674569" y="1469485"/>
                  <a:pt x="6706461" y="1466527"/>
                  <a:pt x="6738847" y="1466004"/>
                </a:cubicBezTo>
                <a:close/>
                <a:moveTo>
                  <a:pt x="5077571" y="1464394"/>
                </a:moveTo>
                <a:lnTo>
                  <a:pt x="5094659" y="1466004"/>
                </a:lnTo>
                <a:cubicBezTo>
                  <a:pt x="5127044" y="1466527"/>
                  <a:pt x="5158937" y="1469485"/>
                  <a:pt x="5190120" y="1474998"/>
                </a:cubicBezTo>
                <a:cubicBezTo>
                  <a:pt x="5195696" y="1474582"/>
                  <a:pt x="5201024" y="1475523"/>
                  <a:pt x="5206334" y="1476525"/>
                </a:cubicBezTo>
                <a:lnTo>
                  <a:pt x="5206450" y="1477664"/>
                </a:lnTo>
                <a:cubicBezTo>
                  <a:pt x="5565300" y="1536596"/>
                  <a:pt x="5846339" y="1815167"/>
                  <a:pt x="5896616" y="2165262"/>
                </a:cubicBezTo>
                <a:cubicBezTo>
                  <a:pt x="5896783" y="2165315"/>
                  <a:pt x="5896953" y="2165320"/>
                  <a:pt x="5897121" y="2165325"/>
                </a:cubicBezTo>
                <a:lnTo>
                  <a:pt x="5897662" y="2171962"/>
                </a:lnTo>
                <a:cubicBezTo>
                  <a:pt x="5902718" y="2201969"/>
                  <a:pt x="5905168" y="2232611"/>
                  <a:pt x="5905126" y="2263693"/>
                </a:cubicBezTo>
                <a:cubicBezTo>
                  <a:pt x="5906438" y="2269279"/>
                  <a:pt x="5906496" y="2274903"/>
                  <a:pt x="5906496" y="2280541"/>
                </a:cubicBezTo>
                <a:cubicBezTo>
                  <a:pt x="5906496" y="2284333"/>
                  <a:pt x="5906469" y="2288119"/>
                  <a:pt x="5905903" y="2291891"/>
                </a:cubicBezTo>
                <a:lnTo>
                  <a:pt x="5905404" y="2291858"/>
                </a:lnTo>
                <a:lnTo>
                  <a:pt x="5905378" y="2292349"/>
                </a:lnTo>
                <a:lnTo>
                  <a:pt x="5888260" y="2290736"/>
                </a:lnTo>
                <a:cubicBezTo>
                  <a:pt x="5855886" y="2290213"/>
                  <a:pt x="5824005" y="2287255"/>
                  <a:pt x="5792833" y="2281745"/>
                </a:cubicBezTo>
                <a:cubicBezTo>
                  <a:pt x="5787256" y="2282161"/>
                  <a:pt x="5781927" y="2281220"/>
                  <a:pt x="5776617" y="2280217"/>
                </a:cubicBezTo>
                <a:lnTo>
                  <a:pt x="5776501" y="2279078"/>
                </a:lnTo>
                <a:cubicBezTo>
                  <a:pt x="5417649" y="2220146"/>
                  <a:pt x="5136610" y="1941574"/>
                  <a:pt x="5086335" y="1591480"/>
                </a:cubicBezTo>
                <a:cubicBezTo>
                  <a:pt x="5086167" y="1591427"/>
                  <a:pt x="5085999" y="1591423"/>
                  <a:pt x="5085830" y="1591418"/>
                </a:cubicBezTo>
                <a:lnTo>
                  <a:pt x="5085291" y="1584794"/>
                </a:lnTo>
                <a:cubicBezTo>
                  <a:pt x="5080233" y="1554782"/>
                  <a:pt x="5077782" y="1524133"/>
                  <a:pt x="5077824" y="1493044"/>
                </a:cubicBezTo>
                <a:cubicBezTo>
                  <a:pt x="5076512" y="1487460"/>
                  <a:pt x="5076453" y="1481838"/>
                  <a:pt x="5076453" y="1476202"/>
                </a:cubicBezTo>
                <a:lnTo>
                  <a:pt x="5077047" y="1464852"/>
                </a:lnTo>
                <a:lnTo>
                  <a:pt x="5077545" y="1464884"/>
                </a:lnTo>
                <a:close/>
                <a:moveTo>
                  <a:pt x="5063783" y="1464394"/>
                </a:moveTo>
                <a:lnTo>
                  <a:pt x="5063809" y="1464884"/>
                </a:lnTo>
                <a:lnTo>
                  <a:pt x="5064307" y="1464852"/>
                </a:lnTo>
                <a:lnTo>
                  <a:pt x="5064902" y="1476202"/>
                </a:lnTo>
                <a:cubicBezTo>
                  <a:pt x="5064902" y="1481838"/>
                  <a:pt x="5064842" y="1487460"/>
                  <a:pt x="5063530" y="1493044"/>
                </a:cubicBezTo>
                <a:cubicBezTo>
                  <a:pt x="5063572" y="1524133"/>
                  <a:pt x="5061122" y="1554782"/>
                  <a:pt x="5056063" y="1584794"/>
                </a:cubicBezTo>
                <a:lnTo>
                  <a:pt x="5055525" y="1591418"/>
                </a:lnTo>
                <a:cubicBezTo>
                  <a:pt x="5055355" y="1591423"/>
                  <a:pt x="5055187" y="1591427"/>
                  <a:pt x="5055019" y="1591480"/>
                </a:cubicBezTo>
                <a:cubicBezTo>
                  <a:pt x="5004744" y="1941574"/>
                  <a:pt x="4723705" y="2220146"/>
                  <a:pt x="4364853" y="2279078"/>
                </a:cubicBezTo>
                <a:lnTo>
                  <a:pt x="4364737" y="2280217"/>
                </a:lnTo>
                <a:cubicBezTo>
                  <a:pt x="4359427" y="2281220"/>
                  <a:pt x="4354098" y="2282161"/>
                  <a:pt x="4348521" y="2281745"/>
                </a:cubicBezTo>
                <a:cubicBezTo>
                  <a:pt x="4317350" y="2287255"/>
                  <a:pt x="4285468" y="2290213"/>
                  <a:pt x="4253094" y="2290736"/>
                </a:cubicBezTo>
                <a:lnTo>
                  <a:pt x="4235976" y="2292349"/>
                </a:lnTo>
                <a:lnTo>
                  <a:pt x="4235950" y="2291858"/>
                </a:lnTo>
                <a:lnTo>
                  <a:pt x="4235451" y="2291891"/>
                </a:lnTo>
                <a:cubicBezTo>
                  <a:pt x="4234885" y="2288119"/>
                  <a:pt x="4234858" y="2284333"/>
                  <a:pt x="4234858" y="2280541"/>
                </a:cubicBezTo>
                <a:cubicBezTo>
                  <a:pt x="4234858" y="2274903"/>
                  <a:pt x="4234916" y="2269279"/>
                  <a:pt x="4236228" y="2263693"/>
                </a:cubicBezTo>
                <a:cubicBezTo>
                  <a:pt x="4236186" y="2232611"/>
                  <a:pt x="4238636" y="2201969"/>
                  <a:pt x="4243692" y="2171962"/>
                </a:cubicBezTo>
                <a:lnTo>
                  <a:pt x="4244233" y="2165325"/>
                </a:lnTo>
                <a:cubicBezTo>
                  <a:pt x="4244401" y="2165320"/>
                  <a:pt x="4244571" y="2165315"/>
                  <a:pt x="4244738" y="2165262"/>
                </a:cubicBezTo>
                <a:cubicBezTo>
                  <a:pt x="4295015" y="1815167"/>
                  <a:pt x="4576054" y="1536596"/>
                  <a:pt x="4934904" y="1477664"/>
                </a:cubicBezTo>
                <a:lnTo>
                  <a:pt x="4935021" y="1476525"/>
                </a:lnTo>
                <a:cubicBezTo>
                  <a:pt x="4940330" y="1475523"/>
                  <a:pt x="4945658" y="1474582"/>
                  <a:pt x="4951234" y="1474998"/>
                </a:cubicBezTo>
                <a:cubicBezTo>
                  <a:pt x="4982417" y="1469485"/>
                  <a:pt x="5014310" y="1466527"/>
                  <a:pt x="5046695" y="1466004"/>
                </a:cubicBezTo>
                <a:close/>
                <a:moveTo>
                  <a:pt x="3385420" y="1464394"/>
                </a:moveTo>
                <a:lnTo>
                  <a:pt x="3402507" y="1466004"/>
                </a:lnTo>
                <a:cubicBezTo>
                  <a:pt x="3434893" y="1466527"/>
                  <a:pt x="3466785" y="1469485"/>
                  <a:pt x="3497969" y="1474998"/>
                </a:cubicBezTo>
                <a:cubicBezTo>
                  <a:pt x="3503545" y="1474582"/>
                  <a:pt x="3508873" y="1475523"/>
                  <a:pt x="3514181" y="1476525"/>
                </a:cubicBezTo>
                <a:lnTo>
                  <a:pt x="3514298" y="1477664"/>
                </a:lnTo>
                <a:cubicBezTo>
                  <a:pt x="3873149" y="1536596"/>
                  <a:pt x="4154188" y="1815167"/>
                  <a:pt x="4204464" y="2165262"/>
                </a:cubicBezTo>
                <a:cubicBezTo>
                  <a:pt x="4204632" y="2165315"/>
                  <a:pt x="4204801" y="2165320"/>
                  <a:pt x="4204970" y="2165325"/>
                </a:cubicBezTo>
                <a:lnTo>
                  <a:pt x="4205510" y="2171962"/>
                </a:lnTo>
                <a:cubicBezTo>
                  <a:pt x="4210567" y="2201969"/>
                  <a:pt x="4213016" y="2232611"/>
                  <a:pt x="4212974" y="2263693"/>
                </a:cubicBezTo>
                <a:cubicBezTo>
                  <a:pt x="4214286" y="2269279"/>
                  <a:pt x="4214345" y="2274903"/>
                  <a:pt x="4214345" y="2280541"/>
                </a:cubicBezTo>
                <a:cubicBezTo>
                  <a:pt x="4214345" y="2284333"/>
                  <a:pt x="4214318" y="2288119"/>
                  <a:pt x="4213752" y="2291891"/>
                </a:cubicBezTo>
                <a:lnTo>
                  <a:pt x="4213253" y="2291858"/>
                </a:lnTo>
                <a:lnTo>
                  <a:pt x="4213227" y="2292349"/>
                </a:lnTo>
                <a:lnTo>
                  <a:pt x="4196108" y="2290736"/>
                </a:lnTo>
                <a:cubicBezTo>
                  <a:pt x="4163734" y="2290213"/>
                  <a:pt x="4131854" y="2287255"/>
                  <a:pt x="4100682" y="2281745"/>
                </a:cubicBezTo>
                <a:cubicBezTo>
                  <a:pt x="4095105" y="2282161"/>
                  <a:pt x="4089776" y="2281220"/>
                  <a:pt x="4084465" y="2280217"/>
                </a:cubicBezTo>
                <a:lnTo>
                  <a:pt x="4084349" y="2279078"/>
                </a:lnTo>
                <a:cubicBezTo>
                  <a:pt x="3725498" y="2220146"/>
                  <a:pt x="3444459" y="1941574"/>
                  <a:pt x="3394183" y="1591480"/>
                </a:cubicBezTo>
                <a:cubicBezTo>
                  <a:pt x="3394016" y="1591427"/>
                  <a:pt x="3393847" y="1591423"/>
                  <a:pt x="3393678" y="1591418"/>
                </a:cubicBezTo>
                <a:lnTo>
                  <a:pt x="3393139" y="1584794"/>
                </a:lnTo>
                <a:cubicBezTo>
                  <a:pt x="3388081" y="1554782"/>
                  <a:pt x="3385630" y="1524133"/>
                  <a:pt x="3385672" y="1493044"/>
                </a:cubicBezTo>
                <a:cubicBezTo>
                  <a:pt x="3384360" y="1487460"/>
                  <a:pt x="3384302" y="1481838"/>
                  <a:pt x="3384302" y="1476202"/>
                </a:cubicBezTo>
                <a:lnTo>
                  <a:pt x="3384896" y="1464852"/>
                </a:lnTo>
                <a:lnTo>
                  <a:pt x="3385394" y="1464884"/>
                </a:lnTo>
                <a:close/>
                <a:moveTo>
                  <a:pt x="3371632" y="1464394"/>
                </a:moveTo>
                <a:lnTo>
                  <a:pt x="3371658" y="1464884"/>
                </a:lnTo>
                <a:lnTo>
                  <a:pt x="3372156" y="1464852"/>
                </a:lnTo>
                <a:lnTo>
                  <a:pt x="3372750" y="1476202"/>
                </a:lnTo>
                <a:cubicBezTo>
                  <a:pt x="3372750" y="1481838"/>
                  <a:pt x="3372691" y="1487460"/>
                  <a:pt x="3371379" y="1493044"/>
                </a:cubicBezTo>
                <a:cubicBezTo>
                  <a:pt x="3371421" y="1524133"/>
                  <a:pt x="3368971" y="1554782"/>
                  <a:pt x="3363912" y="1584794"/>
                </a:cubicBezTo>
                <a:lnTo>
                  <a:pt x="3363374" y="1591418"/>
                </a:lnTo>
                <a:cubicBezTo>
                  <a:pt x="3363204" y="1591423"/>
                  <a:pt x="3363036" y="1591427"/>
                  <a:pt x="3362868" y="1591480"/>
                </a:cubicBezTo>
                <a:cubicBezTo>
                  <a:pt x="3312593" y="1941574"/>
                  <a:pt x="3031554" y="2220146"/>
                  <a:pt x="2672703" y="2279078"/>
                </a:cubicBezTo>
                <a:lnTo>
                  <a:pt x="2672586" y="2280217"/>
                </a:lnTo>
                <a:cubicBezTo>
                  <a:pt x="2667276" y="2281220"/>
                  <a:pt x="2661947" y="2282161"/>
                  <a:pt x="2656370" y="2281745"/>
                </a:cubicBezTo>
                <a:cubicBezTo>
                  <a:pt x="2625198" y="2287255"/>
                  <a:pt x="2593318" y="2290213"/>
                  <a:pt x="2560943" y="2290736"/>
                </a:cubicBezTo>
                <a:lnTo>
                  <a:pt x="2543825" y="2292349"/>
                </a:lnTo>
                <a:lnTo>
                  <a:pt x="2543799" y="2291858"/>
                </a:lnTo>
                <a:lnTo>
                  <a:pt x="2543300" y="2291891"/>
                </a:lnTo>
                <a:cubicBezTo>
                  <a:pt x="2542734" y="2288119"/>
                  <a:pt x="2542707" y="2284333"/>
                  <a:pt x="2542707" y="2280541"/>
                </a:cubicBezTo>
                <a:cubicBezTo>
                  <a:pt x="2542707" y="2274903"/>
                  <a:pt x="2542765" y="2269279"/>
                  <a:pt x="2544077" y="2263693"/>
                </a:cubicBezTo>
                <a:cubicBezTo>
                  <a:pt x="2544035" y="2232611"/>
                  <a:pt x="2546485" y="2201969"/>
                  <a:pt x="2551541" y="2171962"/>
                </a:cubicBezTo>
                <a:lnTo>
                  <a:pt x="2552082" y="2165325"/>
                </a:lnTo>
                <a:cubicBezTo>
                  <a:pt x="2552250" y="2165320"/>
                  <a:pt x="2552420" y="2165315"/>
                  <a:pt x="2552587" y="2165262"/>
                </a:cubicBezTo>
                <a:cubicBezTo>
                  <a:pt x="2602864" y="1815167"/>
                  <a:pt x="2883903" y="1536596"/>
                  <a:pt x="3242753" y="1477664"/>
                </a:cubicBezTo>
                <a:lnTo>
                  <a:pt x="3242870" y="1476525"/>
                </a:lnTo>
                <a:cubicBezTo>
                  <a:pt x="3248179" y="1475523"/>
                  <a:pt x="3253507" y="1474582"/>
                  <a:pt x="3259083" y="1474998"/>
                </a:cubicBezTo>
                <a:cubicBezTo>
                  <a:pt x="3290266" y="1469485"/>
                  <a:pt x="3322159" y="1466527"/>
                  <a:pt x="3354544" y="1466004"/>
                </a:cubicBezTo>
                <a:close/>
                <a:moveTo>
                  <a:pt x="1693269" y="1464394"/>
                </a:moveTo>
                <a:lnTo>
                  <a:pt x="1710356" y="1466004"/>
                </a:lnTo>
                <a:cubicBezTo>
                  <a:pt x="1742742" y="1466527"/>
                  <a:pt x="1774634" y="1469485"/>
                  <a:pt x="1805818" y="1474998"/>
                </a:cubicBezTo>
                <a:cubicBezTo>
                  <a:pt x="1811394" y="1474582"/>
                  <a:pt x="1816722" y="1475523"/>
                  <a:pt x="1822030" y="1476525"/>
                </a:cubicBezTo>
                <a:lnTo>
                  <a:pt x="1822148" y="1477664"/>
                </a:lnTo>
                <a:cubicBezTo>
                  <a:pt x="2180998" y="1536596"/>
                  <a:pt x="2462037" y="1815167"/>
                  <a:pt x="2512313" y="2165262"/>
                </a:cubicBezTo>
                <a:cubicBezTo>
                  <a:pt x="2512481" y="2165315"/>
                  <a:pt x="2512650" y="2165320"/>
                  <a:pt x="2512819" y="2165325"/>
                </a:cubicBezTo>
                <a:lnTo>
                  <a:pt x="2513359" y="2171962"/>
                </a:lnTo>
                <a:cubicBezTo>
                  <a:pt x="2518416" y="2201969"/>
                  <a:pt x="2520865" y="2232611"/>
                  <a:pt x="2520823" y="2263693"/>
                </a:cubicBezTo>
                <a:cubicBezTo>
                  <a:pt x="2522135" y="2269279"/>
                  <a:pt x="2522194" y="2274903"/>
                  <a:pt x="2522194" y="2280541"/>
                </a:cubicBezTo>
                <a:cubicBezTo>
                  <a:pt x="2522194" y="2284333"/>
                  <a:pt x="2522167" y="2288119"/>
                  <a:pt x="2521601" y="2291891"/>
                </a:cubicBezTo>
                <a:lnTo>
                  <a:pt x="2521102" y="2291858"/>
                </a:lnTo>
                <a:lnTo>
                  <a:pt x="2521076" y="2292349"/>
                </a:lnTo>
                <a:lnTo>
                  <a:pt x="2503957" y="2290736"/>
                </a:lnTo>
                <a:cubicBezTo>
                  <a:pt x="2471583" y="2290213"/>
                  <a:pt x="2439703" y="2287255"/>
                  <a:pt x="2408531" y="2281745"/>
                </a:cubicBezTo>
                <a:cubicBezTo>
                  <a:pt x="2402954" y="2282161"/>
                  <a:pt x="2397625" y="2281220"/>
                  <a:pt x="2392314" y="2280217"/>
                </a:cubicBezTo>
                <a:lnTo>
                  <a:pt x="2392198" y="2279078"/>
                </a:lnTo>
                <a:cubicBezTo>
                  <a:pt x="2033347" y="2220146"/>
                  <a:pt x="1752308" y="1941574"/>
                  <a:pt x="1702032" y="1591480"/>
                </a:cubicBezTo>
                <a:cubicBezTo>
                  <a:pt x="1701865" y="1591427"/>
                  <a:pt x="1701696" y="1591423"/>
                  <a:pt x="1701527" y="1591418"/>
                </a:cubicBezTo>
                <a:lnTo>
                  <a:pt x="1700989" y="1584794"/>
                </a:lnTo>
                <a:cubicBezTo>
                  <a:pt x="1695930" y="1554782"/>
                  <a:pt x="1693479" y="1524133"/>
                  <a:pt x="1693521" y="1493044"/>
                </a:cubicBezTo>
                <a:cubicBezTo>
                  <a:pt x="1692209" y="1487460"/>
                  <a:pt x="1692151" y="1481838"/>
                  <a:pt x="1692151" y="1476202"/>
                </a:cubicBezTo>
                <a:lnTo>
                  <a:pt x="1692745" y="1464852"/>
                </a:lnTo>
                <a:lnTo>
                  <a:pt x="1693243" y="1464884"/>
                </a:lnTo>
                <a:close/>
                <a:moveTo>
                  <a:pt x="1679481" y="1464394"/>
                </a:moveTo>
                <a:lnTo>
                  <a:pt x="1679507" y="1464884"/>
                </a:lnTo>
                <a:lnTo>
                  <a:pt x="1680005" y="1464852"/>
                </a:lnTo>
                <a:lnTo>
                  <a:pt x="1680599" y="1476202"/>
                </a:lnTo>
                <a:cubicBezTo>
                  <a:pt x="1680599" y="1481838"/>
                  <a:pt x="1680540" y="1487460"/>
                  <a:pt x="1679228" y="1493044"/>
                </a:cubicBezTo>
                <a:cubicBezTo>
                  <a:pt x="1679270" y="1524133"/>
                  <a:pt x="1676820" y="1554782"/>
                  <a:pt x="1671761" y="1584794"/>
                </a:cubicBezTo>
                <a:lnTo>
                  <a:pt x="1671223" y="1591418"/>
                </a:lnTo>
                <a:cubicBezTo>
                  <a:pt x="1671053" y="1591423"/>
                  <a:pt x="1670885" y="1591427"/>
                  <a:pt x="1670717" y="1591480"/>
                </a:cubicBezTo>
                <a:cubicBezTo>
                  <a:pt x="1620442" y="1941574"/>
                  <a:pt x="1339403" y="2220146"/>
                  <a:pt x="980552" y="2279078"/>
                </a:cubicBezTo>
                <a:lnTo>
                  <a:pt x="980435" y="2280217"/>
                </a:lnTo>
                <a:cubicBezTo>
                  <a:pt x="975125" y="2281220"/>
                  <a:pt x="969796" y="2282161"/>
                  <a:pt x="964219" y="2281745"/>
                </a:cubicBezTo>
                <a:cubicBezTo>
                  <a:pt x="933047" y="2287255"/>
                  <a:pt x="901167" y="2290213"/>
                  <a:pt x="868792" y="2290736"/>
                </a:cubicBezTo>
                <a:lnTo>
                  <a:pt x="851674" y="2292349"/>
                </a:lnTo>
                <a:lnTo>
                  <a:pt x="851648" y="2291858"/>
                </a:lnTo>
                <a:lnTo>
                  <a:pt x="851149" y="2291891"/>
                </a:lnTo>
                <a:cubicBezTo>
                  <a:pt x="850583" y="2288119"/>
                  <a:pt x="850556" y="2284333"/>
                  <a:pt x="850556" y="2280541"/>
                </a:cubicBezTo>
                <a:cubicBezTo>
                  <a:pt x="850556" y="2274903"/>
                  <a:pt x="850614" y="2269279"/>
                  <a:pt x="851926" y="2263693"/>
                </a:cubicBezTo>
                <a:cubicBezTo>
                  <a:pt x="851884" y="2232611"/>
                  <a:pt x="854334" y="2201969"/>
                  <a:pt x="859390" y="2171962"/>
                </a:cubicBezTo>
                <a:lnTo>
                  <a:pt x="859931" y="2165325"/>
                </a:lnTo>
                <a:cubicBezTo>
                  <a:pt x="860099" y="2165320"/>
                  <a:pt x="860269" y="2165315"/>
                  <a:pt x="860436" y="2165262"/>
                </a:cubicBezTo>
                <a:cubicBezTo>
                  <a:pt x="910713" y="1815167"/>
                  <a:pt x="1191752" y="1536596"/>
                  <a:pt x="1550602" y="1477664"/>
                </a:cubicBezTo>
                <a:lnTo>
                  <a:pt x="1550719" y="1476525"/>
                </a:lnTo>
                <a:cubicBezTo>
                  <a:pt x="1556028" y="1475523"/>
                  <a:pt x="1561356" y="1474582"/>
                  <a:pt x="1566932" y="1474998"/>
                </a:cubicBezTo>
                <a:cubicBezTo>
                  <a:pt x="1598115" y="1469485"/>
                  <a:pt x="1630008" y="1466527"/>
                  <a:pt x="1662393" y="1466004"/>
                </a:cubicBezTo>
                <a:close/>
                <a:moveTo>
                  <a:pt x="1118" y="1464394"/>
                </a:moveTo>
                <a:lnTo>
                  <a:pt x="18205" y="1466004"/>
                </a:lnTo>
                <a:cubicBezTo>
                  <a:pt x="50591" y="1466527"/>
                  <a:pt x="82483" y="1469485"/>
                  <a:pt x="113667" y="1474998"/>
                </a:cubicBezTo>
                <a:cubicBezTo>
                  <a:pt x="119243" y="1474582"/>
                  <a:pt x="124571" y="1475523"/>
                  <a:pt x="129879" y="1476525"/>
                </a:cubicBezTo>
                <a:lnTo>
                  <a:pt x="129997" y="1477664"/>
                </a:lnTo>
                <a:cubicBezTo>
                  <a:pt x="488847" y="1536596"/>
                  <a:pt x="769886" y="1815167"/>
                  <a:pt x="820162" y="2165262"/>
                </a:cubicBezTo>
                <a:cubicBezTo>
                  <a:pt x="820330" y="2165315"/>
                  <a:pt x="820499" y="2165320"/>
                  <a:pt x="820668" y="2165325"/>
                </a:cubicBezTo>
                <a:lnTo>
                  <a:pt x="821208" y="2171962"/>
                </a:lnTo>
                <a:cubicBezTo>
                  <a:pt x="826265" y="2201969"/>
                  <a:pt x="828714" y="2232611"/>
                  <a:pt x="828672" y="2263693"/>
                </a:cubicBezTo>
                <a:cubicBezTo>
                  <a:pt x="829984" y="2269279"/>
                  <a:pt x="830043" y="2274903"/>
                  <a:pt x="830043" y="2280541"/>
                </a:cubicBezTo>
                <a:cubicBezTo>
                  <a:pt x="830043" y="2284333"/>
                  <a:pt x="830016" y="2288119"/>
                  <a:pt x="829450" y="2291891"/>
                </a:cubicBezTo>
                <a:lnTo>
                  <a:pt x="828951" y="2291858"/>
                </a:lnTo>
                <a:lnTo>
                  <a:pt x="828925" y="2292349"/>
                </a:lnTo>
                <a:lnTo>
                  <a:pt x="811806" y="2290736"/>
                </a:lnTo>
                <a:cubicBezTo>
                  <a:pt x="779432" y="2290213"/>
                  <a:pt x="747552" y="2287255"/>
                  <a:pt x="716380" y="2281745"/>
                </a:cubicBezTo>
                <a:cubicBezTo>
                  <a:pt x="710803" y="2282161"/>
                  <a:pt x="705474" y="2281220"/>
                  <a:pt x="700163" y="2280217"/>
                </a:cubicBezTo>
                <a:lnTo>
                  <a:pt x="700047" y="2279078"/>
                </a:lnTo>
                <a:cubicBezTo>
                  <a:pt x="341196" y="2220146"/>
                  <a:pt x="60157" y="1941574"/>
                  <a:pt x="9881" y="1591480"/>
                </a:cubicBezTo>
                <a:cubicBezTo>
                  <a:pt x="9714" y="1591427"/>
                  <a:pt x="9545" y="1591423"/>
                  <a:pt x="9376" y="1591418"/>
                </a:cubicBezTo>
                <a:lnTo>
                  <a:pt x="8837" y="1584794"/>
                </a:lnTo>
                <a:cubicBezTo>
                  <a:pt x="3779" y="1554782"/>
                  <a:pt x="1328" y="1524133"/>
                  <a:pt x="1370" y="1493044"/>
                </a:cubicBezTo>
                <a:cubicBezTo>
                  <a:pt x="58" y="1487460"/>
                  <a:pt x="0" y="1481838"/>
                  <a:pt x="0" y="1476202"/>
                </a:cubicBezTo>
                <a:lnTo>
                  <a:pt x="594" y="1464852"/>
                </a:lnTo>
                <a:lnTo>
                  <a:pt x="1092" y="1464884"/>
                </a:lnTo>
                <a:close/>
                <a:moveTo>
                  <a:pt x="7762529" y="750600"/>
                </a:moveTo>
                <a:cubicBezTo>
                  <a:pt x="7815805" y="1021506"/>
                  <a:pt x="8030648" y="1236303"/>
                  <a:pt x="8305838" y="1295446"/>
                </a:cubicBezTo>
                <a:cubicBezTo>
                  <a:pt x="8252563" y="1024540"/>
                  <a:pt x="8037719" y="809743"/>
                  <a:pt x="7762529" y="750600"/>
                </a:cubicBezTo>
                <a:close/>
                <a:moveTo>
                  <a:pt x="7455280" y="750600"/>
                </a:moveTo>
                <a:cubicBezTo>
                  <a:pt x="7180090" y="809743"/>
                  <a:pt x="6965246" y="1024540"/>
                  <a:pt x="6911971" y="1295446"/>
                </a:cubicBezTo>
                <a:cubicBezTo>
                  <a:pt x="7187161" y="1236303"/>
                  <a:pt x="7402004" y="1021506"/>
                  <a:pt x="7455280" y="750600"/>
                </a:cubicBezTo>
                <a:close/>
                <a:moveTo>
                  <a:pt x="6070378" y="750600"/>
                </a:moveTo>
                <a:cubicBezTo>
                  <a:pt x="6123654" y="1021506"/>
                  <a:pt x="6338497" y="1236303"/>
                  <a:pt x="6613687" y="1295446"/>
                </a:cubicBezTo>
                <a:cubicBezTo>
                  <a:pt x="6560412" y="1024540"/>
                  <a:pt x="6345568" y="809743"/>
                  <a:pt x="6070378" y="750600"/>
                </a:cubicBezTo>
                <a:close/>
                <a:moveTo>
                  <a:pt x="5763129" y="750600"/>
                </a:moveTo>
                <a:cubicBezTo>
                  <a:pt x="5487939" y="809743"/>
                  <a:pt x="5273095" y="1024540"/>
                  <a:pt x="5219820" y="1295446"/>
                </a:cubicBezTo>
                <a:cubicBezTo>
                  <a:pt x="5495010" y="1236303"/>
                  <a:pt x="5709853" y="1021506"/>
                  <a:pt x="5763129" y="750600"/>
                </a:cubicBezTo>
                <a:close/>
                <a:moveTo>
                  <a:pt x="4378227" y="750600"/>
                </a:moveTo>
                <a:cubicBezTo>
                  <a:pt x="4431503" y="1021506"/>
                  <a:pt x="4646346" y="1236303"/>
                  <a:pt x="4921536" y="1295446"/>
                </a:cubicBezTo>
                <a:cubicBezTo>
                  <a:pt x="4868261" y="1024540"/>
                  <a:pt x="4653417" y="809743"/>
                  <a:pt x="4378227" y="750600"/>
                </a:cubicBezTo>
                <a:close/>
                <a:moveTo>
                  <a:pt x="4070978" y="750600"/>
                </a:moveTo>
                <a:cubicBezTo>
                  <a:pt x="3795788" y="809743"/>
                  <a:pt x="3580944" y="1024540"/>
                  <a:pt x="3527669" y="1295446"/>
                </a:cubicBezTo>
                <a:cubicBezTo>
                  <a:pt x="3802859" y="1236303"/>
                  <a:pt x="4017702" y="1021506"/>
                  <a:pt x="4070978" y="750600"/>
                </a:cubicBezTo>
                <a:close/>
                <a:moveTo>
                  <a:pt x="2686076" y="750600"/>
                </a:moveTo>
                <a:cubicBezTo>
                  <a:pt x="2739352" y="1021506"/>
                  <a:pt x="2954195" y="1236303"/>
                  <a:pt x="3229385" y="1295446"/>
                </a:cubicBezTo>
                <a:cubicBezTo>
                  <a:pt x="3176110" y="1024540"/>
                  <a:pt x="2961266" y="809743"/>
                  <a:pt x="2686076" y="750600"/>
                </a:cubicBezTo>
                <a:close/>
                <a:moveTo>
                  <a:pt x="2378827" y="750600"/>
                </a:moveTo>
                <a:cubicBezTo>
                  <a:pt x="2103637" y="809743"/>
                  <a:pt x="1888793" y="1024540"/>
                  <a:pt x="1835518" y="1295446"/>
                </a:cubicBezTo>
                <a:cubicBezTo>
                  <a:pt x="2110708" y="1236303"/>
                  <a:pt x="2325551" y="1021506"/>
                  <a:pt x="2378827" y="750600"/>
                </a:cubicBezTo>
                <a:close/>
                <a:moveTo>
                  <a:pt x="993925" y="750600"/>
                </a:moveTo>
                <a:cubicBezTo>
                  <a:pt x="1047201" y="1021506"/>
                  <a:pt x="1262044" y="1236303"/>
                  <a:pt x="1537234" y="1295446"/>
                </a:cubicBezTo>
                <a:cubicBezTo>
                  <a:pt x="1483959" y="1024540"/>
                  <a:pt x="1269115" y="809743"/>
                  <a:pt x="993925" y="750600"/>
                </a:cubicBezTo>
                <a:close/>
                <a:moveTo>
                  <a:pt x="686676" y="750600"/>
                </a:moveTo>
                <a:cubicBezTo>
                  <a:pt x="411486" y="809743"/>
                  <a:pt x="196642" y="1024540"/>
                  <a:pt x="143367" y="1295446"/>
                </a:cubicBezTo>
                <a:cubicBezTo>
                  <a:pt x="418557" y="1236303"/>
                  <a:pt x="633400" y="1021506"/>
                  <a:pt x="686676" y="750600"/>
                </a:cubicBezTo>
                <a:close/>
                <a:moveTo>
                  <a:pt x="9139239" y="624486"/>
                </a:moveTo>
                <a:lnTo>
                  <a:pt x="9139239" y="752995"/>
                </a:lnTo>
                <a:lnTo>
                  <a:pt x="9047261" y="779881"/>
                </a:lnTo>
                <a:cubicBezTo>
                  <a:pt x="8821055" y="864319"/>
                  <a:pt x="8650738" y="1058403"/>
                  <a:pt x="8604122" y="1295446"/>
                </a:cubicBezTo>
                <a:cubicBezTo>
                  <a:pt x="8844913" y="1243696"/>
                  <a:pt x="9039501" y="1072773"/>
                  <a:pt x="9120077" y="849365"/>
                </a:cubicBezTo>
                <a:lnTo>
                  <a:pt x="9139239" y="780178"/>
                </a:lnTo>
                <a:lnTo>
                  <a:pt x="9139239" y="1085737"/>
                </a:lnTo>
                <a:lnTo>
                  <a:pt x="9135069" y="1092549"/>
                </a:lnTo>
                <a:cubicBezTo>
                  <a:pt x="9008919" y="1266178"/>
                  <a:pt x="8815033" y="1389778"/>
                  <a:pt x="8590751" y="1426902"/>
                </a:cubicBezTo>
                <a:lnTo>
                  <a:pt x="8590635" y="1428050"/>
                </a:lnTo>
                <a:cubicBezTo>
                  <a:pt x="8585324" y="1429061"/>
                  <a:pt x="8579995" y="1430009"/>
                  <a:pt x="8574418" y="1429590"/>
                </a:cubicBezTo>
                <a:cubicBezTo>
                  <a:pt x="8543246" y="1435144"/>
                  <a:pt x="8511366" y="1438125"/>
                  <a:pt x="8478991" y="1438652"/>
                </a:cubicBezTo>
                <a:lnTo>
                  <a:pt x="8461873" y="1440278"/>
                </a:lnTo>
                <a:lnTo>
                  <a:pt x="8461847" y="1439783"/>
                </a:lnTo>
                <a:lnTo>
                  <a:pt x="8461348" y="1439816"/>
                </a:lnTo>
                <a:cubicBezTo>
                  <a:pt x="8460782" y="1436014"/>
                  <a:pt x="8460755" y="1432198"/>
                  <a:pt x="8460755" y="1428376"/>
                </a:cubicBezTo>
                <a:cubicBezTo>
                  <a:pt x="8460755" y="1422694"/>
                  <a:pt x="8460814" y="1417025"/>
                  <a:pt x="8462126" y="1411395"/>
                </a:cubicBezTo>
                <a:cubicBezTo>
                  <a:pt x="8462083" y="1380067"/>
                  <a:pt x="8464533" y="1349182"/>
                  <a:pt x="8469590" y="1318938"/>
                </a:cubicBezTo>
                <a:lnTo>
                  <a:pt x="8470130" y="1312248"/>
                </a:lnTo>
                <a:cubicBezTo>
                  <a:pt x="8470299" y="1312243"/>
                  <a:pt x="8470468" y="1312238"/>
                  <a:pt x="8470636" y="1312185"/>
                </a:cubicBezTo>
                <a:cubicBezTo>
                  <a:pt x="8514628" y="1003427"/>
                  <a:pt x="8735297" y="749863"/>
                  <a:pt x="9030178" y="651504"/>
                </a:cubicBezTo>
                <a:close/>
                <a:moveTo>
                  <a:pt x="7620280" y="605769"/>
                </a:moveTo>
                <a:lnTo>
                  <a:pt x="7637367" y="607392"/>
                </a:lnTo>
                <a:cubicBezTo>
                  <a:pt x="7669753" y="607919"/>
                  <a:pt x="7701646" y="610900"/>
                  <a:pt x="7732829" y="616457"/>
                </a:cubicBezTo>
                <a:cubicBezTo>
                  <a:pt x="7738405" y="616038"/>
                  <a:pt x="7743733" y="616986"/>
                  <a:pt x="7749042" y="617996"/>
                </a:cubicBezTo>
                <a:lnTo>
                  <a:pt x="7749159" y="619144"/>
                </a:lnTo>
                <a:cubicBezTo>
                  <a:pt x="8108009" y="678542"/>
                  <a:pt x="8389048" y="959319"/>
                  <a:pt x="8439324" y="1312185"/>
                </a:cubicBezTo>
                <a:cubicBezTo>
                  <a:pt x="8439492" y="1312238"/>
                  <a:pt x="8439661" y="1312243"/>
                  <a:pt x="8439830" y="1312248"/>
                </a:cubicBezTo>
                <a:lnTo>
                  <a:pt x="8440370" y="1318938"/>
                </a:lnTo>
                <a:cubicBezTo>
                  <a:pt x="8445427" y="1349182"/>
                  <a:pt x="8447877" y="1380067"/>
                  <a:pt x="8447834" y="1411395"/>
                </a:cubicBezTo>
                <a:cubicBezTo>
                  <a:pt x="8449146" y="1417025"/>
                  <a:pt x="8449205" y="1422694"/>
                  <a:pt x="8449205" y="1428376"/>
                </a:cubicBezTo>
                <a:cubicBezTo>
                  <a:pt x="8449205" y="1432198"/>
                  <a:pt x="8449178" y="1436014"/>
                  <a:pt x="8448612" y="1439816"/>
                </a:cubicBezTo>
                <a:lnTo>
                  <a:pt x="8448113" y="1439783"/>
                </a:lnTo>
                <a:lnTo>
                  <a:pt x="8448087" y="1440278"/>
                </a:lnTo>
                <a:lnTo>
                  <a:pt x="8430969" y="1438652"/>
                </a:lnTo>
                <a:cubicBezTo>
                  <a:pt x="8398594" y="1438125"/>
                  <a:pt x="8366714" y="1435144"/>
                  <a:pt x="8335542" y="1429590"/>
                </a:cubicBezTo>
                <a:cubicBezTo>
                  <a:pt x="8329965" y="1430009"/>
                  <a:pt x="8324636" y="1429061"/>
                  <a:pt x="8319325" y="1428050"/>
                </a:cubicBezTo>
                <a:lnTo>
                  <a:pt x="8319209" y="1426902"/>
                </a:lnTo>
                <a:cubicBezTo>
                  <a:pt x="7960358" y="1367503"/>
                  <a:pt x="7679319" y="1086726"/>
                  <a:pt x="7629044" y="733861"/>
                </a:cubicBezTo>
                <a:cubicBezTo>
                  <a:pt x="7628876" y="733808"/>
                  <a:pt x="7628708" y="733803"/>
                  <a:pt x="7628538" y="733798"/>
                </a:cubicBezTo>
                <a:lnTo>
                  <a:pt x="7628000" y="727122"/>
                </a:lnTo>
                <a:cubicBezTo>
                  <a:pt x="7622941" y="696872"/>
                  <a:pt x="7620490" y="665981"/>
                  <a:pt x="7620533" y="634646"/>
                </a:cubicBezTo>
                <a:cubicBezTo>
                  <a:pt x="7619221" y="629018"/>
                  <a:pt x="7619162" y="623351"/>
                  <a:pt x="7619162" y="617670"/>
                </a:cubicBezTo>
                <a:lnTo>
                  <a:pt x="7619756" y="606230"/>
                </a:lnTo>
                <a:lnTo>
                  <a:pt x="7620254" y="606263"/>
                </a:lnTo>
                <a:close/>
                <a:moveTo>
                  <a:pt x="7597529" y="605769"/>
                </a:moveTo>
                <a:lnTo>
                  <a:pt x="7597555" y="606263"/>
                </a:lnTo>
                <a:lnTo>
                  <a:pt x="7598053" y="606230"/>
                </a:lnTo>
                <a:lnTo>
                  <a:pt x="7598647" y="617670"/>
                </a:lnTo>
                <a:cubicBezTo>
                  <a:pt x="7598647" y="623351"/>
                  <a:pt x="7598588" y="629018"/>
                  <a:pt x="7597276" y="634646"/>
                </a:cubicBezTo>
                <a:cubicBezTo>
                  <a:pt x="7597319" y="665981"/>
                  <a:pt x="7594868" y="696872"/>
                  <a:pt x="7589809" y="727122"/>
                </a:cubicBezTo>
                <a:lnTo>
                  <a:pt x="7589271" y="733798"/>
                </a:lnTo>
                <a:cubicBezTo>
                  <a:pt x="7589101" y="733803"/>
                  <a:pt x="7588933" y="733808"/>
                  <a:pt x="7588765" y="733861"/>
                </a:cubicBezTo>
                <a:cubicBezTo>
                  <a:pt x="7538490" y="1086726"/>
                  <a:pt x="7257451" y="1367503"/>
                  <a:pt x="6898600" y="1426902"/>
                </a:cubicBezTo>
                <a:lnTo>
                  <a:pt x="6898484" y="1428050"/>
                </a:lnTo>
                <a:cubicBezTo>
                  <a:pt x="6893173" y="1429061"/>
                  <a:pt x="6887844" y="1430009"/>
                  <a:pt x="6882267" y="1429590"/>
                </a:cubicBezTo>
                <a:cubicBezTo>
                  <a:pt x="6851095" y="1435144"/>
                  <a:pt x="6819215" y="1438125"/>
                  <a:pt x="6786841" y="1438652"/>
                </a:cubicBezTo>
                <a:lnTo>
                  <a:pt x="6769722" y="1440278"/>
                </a:lnTo>
                <a:lnTo>
                  <a:pt x="6769696" y="1439783"/>
                </a:lnTo>
                <a:lnTo>
                  <a:pt x="6769197" y="1439816"/>
                </a:lnTo>
                <a:cubicBezTo>
                  <a:pt x="6768631" y="1436014"/>
                  <a:pt x="6768604" y="1432198"/>
                  <a:pt x="6768604" y="1428376"/>
                </a:cubicBezTo>
                <a:cubicBezTo>
                  <a:pt x="6768604" y="1422694"/>
                  <a:pt x="6768663" y="1417025"/>
                  <a:pt x="6769975" y="1411395"/>
                </a:cubicBezTo>
                <a:cubicBezTo>
                  <a:pt x="6769933" y="1380067"/>
                  <a:pt x="6772382" y="1349182"/>
                  <a:pt x="6777439" y="1318938"/>
                </a:cubicBezTo>
                <a:lnTo>
                  <a:pt x="6777979" y="1312248"/>
                </a:lnTo>
                <a:cubicBezTo>
                  <a:pt x="6778148" y="1312243"/>
                  <a:pt x="6778317" y="1312238"/>
                  <a:pt x="6778485" y="1312185"/>
                </a:cubicBezTo>
                <a:cubicBezTo>
                  <a:pt x="6828761" y="959319"/>
                  <a:pt x="7109800" y="678542"/>
                  <a:pt x="7468650" y="619144"/>
                </a:cubicBezTo>
                <a:lnTo>
                  <a:pt x="7468767" y="617996"/>
                </a:lnTo>
                <a:cubicBezTo>
                  <a:pt x="7474076" y="616986"/>
                  <a:pt x="7479404" y="616038"/>
                  <a:pt x="7484980" y="616457"/>
                </a:cubicBezTo>
                <a:cubicBezTo>
                  <a:pt x="7516163" y="610900"/>
                  <a:pt x="7548056" y="607919"/>
                  <a:pt x="7580442" y="607392"/>
                </a:cubicBezTo>
                <a:close/>
                <a:moveTo>
                  <a:pt x="5928129" y="605769"/>
                </a:moveTo>
                <a:lnTo>
                  <a:pt x="5945217" y="607392"/>
                </a:lnTo>
                <a:cubicBezTo>
                  <a:pt x="5977602" y="607919"/>
                  <a:pt x="6009495" y="610900"/>
                  <a:pt x="6040678" y="616457"/>
                </a:cubicBezTo>
                <a:cubicBezTo>
                  <a:pt x="6046254" y="616038"/>
                  <a:pt x="6051582" y="616986"/>
                  <a:pt x="6056891" y="617996"/>
                </a:cubicBezTo>
                <a:lnTo>
                  <a:pt x="6057008" y="619144"/>
                </a:lnTo>
                <a:cubicBezTo>
                  <a:pt x="6415858" y="678542"/>
                  <a:pt x="6696897" y="959319"/>
                  <a:pt x="6747174" y="1312185"/>
                </a:cubicBezTo>
                <a:cubicBezTo>
                  <a:pt x="6747341" y="1312238"/>
                  <a:pt x="6747511" y="1312243"/>
                  <a:pt x="6747679" y="1312248"/>
                </a:cubicBezTo>
                <a:lnTo>
                  <a:pt x="6748220" y="1318938"/>
                </a:lnTo>
                <a:cubicBezTo>
                  <a:pt x="6753276" y="1349182"/>
                  <a:pt x="6755726" y="1380067"/>
                  <a:pt x="6755684" y="1411395"/>
                </a:cubicBezTo>
                <a:cubicBezTo>
                  <a:pt x="6756996" y="1417025"/>
                  <a:pt x="6757054" y="1422694"/>
                  <a:pt x="6757054" y="1428376"/>
                </a:cubicBezTo>
                <a:cubicBezTo>
                  <a:pt x="6757054" y="1432198"/>
                  <a:pt x="6757027" y="1436014"/>
                  <a:pt x="6756461" y="1439816"/>
                </a:cubicBezTo>
                <a:lnTo>
                  <a:pt x="6755962" y="1439783"/>
                </a:lnTo>
                <a:lnTo>
                  <a:pt x="6755936" y="1440278"/>
                </a:lnTo>
                <a:lnTo>
                  <a:pt x="6738818" y="1438652"/>
                </a:lnTo>
                <a:cubicBezTo>
                  <a:pt x="6706444" y="1438125"/>
                  <a:pt x="6674563" y="1435144"/>
                  <a:pt x="6643391" y="1429590"/>
                </a:cubicBezTo>
                <a:cubicBezTo>
                  <a:pt x="6637814" y="1430009"/>
                  <a:pt x="6632485" y="1429061"/>
                  <a:pt x="6627175" y="1428050"/>
                </a:cubicBezTo>
                <a:lnTo>
                  <a:pt x="6627059" y="1426902"/>
                </a:lnTo>
                <a:cubicBezTo>
                  <a:pt x="6268207" y="1367503"/>
                  <a:pt x="5987168" y="1086726"/>
                  <a:pt x="5936893" y="733861"/>
                </a:cubicBezTo>
                <a:cubicBezTo>
                  <a:pt x="5936725" y="733808"/>
                  <a:pt x="5936557" y="733803"/>
                  <a:pt x="5936387" y="733798"/>
                </a:cubicBezTo>
                <a:lnTo>
                  <a:pt x="5935849" y="727122"/>
                </a:lnTo>
                <a:cubicBezTo>
                  <a:pt x="5930790" y="696872"/>
                  <a:pt x="5928340" y="665981"/>
                  <a:pt x="5928382" y="634646"/>
                </a:cubicBezTo>
                <a:cubicBezTo>
                  <a:pt x="5927070" y="629018"/>
                  <a:pt x="5927011" y="623351"/>
                  <a:pt x="5927011" y="617670"/>
                </a:cubicBezTo>
                <a:lnTo>
                  <a:pt x="5927605" y="606230"/>
                </a:lnTo>
                <a:lnTo>
                  <a:pt x="5928103" y="606263"/>
                </a:lnTo>
                <a:close/>
                <a:moveTo>
                  <a:pt x="5905378" y="605769"/>
                </a:moveTo>
                <a:lnTo>
                  <a:pt x="5905404" y="606263"/>
                </a:lnTo>
                <a:lnTo>
                  <a:pt x="5905902" y="606230"/>
                </a:lnTo>
                <a:lnTo>
                  <a:pt x="5906496" y="617670"/>
                </a:lnTo>
                <a:cubicBezTo>
                  <a:pt x="5906496" y="623351"/>
                  <a:pt x="5906438" y="629018"/>
                  <a:pt x="5905126" y="634646"/>
                </a:cubicBezTo>
                <a:cubicBezTo>
                  <a:pt x="5905168" y="665981"/>
                  <a:pt x="5902717" y="696872"/>
                  <a:pt x="5897659" y="727122"/>
                </a:cubicBezTo>
                <a:lnTo>
                  <a:pt x="5897120" y="733798"/>
                </a:lnTo>
                <a:cubicBezTo>
                  <a:pt x="5896951" y="733803"/>
                  <a:pt x="5896782" y="733808"/>
                  <a:pt x="5896615" y="733861"/>
                </a:cubicBezTo>
                <a:cubicBezTo>
                  <a:pt x="5846339" y="1086726"/>
                  <a:pt x="5565300" y="1367503"/>
                  <a:pt x="5206449" y="1426902"/>
                </a:cubicBezTo>
                <a:lnTo>
                  <a:pt x="5206334" y="1428050"/>
                </a:lnTo>
                <a:cubicBezTo>
                  <a:pt x="5201022" y="1429061"/>
                  <a:pt x="5195693" y="1430009"/>
                  <a:pt x="5190116" y="1429590"/>
                </a:cubicBezTo>
                <a:cubicBezTo>
                  <a:pt x="5158944" y="1435144"/>
                  <a:pt x="5127065" y="1438125"/>
                  <a:pt x="5094690" y="1438652"/>
                </a:cubicBezTo>
                <a:lnTo>
                  <a:pt x="5077571" y="1440278"/>
                </a:lnTo>
                <a:lnTo>
                  <a:pt x="5077545" y="1439783"/>
                </a:lnTo>
                <a:lnTo>
                  <a:pt x="5077046" y="1439816"/>
                </a:lnTo>
                <a:cubicBezTo>
                  <a:pt x="5076480" y="1436014"/>
                  <a:pt x="5076453" y="1432198"/>
                  <a:pt x="5076453" y="1428376"/>
                </a:cubicBezTo>
                <a:cubicBezTo>
                  <a:pt x="5076453" y="1422694"/>
                  <a:pt x="5076512" y="1417025"/>
                  <a:pt x="5077824" y="1411395"/>
                </a:cubicBezTo>
                <a:cubicBezTo>
                  <a:pt x="5077782" y="1380067"/>
                  <a:pt x="5080231" y="1349182"/>
                  <a:pt x="5085288" y="1318938"/>
                </a:cubicBezTo>
                <a:lnTo>
                  <a:pt x="5085828" y="1312248"/>
                </a:lnTo>
                <a:cubicBezTo>
                  <a:pt x="5085997" y="1312243"/>
                  <a:pt x="5086166" y="1312238"/>
                  <a:pt x="5086334" y="1312185"/>
                </a:cubicBezTo>
                <a:cubicBezTo>
                  <a:pt x="5136610" y="959319"/>
                  <a:pt x="5417649" y="678542"/>
                  <a:pt x="5776501" y="619144"/>
                </a:cubicBezTo>
                <a:lnTo>
                  <a:pt x="5776617" y="617996"/>
                </a:lnTo>
                <a:cubicBezTo>
                  <a:pt x="5781926" y="616986"/>
                  <a:pt x="5787253" y="616038"/>
                  <a:pt x="5792829" y="616457"/>
                </a:cubicBezTo>
                <a:cubicBezTo>
                  <a:pt x="5824013" y="610900"/>
                  <a:pt x="5855905" y="607919"/>
                  <a:pt x="5888291" y="607392"/>
                </a:cubicBezTo>
                <a:close/>
                <a:moveTo>
                  <a:pt x="4235979" y="605769"/>
                </a:moveTo>
                <a:lnTo>
                  <a:pt x="4253065" y="607392"/>
                </a:lnTo>
                <a:cubicBezTo>
                  <a:pt x="4285451" y="607919"/>
                  <a:pt x="4317343" y="610900"/>
                  <a:pt x="4348528" y="616457"/>
                </a:cubicBezTo>
                <a:cubicBezTo>
                  <a:pt x="4354104" y="616038"/>
                  <a:pt x="4359431" y="616986"/>
                  <a:pt x="4364739" y="617996"/>
                </a:cubicBezTo>
                <a:lnTo>
                  <a:pt x="4364856" y="619144"/>
                </a:lnTo>
                <a:cubicBezTo>
                  <a:pt x="4723707" y="678542"/>
                  <a:pt x="5004746" y="959319"/>
                  <a:pt x="5055022" y="1312185"/>
                </a:cubicBezTo>
                <a:cubicBezTo>
                  <a:pt x="5055190" y="1312238"/>
                  <a:pt x="5055359" y="1312243"/>
                  <a:pt x="5055528" y="1312248"/>
                </a:cubicBezTo>
                <a:lnTo>
                  <a:pt x="5056068" y="1318938"/>
                </a:lnTo>
                <a:cubicBezTo>
                  <a:pt x="5061125" y="1349182"/>
                  <a:pt x="5063574" y="1380067"/>
                  <a:pt x="5063532" y="1411395"/>
                </a:cubicBezTo>
                <a:cubicBezTo>
                  <a:pt x="5064844" y="1417025"/>
                  <a:pt x="5064903" y="1422694"/>
                  <a:pt x="5064903" y="1428376"/>
                </a:cubicBezTo>
                <a:cubicBezTo>
                  <a:pt x="5064903" y="1432198"/>
                  <a:pt x="5064876" y="1436014"/>
                  <a:pt x="5064310" y="1439816"/>
                </a:cubicBezTo>
                <a:lnTo>
                  <a:pt x="5063811" y="1439783"/>
                </a:lnTo>
                <a:lnTo>
                  <a:pt x="5063785" y="1440278"/>
                </a:lnTo>
                <a:lnTo>
                  <a:pt x="5046666" y="1438652"/>
                </a:lnTo>
                <a:cubicBezTo>
                  <a:pt x="5014292" y="1438125"/>
                  <a:pt x="4982412" y="1435144"/>
                  <a:pt x="4951241" y="1429590"/>
                </a:cubicBezTo>
                <a:cubicBezTo>
                  <a:pt x="4945663" y="1430009"/>
                  <a:pt x="4940334" y="1429061"/>
                  <a:pt x="4935023" y="1428050"/>
                </a:cubicBezTo>
                <a:lnTo>
                  <a:pt x="4934907" y="1426902"/>
                </a:lnTo>
                <a:cubicBezTo>
                  <a:pt x="4576056" y="1367503"/>
                  <a:pt x="4295017" y="1086726"/>
                  <a:pt x="4244741" y="733861"/>
                </a:cubicBezTo>
                <a:cubicBezTo>
                  <a:pt x="4244574" y="733808"/>
                  <a:pt x="4244405" y="733803"/>
                  <a:pt x="4244236" y="733798"/>
                </a:cubicBezTo>
                <a:lnTo>
                  <a:pt x="4243697" y="727122"/>
                </a:lnTo>
                <a:cubicBezTo>
                  <a:pt x="4238639" y="696872"/>
                  <a:pt x="4236188" y="665981"/>
                  <a:pt x="4236230" y="634646"/>
                </a:cubicBezTo>
                <a:cubicBezTo>
                  <a:pt x="4234918" y="629018"/>
                  <a:pt x="4234860" y="623351"/>
                  <a:pt x="4234860" y="617670"/>
                </a:cubicBezTo>
                <a:lnTo>
                  <a:pt x="4235454" y="606230"/>
                </a:lnTo>
                <a:lnTo>
                  <a:pt x="4235952" y="606263"/>
                </a:lnTo>
                <a:close/>
                <a:moveTo>
                  <a:pt x="4213227" y="605769"/>
                </a:moveTo>
                <a:lnTo>
                  <a:pt x="4213253" y="606263"/>
                </a:lnTo>
                <a:lnTo>
                  <a:pt x="4213751" y="606230"/>
                </a:lnTo>
                <a:lnTo>
                  <a:pt x="4214345" y="617670"/>
                </a:lnTo>
                <a:cubicBezTo>
                  <a:pt x="4214345" y="623351"/>
                  <a:pt x="4214286" y="629018"/>
                  <a:pt x="4212974" y="634646"/>
                </a:cubicBezTo>
                <a:cubicBezTo>
                  <a:pt x="4213016" y="665981"/>
                  <a:pt x="4210566" y="696872"/>
                  <a:pt x="4205507" y="727122"/>
                </a:cubicBezTo>
                <a:lnTo>
                  <a:pt x="4204969" y="733798"/>
                </a:lnTo>
                <a:cubicBezTo>
                  <a:pt x="4204799" y="733803"/>
                  <a:pt x="4204631" y="733808"/>
                  <a:pt x="4204463" y="733861"/>
                </a:cubicBezTo>
                <a:cubicBezTo>
                  <a:pt x="4154188" y="1086726"/>
                  <a:pt x="3873149" y="1367503"/>
                  <a:pt x="3514297" y="1426902"/>
                </a:cubicBezTo>
                <a:lnTo>
                  <a:pt x="3514181" y="1428050"/>
                </a:lnTo>
                <a:cubicBezTo>
                  <a:pt x="3508871" y="1429061"/>
                  <a:pt x="3503542" y="1430009"/>
                  <a:pt x="3497965" y="1429590"/>
                </a:cubicBezTo>
                <a:cubicBezTo>
                  <a:pt x="3466793" y="1435144"/>
                  <a:pt x="3434912" y="1438125"/>
                  <a:pt x="3402538" y="1438652"/>
                </a:cubicBezTo>
                <a:lnTo>
                  <a:pt x="3385420" y="1440278"/>
                </a:lnTo>
                <a:lnTo>
                  <a:pt x="3385394" y="1439783"/>
                </a:lnTo>
                <a:lnTo>
                  <a:pt x="3384895" y="1439816"/>
                </a:lnTo>
                <a:cubicBezTo>
                  <a:pt x="3384329" y="1436014"/>
                  <a:pt x="3384302" y="1432198"/>
                  <a:pt x="3384302" y="1428376"/>
                </a:cubicBezTo>
                <a:cubicBezTo>
                  <a:pt x="3384302" y="1422694"/>
                  <a:pt x="3384360" y="1417025"/>
                  <a:pt x="3385672" y="1411395"/>
                </a:cubicBezTo>
                <a:cubicBezTo>
                  <a:pt x="3385630" y="1380067"/>
                  <a:pt x="3388080" y="1349182"/>
                  <a:pt x="3393136" y="1318938"/>
                </a:cubicBezTo>
                <a:lnTo>
                  <a:pt x="3393677" y="1312248"/>
                </a:lnTo>
                <a:cubicBezTo>
                  <a:pt x="3393845" y="1312243"/>
                  <a:pt x="3394015" y="1312238"/>
                  <a:pt x="3394182" y="1312185"/>
                </a:cubicBezTo>
                <a:cubicBezTo>
                  <a:pt x="3444459" y="959319"/>
                  <a:pt x="3725498" y="678542"/>
                  <a:pt x="4084348" y="619144"/>
                </a:cubicBezTo>
                <a:lnTo>
                  <a:pt x="4084465" y="617996"/>
                </a:lnTo>
                <a:cubicBezTo>
                  <a:pt x="4089774" y="616986"/>
                  <a:pt x="4095102" y="616038"/>
                  <a:pt x="4100678" y="616457"/>
                </a:cubicBezTo>
                <a:cubicBezTo>
                  <a:pt x="4131861" y="610900"/>
                  <a:pt x="4163754" y="607919"/>
                  <a:pt x="4196139" y="607392"/>
                </a:cubicBezTo>
                <a:close/>
                <a:moveTo>
                  <a:pt x="2543827" y="605769"/>
                </a:moveTo>
                <a:lnTo>
                  <a:pt x="2560914" y="607392"/>
                </a:lnTo>
                <a:cubicBezTo>
                  <a:pt x="2593300" y="607919"/>
                  <a:pt x="2625192" y="610900"/>
                  <a:pt x="2656376" y="616457"/>
                </a:cubicBezTo>
                <a:cubicBezTo>
                  <a:pt x="2661952" y="616038"/>
                  <a:pt x="2667280" y="616986"/>
                  <a:pt x="2672588" y="617996"/>
                </a:cubicBezTo>
                <a:lnTo>
                  <a:pt x="2672706" y="619144"/>
                </a:lnTo>
                <a:cubicBezTo>
                  <a:pt x="3031556" y="678542"/>
                  <a:pt x="3312595" y="959319"/>
                  <a:pt x="3362871" y="1312185"/>
                </a:cubicBezTo>
                <a:cubicBezTo>
                  <a:pt x="3363039" y="1312238"/>
                  <a:pt x="3363208" y="1312243"/>
                  <a:pt x="3363377" y="1312248"/>
                </a:cubicBezTo>
                <a:lnTo>
                  <a:pt x="3363917" y="1318938"/>
                </a:lnTo>
                <a:cubicBezTo>
                  <a:pt x="3368974" y="1349182"/>
                  <a:pt x="3371423" y="1380067"/>
                  <a:pt x="3371381" y="1411395"/>
                </a:cubicBezTo>
                <a:cubicBezTo>
                  <a:pt x="3372693" y="1417025"/>
                  <a:pt x="3372752" y="1422694"/>
                  <a:pt x="3372752" y="1428376"/>
                </a:cubicBezTo>
                <a:cubicBezTo>
                  <a:pt x="3372752" y="1432198"/>
                  <a:pt x="3372725" y="1436014"/>
                  <a:pt x="3372159" y="1439816"/>
                </a:cubicBezTo>
                <a:lnTo>
                  <a:pt x="3371660" y="1439783"/>
                </a:lnTo>
                <a:lnTo>
                  <a:pt x="3371634" y="1440278"/>
                </a:lnTo>
                <a:lnTo>
                  <a:pt x="3354515" y="1438652"/>
                </a:lnTo>
                <a:cubicBezTo>
                  <a:pt x="3322141" y="1438125"/>
                  <a:pt x="3290261" y="1435144"/>
                  <a:pt x="3259089" y="1429590"/>
                </a:cubicBezTo>
                <a:cubicBezTo>
                  <a:pt x="3253512" y="1430009"/>
                  <a:pt x="3248183" y="1429061"/>
                  <a:pt x="3242872" y="1428050"/>
                </a:cubicBezTo>
                <a:lnTo>
                  <a:pt x="3242756" y="1426902"/>
                </a:lnTo>
                <a:cubicBezTo>
                  <a:pt x="2883905" y="1367503"/>
                  <a:pt x="2602866" y="1086726"/>
                  <a:pt x="2552590" y="733861"/>
                </a:cubicBezTo>
                <a:cubicBezTo>
                  <a:pt x="2552423" y="733808"/>
                  <a:pt x="2552254" y="733803"/>
                  <a:pt x="2552085" y="733798"/>
                </a:cubicBezTo>
                <a:lnTo>
                  <a:pt x="2551547" y="727122"/>
                </a:lnTo>
                <a:cubicBezTo>
                  <a:pt x="2546488" y="696872"/>
                  <a:pt x="2544037" y="665981"/>
                  <a:pt x="2544079" y="634646"/>
                </a:cubicBezTo>
                <a:cubicBezTo>
                  <a:pt x="2542767" y="629018"/>
                  <a:pt x="2542709" y="623351"/>
                  <a:pt x="2542709" y="617670"/>
                </a:cubicBezTo>
                <a:lnTo>
                  <a:pt x="2543303" y="606230"/>
                </a:lnTo>
                <a:lnTo>
                  <a:pt x="2543801" y="606263"/>
                </a:lnTo>
                <a:close/>
                <a:moveTo>
                  <a:pt x="2521076" y="605769"/>
                </a:moveTo>
                <a:lnTo>
                  <a:pt x="2521102" y="606263"/>
                </a:lnTo>
                <a:lnTo>
                  <a:pt x="2521600" y="606230"/>
                </a:lnTo>
                <a:lnTo>
                  <a:pt x="2522194" y="617670"/>
                </a:lnTo>
                <a:cubicBezTo>
                  <a:pt x="2522194" y="623351"/>
                  <a:pt x="2522135" y="629018"/>
                  <a:pt x="2520823" y="634646"/>
                </a:cubicBezTo>
                <a:cubicBezTo>
                  <a:pt x="2520865" y="665981"/>
                  <a:pt x="2518415" y="696872"/>
                  <a:pt x="2513356" y="727122"/>
                </a:cubicBezTo>
                <a:lnTo>
                  <a:pt x="2512818" y="733798"/>
                </a:lnTo>
                <a:cubicBezTo>
                  <a:pt x="2512648" y="733803"/>
                  <a:pt x="2512480" y="733808"/>
                  <a:pt x="2512312" y="733861"/>
                </a:cubicBezTo>
                <a:cubicBezTo>
                  <a:pt x="2462037" y="1086726"/>
                  <a:pt x="2180998" y="1367503"/>
                  <a:pt x="1822147" y="1426902"/>
                </a:cubicBezTo>
                <a:lnTo>
                  <a:pt x="1822030" y="1428050"/>
                </a:lnTo>
                <a:cubicBezTo>
                  <a:pt x="1816720" y="1429061"/>
                  <a:pt x="1811391" y="1430009"/>
                  <a:pt x="1805814" y="1429590"/>
                </a:cubicBezTo>
                <a:cubicBezTo>
                  <a:pt x="1774642" y="1435144"/>
                  <a:pt x="1742762" y="1438125"/>
                  <a:pt x="1710387" y="1438652"/>
                </a:cubicBezTo>
                <a:lnTo>
                  <a:pt x="1693269" y="1440278"/>
                </a:lnTo>
                <a:lnTo>
                  <a:pt x="1693243" y="1439783"/>
                </a:lnTo>
                <a:lnTo>
                  <a:pt x="1692744" y="1439816"/>
                </a:lnTo>
                <a:cubicBezTo>
                  <a:pt x="1692178" y="1436014"/>
                  <a:pt x="1692151" y="1432198"/>
                  <a:pt x="1692151" y="1428376"/>
                </a:cubicBezTo>
                <a:cubicBezTo>
                  <a:pt x="1692151" y="1422694"/>
                  <a:pt x="1692209" y="1417025"/>
                  <a:pt x="1693521" y="1411395"/>
                </a:cubicBezTo>
                <a:cubicBezTo>
                  <a:pt x="1693479" y="1380067"/>
                  <a:pt x="1695929" y="1349182"/>
                  <a:pt x="1700985" y="1318938"/>
                </a:cubicBezTo>
                <a:lnTo>
                  <a:pt x="1701526" y="1312248"/>
                </a:lnTo>
                <a:cubicBezTo>
                  <a:pt x="1701694" y="1312243"/>
                  <a:pt x="1701864" y="1312238"/>
                  <a:pt x="1702031" y="1312185"/>
                </a:cubicBezTo>
                <a:cubicBezTo>
                  <a:pt x="1752308" y="959319"/>
                  <a:pt x="2033347" y="678542"/>
                  <a:pt x="2392197" y="619144"/>
                </a:cubicBezTo>
                <a:lnTo>
                  <a:pt x="2392314" y="617996"/>
                </a:lnTo>
                <a:cubicBezTo>
                  <a:pt x="2397623" y="616986"/>
                  <a:pt x="2402951" y="616038"/>
                  <a:pt x="2408527" y="616457"/>
                </a:cubicBezTo>
                <a:cubicBezTo>
                  <a:pt x="2439710" y="610900"/>
                  <a:pt x="2471603" y="607919"/>
                  <a:pt x="2503988" y="607392"/>
                </a:cubicBezTo>
                <a:close/>
                <a:moveTo>
                  <a:pt x="851676" y="605769"/>
                </a:moveTo>
                <a:lnTo>
                  <a:pt x="868763" y="607392"/>
                </a:lnTo>
                <a:cubicBezTo>
                  <a:pt x="901149" y="607919"/>
                  <a:pt x="933041" y="610900"/>
                  <a:pt x="964225" y="616457"/>
                </a:cubicBezTo>
                <a:cubicBezTo>
                  <a:pt x="969801" y="616038"/>
                  <a:pt x="975129" y="616986"/>
                  <a:pt x="980437" y="617996"/>
                </a:cubicBezTo>
                <a:lnTo>
                  <a:pt x="980555" y="619144"/>
                </a:lnTo>
                <a:cubicBezTo>
                  <a:pt x="1339405" y="678542"/>
                  <a:pt x="1620444" y="959319"/>
                  <a:pt x="1670720" y="1312185"/>
                </a:cubicBezTo>
                <a:cubicBezTo>
                  <a:pt x="1670888" y="1312238"/>
                  <a:pt x="1671057" y="1312243"/>
                  <a:pt x="1671226" y="1312248"/>
                </a:cubicBezTo>
                <a:lnTo>
                  <a:pt x="1671766" y="1318938"/>
                </a:lnTo>
                <a:cubicBezTo>
                  <a:pt x="1676823" y="1349182"/>
                  <a:pt x="1679272" y="1380067"/>
                  <a:pt x="1679230" y="1411395"/>
                </a:cubicBezTo>
                <a:cubicBezTo>
                  <a:pt x="1680542" y="1417025"/>
                  <a:pt x="1680601" y="1422694"/>
                  <a:pt x="1680601" y="1428376"/>
                </a:cubicBezTo>
                <a:cubicBezTo>
                  <a:pt x="1680601" y="1432198"/>
                  <a:pt x="1680574" y="1436014"/>
                  <a:pt x="1680008" y="1439816"/>
                </a:cubicBezTo>
                <a:lnTo>
                  <a:pt x="1679509" y="1439783"/>
                </a:lnTo>
                <a:lnTo>
                  <a:pt x="1679483" y="1440278"/>
                </a:lnTo>
                <a:lnTo>
                  <a:pt x="1662364" y="1438652"/>
                </a:lnTo>
                <a:cubicBezTo>
                  <a:pt x="1629990" y="1438125"/>
                  <a:pt x="1598110" y="1435144"/>
                  <a:pt x="1566938" y="1429590"/>
                </a:cubicBezTo>
                <a:cubicBezTo>
                  <a:pt x="1561361" y="1430009"/>
                  <a:pt x="1556032" y="1429061"/>
                  <a:pt x="1550721" y="1428050"/>
                </a:cubicBezTo>
                <a:lnTo>
                  <a:pt x="1550605" y="1426902"/>
                </a:lnTo>
                <a:cubicBezTo>
                  <a:pt x="1191754" y="1367503"/>
                  <a:pt x="910715" y="1086726"/>
                  <a:pt x="860439" y="733861"/>
                </a:cubicBezTo>
                <a:cubicBezTo>
                  <a:pt x="860272" y="733808"/>
                  <a:pt x="860103" y="733803"/>
                  <a:pt x="859934" y="733798"/>
                </a:cubicBezTo>
                <a:lnTo>
                  <a:pt x="859396" y="727122"/>
                </a:lnTo>
                <a:cubicBezTo>
                  <a:pt x="854337" y="696872"/>
                  <a:pt x="851886" y="665981"/>
                  <a:pt x="851928" y="634646"/>
                </a:cubicBezTo>
                <a:cubicBezTo>
                  <a:pt x="850616" y="629018"/>
                  <a:pt x="850558" y="623351"/>
                  <a:pt x="850558" y="617670"/>
                </a:cubicBezTo>
                <a:lnTo>
                  <a:pt x="851152" y="606230"/>
                </a:lnTo>
                <a:lnTo>
                  <a:pt x="851650" y="606263"/>
                </a:lnTo>
                <a:close/>
                <a:moveTo>
                  <a:pt x="828925" y="605769"/>
                </a:moveTo>
                <a:lnTo>
                  <a:pt x="828951" y="606263"/>
                </a:lnTo>
                <a:lnTo>
                  <a:pt x="829449" y="606230"/>
                </a:lnTo>
                <a:lnTo>
                  <a:pt x="830043" y="617670"/>
                </a:lnTo>
                <a:cubicBezTo>
                  <a:pt x="830043" y="623351"/>
                  <a:pt x="829984" y="629018"/>
                  <a:pt x="828672" y="634646"/>
                </a:cubicBezTo>
                <a:cubicBezTo>
                  <a:pt x="828714" y="665981"/>
                  <a:pt x="826264" y="696872"/>
                  <a:pt x="821205" y="727122"/>
                </a:cubicBezTo>
                <a:lnTo>
                  <a:pt x="820667" y="733798"/>
                </a:lnTo>
                <a:cubicBezTo>
                  <a:pt x="820497" y="733803"/>
                  <a:pt x="820329" y="733808"/>
                  <a:pt x="820161" y="733861"/>
                </a:cubicBezTo>
                <a:cubicBezTo>
                  <a:pt x="769886" y="1086726"/>
                  <a:pt x="488847" y="1367503"/>
                  <a:pt x="129995" y="1426902"/>
                </a:cubicBezTo>
                <a:lnTo>
                  <a:pt x="129879" y="1428050"/>
                </a:lnTo>
                <a:cubicBezTo>
                  <a:pt x="124569" y="1429061"/>
                  <a:pt x="119240" y="1430009"/>
                  <a:pt x="113663" y="1429590"/>
                </a:cubicBezTo>
                <a:cubicBezTo>
                  <a:pt x="82491" y="1435144"/>
                  <a:pt x="50611" y="1438125"/>
                  <a:pt x="18236" y="1438652"/>
                </a:cubicBezTo>
                <a:lnTo>
                  <a:pt x="1118" y="1440278"/>
                </a:lnTo>
                <a:lnTo>
                  <a:pt x="1092" y="1439783"/>
                </a:lnTo>
                <a:lnTo>
                  <a:pt x="593" y="1439816"/>
                </a:lnTo>
                <a:cubicBezTo>
                  <a:pt x="27" y="1436014"/>
                  <a:pt x="0" y="1432198"/>
                  <a:pt x="0" y="1428376"/>
                </a:cubicBezTo>
                <a:cubicBezTo>
                  <a:pt x="0" y="1422694"/>
                  <a:pt x="58" y="1417025"/>
                  <a:pt x="1370" y="1411395"/>
                </a:cubicBezTo>
                <a:cubicBezTo>
                  <a:pt x="1328" y="1380067"/>
                  <a:pt x="3778" y="1349182"/>
                  <a:pt x="8835" y="1318938"/>
                </a:cubicBezTo>
                <a:lnTo>
                  <a:pt x="9375" y="1312248"/>
                </a:lnTo>
                <a:cubicBezTo>
                  <a:pt x="9543" y="1312243"/>
                  <a:pt x="9713" y="1312238"/>
                  <a:pt x="9880" y="1312185"/>
                </a:cubicBezTo>
                <a:cubicBezTo>
                  <a:pt x="60157" y="959319"/>
                  <a:pt x="341196" y="678542"/>
                  <a:pt x="700046" y="619144"/>
                </a:cubicBezTo>
                <a:lnTo>
                  <a:pt x="700163" y="617996"/>
                </a:lnTo>
                <a:cubicBezTo>
                  <a:pt x="705472" y="616986"/>
                  <a:pt x="710800" y="616038"/>
                  <a:pt x="716376" y="616457"/>
                </a:cubicBezTo>
                <a:cubicBezTo>
                  <a:pt x="747559" y="610900"/>
                  <a:pt x="779452" y="607919"/>
                  <a:pt x="811837" y="607392"/>
                </a:cubicBezTo>
                <a:close/>
                <a:moveTo>
                  <a:pt x="8824701" y="0"/>
                </a:moveTo>
                <a:lnTo>
                  <a:pt x="9033411" y="0"/>
                </a:lnTo>
                <a:cubicBezTo>
                  <a:pt x="9066347" y="30426"/>
                  <a:pt x="9096640" y="63469"/>
                  <a:pt x="9123965" y="98781"/>
                </a:cubicBezTo>
                <a:lnTo>
                  <a:pt x="9139239" y="122382"/>
                </a:lnTo>
                <a:lnTo>
                  <a:pt x="9139239" y="425734"/>
                </a:lnTo>
                <a:lnTo>
                  <a:pt x="9104305" y="314451"/>
                </a:lnTo>
                <a:cubicBezTo>
                  <a:pt x="9046997" y="183490"/>
                  <a:pt x="8948803" y="73504"/>
                  <a:pt x="8824701" y="0"/>
                </a:cubicBezTo>
                <a:close/>
                <a:moveTo>
                  <a:pt x="8494877" y="0"/>
                </a:moveTo>
                <a:lnTo>
                  <a:pt x="8628893" y="0"/>
                </a:lnTo>
                <a:cubicBezTo>
                  <a:pt x="8697052" y="198004"/>
                  <a:pt x="8856086" y="355591"/>
                  <a:pt x="9058275" y="426756"/>
                </a:cubicBezTo>
                <a:lnTo>
                  <a:pt x="9139239" y="449526"/>
                </a:lnTo>
                <a:lnTo>
                  <a:pt x="9139239" y="577136"/>
                </a:lnTo>
                <a:lnTo>
                  <a:pt x="9043252" y="554355"/>
                </a:lnTo>
                <a:cubicBezTo>
                  <a:pt x="8776836" y="470904"/>
                  <a:pt x="8569058" y="262348"/>
                  <a:pt x="8494877" y="0"/>
                </a:cubicBezTo>
                <a:close/>
                <a:moveTo>
                  <a:pt x="7876547" y="0"/>
                </a:moveTo>
                <a:lnTo>
                  <a:pt x="8085257" y="0"/>
                </a:lnTo>
                <a:cubicBezTo>
                  <a:pt x="7919787" y="98005"/>
                  <a:pt x="7800378" y="260867"/>
                  <a:pt x="7762527" y="451830"/>
                </a:cubicBezTo>
                <a:cubicBezTo>
                  <a:pt x="8006579" y="399791"/>
                  <a:pt x="8203169" y="226290"/>
                  <a:pt x="8281065" y="0"/>
                </a:cubicBezTo>
                <a:lnTo>
                  <a:pt x="8415081" y="0"/>
                </a:lnTo>
                <a:cubicBezTo>
                  <a:pt x="8330303" y="299826"/>
                  <a:pt x="8071031" y="529393"/>
                  <a:pt x="7749156" y="582253"/>
                </a:cubicBezTo>
                <a:lnTo>
                  <a:pt x="7749040" y="583392"/>
                </a:lnTo>
                <a:cubicBezTo>
                  <a:pt x="7743729" y="584395"/>
                  <a:pt x="7738400" y="585336"/>
                  <a:pt x="7732823" y="584920"/>
                </a:cubicBezTo>
                <a:cubicBezTo>
                  <a:pt x="7701651" y="590430"/>
                  <a:pt x="7669771" y="593388"/>
                  <a:pt x="7637396" y="593911"/>
                </a:cubicBezTo>
                <a:lnTo>
                  <a:pt x="7620278" y="595524"/>
                </a:lnTo>
                <a:lnTo>
                  <a:pt x="7620252" y="595033"/>
                </a:lnTo>
                <a:lnTo>
                  <a:pt x="7619753" y="595066"/>
                </a:lnTo>
                <a:cubicBezTo>
                  <a:pt x="7619187" y="591293"/>
                  <a:pt x="7619160" y="587507"/>
                  <a:pt x="7619160" y="583715"/>
                </a:cubicBezTo>
                <a:cubicBezTo>
                  <a:pt x="7619160" y="578078"/>
                  <a:pt x="7619219" y="572454"/>
                  <a:pt x="7620531" y="566868"/>
                </a:cubicBezTo>
                <a:cubicBezTo>
                  <a:pt x="7620488" y="535786"/>
                  <a:pt x="7622938" y="505143"/>
                  <a:pt x="7627995" y="475137"/>
                </a:cubicBezTo>
                <a:lnTo>
                  <a:pt x="7628535" y="468500"/>
                </a:lnTo>
                <a:cubicBezTo>
                  <a:pt x="7628704" y="468495"/>
                  <a:pt x="7628873" y="468490"/>
                  <a:pt x="7629040" y="468437"/>
                </a:cubicBezTo>
                <a:cubicBezTo>
                  <a:pt x="7655343" y="285283"/>
                  <a:pt x="7744803" y="121704"/>
                  <a:pt x="7876547" y="0"/>
                </a:cubicBezTo>
                <a:close/>
                <a:moveTo>
                  <a:pt x="6802727" y="0"/>
                </a:moveTo>
                <a:lnTo>
                  <a:pt x="6936742" y="0"/>
                </a:lnTo>
                <a:cubicBezTo>
                  <a:pt x="7014638" y="226290"/>
                  <a:pt x="7211228" y="399791"/>
                  <a:pt x="7455280" y="451830"/>
                </a:cubicBezTo>
                <a:cubicBezTo>
                  <a:pt x="7417429" y="260867"/>
                  <a:pt x="7298020" y="98005"/>
                  <a:pt x="7132550" y="0"/>
                </a:cubicBezTo>
                <a:lnTo>
                  <a:pt x="7341259" y="0"/>
                </a:lnTo>
                <a:cubicBezTo>
                  <a:pt x="7473003" y="121704"/>
                  <a:pt x="7562464" y="285283"/>
                  <a:pt x="7588766" y="468437"/>
                </a:cubicBezTo>
                <a:cubicBezTo>
                  <a:pt x="7588934" y="468490"/>
                  <a:pt x="7589103" y="468495"/>
                  <a:pt x="7589272" y="468500"/>
                </a:cubicBezTo>
                <a:lnTo>
                  <a:pt x="7589812" y="475137"/>
                </a:lnTo>
                <a:cubicBezTo>
                  <a:pt x="7594869" y="505143"/>
                  <a:pt x="7597319" y="535786"/>
                  <a:pt x="7597276" y="566868"/>
                </a:cubicBezTo>
                <a:cubicBezTo>
                  <a:pt x="7598588" y="572454"/>
                  <a:pt x="7598647" y="578078"/>
                  <a:pt x="7598647" y="583715"/>
                </a:cubicBezTo>
                <a:cubicBezTo>
                  <a:pt x="7598647" y="587507"/>
                  <a:pt x="7598620" y="591293"/>
                  <a:pt x="7598054" y="595066"/>
                </a:cubicBezTo>
                <a:lnTo>
                  <a:pt x="7597555" y="595033"/>
                </a:lnTo>
                <a:lnTo>
                  <a:pt x="7597529" y="595524"/>
                </a:lnTo>
                <a:lnTo>
                  <a:pt x="7580411" y="593911"/>
                </a:lnTo>
                <a:cubicBezTo>
                  <a:pt x="7548036" y="593388"/>
                  <a:pt x="7516156" y="590430"/>
                  <a:pt x="7484984" y="584920"/>
                </a:cubicBezTo>
                <a:cubicBezTo>
                  <a:pt x="7479407" y="585336"/>
                  <a:pt x="7474078" y="584395"/>
                  <a:pt x="7468767" y="583392"/>
                </a:cubicBezTo>
                <a:lnTo>
                  <a:pt x="7468651" y="582253"/>
                </a:lnTo>
                <a:cubicBezTo>
                  <a:pt x="7146776" y="529393"/>
                  <a:pt x="6887504" y="299826"/>
                  <a:pt x="6802727" y="0"/>
                </a:cubicBezTo>
                <a:close/>
                <a:moveTo>
                  <a:pt x="6184397" y="0"/>
                </a:moveTo>
                <a:lnTo>
                  <a:pt x="6393106" y="0"/>
                </a:lnTo>
                <a:cubicBezTo>
                  <a:pt x="6227636" y="98005"/>
                  <a:pt x="6108227" y="260867"/>
                  <a:pt x="6070376" y="451830"/>
                </a:cubicBezTo>
                <a:cubicBezTo>
                  <a:pt x="6314429" y="399791"/>
                  <a:pt x="6511018" y="226290"/>
                  <a:pt x="6588914" y="0"/>
                </a:cubicBezTo>
                <a:lnTo>
                  <a:pt x="6722931" y="0"/>
                </a:lnTo>
                <a:cubicBezTo>
                  <a:pt x="6638152" y="299826"/>
                  <a:pt x="6378880" y="529393"/>
                  <a:pt x="6057005" y="582253"/>
                </a:cubicBezTo>
                <a:lnTo>
                  <a:pt x="6056889" y="583392"/>
                </a:lnTo>
                <a:cubicBezTo>
                  <a:pt x="6051578" y="584395"/>
                  <a:pt x="6046249" y="585336"/>
                  <a:pt x="6040672" y="584920"/>
                </a:cubicBezTo>
                <a:cubicBezTo>
                  <a:pt x="6009500" y="590430"/>
                  <a:pt x="5977620" y="593388"/>
                  <a:pt x="5945246" y="593911"/>
                </a:cubicBezTo>
                <a:lnTo>
                  <a:pt x="5928127" y="595524"/>
                </a:lnTo>
                <a:lnTo>
                  <a:pt x="5928101" y="595033"/>
                </a:lnTo>
                <a:lnTo>
                  <a:pt x="5927602" y="595066"/>
                </a:lnTo>
                <a:cubicBezTo>
                  <a:pt x="5927036" y="591293"/>
                  <a:pt x="5927009" y="587507"/>
                  <a:pt x="5927009" y="583715"/>
                </a:cubicBezTo>
                <a:cubicBezTo>
                  <a:pt x="5927009" y="578078"/>
                  <a:pt x="5927068" y="572454"/>
                  <a:pt x="5928380" y="566868"/>
                </a:cubicBezTo>
                <a:cubicBezTo>
                  <a:pt x="5928338" y="535786"/>
                  <a:pt x="5930787" y="505143"/>
                  <a:pt x="5935844" y="475137"/>
                </a:cubicBezTo>
                <a:lnTo>
                  <a:pt x="5936384" y="468500"/>
                </a:lnTo>
                <a:cubicBezTo>
                  <a:pt x="5936553" y="468495"/>
                  <a:pt x="5936722" y="468490"/>
                  <a:pt x="5936890" y="468437"/>
                </a:cubicBezTo>
                <a:cubicBezTo>
                  <a:pt x="5963192" y="285283"/>
                  <a:pt x="6052653" y="121703"/>
                  <a:pt x="6184397" y="0"/>
                </a:cubicBezTo>
                <a:close/>
                <a:moveTo>
                  <a:pt x="5110576" y="0"/>
                </a:moveTo>
                <a:lnTo>
                  <a:pt x="5244592" y="0"/>
                </a:lnTo>
                <a:cubicBezTo>
                  <a:pt x="5322488" y="226290"/>
                  <a:pt x="5519077" y="399791"/>
                  <a:pt x="5763129" y="451830"/>
                </a:cubicBezTo>
                <a:cubicBezTo>
                  <a:pt x="5725278" y="260867"/>
                  <a:pt x="5605869" y="98005"/>
                  <a:pt x="5440399" y="0"/>
                </a:cubicBezTo>
                <a:lnTo>
                  <a:pt x="5649109" y="0"/>
                </a:lnTo>
                <a:cubicBezTo>
                  <a:pt x="5780853" y="121704"/>
                  <a:pt x="5870314" y="285283"/>
                  <a:pt x="5896616" y="468437"/>
                </a:cubicBezTo>
                <a:cubicBezTo>
                  <a:pt x="5896783" y="468490"/>
                  <a:pt x="5896953" y="468495"/>
                  <a:pt x="5897121" y="468500"/>
                </a:cubicBezTo>
                <a:lnTo>
                  <a:pt x="5897662" y="475137"/>
                </a:lnTo>
                <a:cubicBezTo>
                  <a:pt x="5902718" y="505143"/>
                  <a:pt x="5905168" y="535786"/>
                  <a:pt x="5905126" y="566868"/>
                </a:cubicBezTo>
                <a:cubicBezTo>
                  <a:pt x="5906438" y="572454"/>
                  <a:pt x="5906496" y="578078"/>
                  <a:pt x="5906496" y="583715"/>
                </a:cubicBezTo>
                <a:cubicBezTo>
                  <a:pt x="5906496" y="587507"/>
                  <a:pt x="5906469" y="591293"/>
                  <a:pt x="5905903" y="595066"/>
                </a:cubicBezTo>
                <a:lnTo>
                  <a:pt x="5905404" y="595033"/>
                </a:lnTo>
                <a:lnTo>
                  <a:pt x="5905378" y="595524"/>
                </a:lnTo>
                <a:lnTo>
                  <a:pt x="5888260" y="593911"/>
                </a:lnTo>
                <a:cubicBezTo>
                  <a:pt x="5855886" y="593388"/>
                  <a:pt x="5824005" y="590430"/>
                  <a:pt x="5792833" y="584920"/>
                </a:cubicBezTo>
                <a:cubicBezTo>
                  <a:pt x="5787256" y="585336"/>
                  <a:pt x="5781927" y="584395"/>
                  <a:pt x="5776617" y="583392"/>
                </a:cubicBezTo>
                <a:lnTo>
                  <a:pt x="5776501" y="582253"/>
                </a:lnTo>
                <a:cubicBezTo>
                  <a:pt x="5454626" y="529393"/>
                  <a:pt x="5195354" y="299826"/>
                  <a:pt x="5110576" y="0"/>
                </a:cubicBezTo>
                <a:close/>
                <a:moveTo>
                  <a:pt x="4492246" y="0"/>
                </a:moveTo>
                <a:lnTo>
                  <a:pt x="4700955" y="0"/>
                </a:lnTo>
                <a:cubicBezTo>
                  <a:pt x="4535485" y="98005"/>
                  <a:pt x="4416076" y="260867"/>
                  <a:pt x="4378225" y="451830"/>
                </a:cubicBezTo>
                <a:cubicBezTo>
                  <a:pt x="4622279" y="399791"/>
                  <a:pt x="4818867" y="226290"/>
                  <a:pt x="4896763" y="0"/>
                </a:cubicBezTo>
                <a:lnTo>
                  <a:pt x="5030779" y="0"/>
                </a:lnTo>
                <a:cubicBezTo>
                  <a:pt x="4946001" y="299826"/>
                  <a:pt x="4686729" y="529393"/>
                  <a:pt x="4364853" y="582253"/>
                </a:cubicBezTo>
                <a:lnTo>
                  <a:pt x="4364737" y="583392"/>
                </a:lnTo>
                <a:cubicBezTo>
                  <a:pt x="4359427" y="584395"/>
                  <a:pt x="4354098" y="585336"/>
                  <a:pt x="4348521" y="584920"/>
                </a:cubicBezTo>
                <a:cubicBezTo>
                  <a:pt x="4317350" y="590430"/>
                  <a:pt x="4285468" y="593388"/>
                  <a:pt x="4253094" y="593911"/>
                </a:cubicBezTo>
                <a:lnTo>
                  <a:pt x="4235976" y="595524"/>
                </a:lnTo>
                <a:lnTo>
                  <a:pt x="4235950" y="595033"/>
                </a:lnTo>
                <a:lnTo>
                  <a:pt x="4235451" y="595066"/>
                </a:lnTo>
                <a:cubicBezTo>
                  <a:pt x="4234885" y="591293"/>
                  <a:pt x="4234858" y="587507"/>
                  <a:pt x="4234858" y="583715"/>
                </a:cubicBezTo>
                <a:cubicBezTo>
                  <a:pt x="4234858" y="578078"/>
                  <a:pt x="4234916" y="572454"/>
                  <a:pt x="4236228" y="566868"/>
                </a:cubicBezTo>
                <a:cubicBezTo>
                  <a:pt x="4236186" y="535786"/>
                  <a:pt x="4238636" y="505143"/>
                  <a:pt x="4243692" y="475137"/>
                </a:cubicBezTo>
                <a:lnTo>
                  <a:pt x="4244233" y="468500"/>
                </a:lnTo>
                <a:cubicBezTo>
                  <a:pt x="4244401" y="468495"/>
                  <a:pt x="4244571" y="468490"/>
                  <a:pt x="4244738" y="468437"/>
                </a:cubicBezTo>
                <a:cubicBezTo>
                  <a:pt x="4271041" y="285283"/>
                  <a:pt x="4360502" y="121704"/>
                  <a:pt x="4492246" y="0"/>
                </a:cubicBezTo>
                <a:close/>
                <a:moveTo>
                  <a:pt x="3418424" y="0"/>
                </a:moveTo>
                <a:lnTo>
                  <a:pt x="3552441" y="0"/>
                </a:lnTo>
                <a:cubicBezTo>
                  <a:pt x="3630337" y="226291"/>
                  <a:pt x="3826926" y="399791"/>
                  <a:pt x="4070978" y="451830"/>
                </a:cubicBezTo>
                <a:cubicBezTo>
                  <a:pt x="4033127" y="260867"/>
                  <a:pt x="3913719" y="98005"/>
                  <a:pt x="3748249" y="0"/>
                </a:cubicBezTo>
                <a:lnTo>
                  <a:pt x="3956957" y="0"/>
                </a:lnTo>
                <a:cubicBezTo>
                  <a:pt x="4088702" y="121703"/>
                  <a:pt x="4178162" y="285283"/>
                  <a:pt x="4204464" y="468437"/>
                </a:cubicBezTo>
                <a:cubicBezTo>
                  <a:pt x="4204632" y="468490"/>
                  <a:pt x="4204801" y="468495"/>
                  <a:pt x="4204970" y="468499"/>
                </a:cubicBezTo>
                <a:lnTo>
                  <a:pt x="4205510" y="475137"/>
                </a:lnTo>
                <a:cubicBezTo>
                  <a:pt x="4210567" y="505143"/>
                  <a:pt x="4213016" y="535786"/>
                  <a:pt x="4212974" y="566868"/>
                </a:cubicBezTo>
                <a:cubicBezTo>
                  <a:pt x="4214286" y="572454"/>
                  <a:pt x="4214345" y="578078"/>
                  <a:pt x="4214345" y="583715"/>
                </a:cubicBezTo>
                <a:cubicBezTo>
                  <a:pt x="4214345" y="587508"/>
                  <a:pt x="4214318" y="591293"/>
                  <a:pt x="4213752" y="595066"/>
                </a:cubicBezTo>
                <a:lnTo>
                  <a:pt x="4213253" y="595033"/>
                </a:lnTo>
                <a:lnTo>
                  <a:pt x="4213227" y="595524"/>
                </a:lnTo>
                <a:lnTo>
                  <a:pt x="4196108" y="593911"/>
                </a:lnTo>
                <a:cubicBezTo>
                  <a:pt x="4163734" y="593388"/>
                  <a:pt x="4131854" y="590430"/>
                  <a:pt x="4100682" y="584920"/>
                </a:cubicBezTo>
                <a:cubicBezTo>
                  <a:pt x="4095105" y="585336"/>
                  <a:pt x="4089776" y="584395"/>
                  <a:pt x="4084465" y="583392"/>
                </a:cubicBezTo>
                <a:lnTo>
                  <a:pt x="4084349" y="582253"/>
                </a:lnTo>
                <a:cubicBezTo>
                  <a:pt x="3762475" y="529393"/>
                  <a:pt x="3503203" y="299826"/>
                  <a:pt x="3418424" y="0"/>
                </a:cubicBezTo>
                <a:close/>
                <a:moveTo>
                  <a:pt x="2800095" y="0"/>
                </a:moveTo>
                <a:lnTo>
                  <a:pt x="3008804" y="0"/>
                </a:lnTo>
                <a:cubicBezTo>
                  <a:pt x="2843334" y="98005"/>
                  <a:pt x="2723925" y="260867"/>
                  <a:pt x="2686074" y="451830"/>
                </a:cubicBezTo>
                <a:cubicBezTo>
                  <a:pt x="2930126" y="399791"/>
                  <a:pt x="3126716" y="226291"/>
                  <a:pt x="3204612" y="0"/>
                </a:cubicBezTo>
                <a:lnTo>
                  <a:pt x="3338628" y="0"/>
                </a:lnTo>
                <a:cubicBezTo>
                  <a:pt x="3253850" y="299826"/>
                  <a:pt x="2994578" y="529393"/>
                  <a:pt x="2672703" y="582253"/>
                </a:cubicBezTo>
                <a:lnTo>
                  <a:pt x="2672586" y="583392"/>
                </a:lnTo>
                <a:cubicBezTo>
                  <a:pt x="2667276" y="584395"/>
                  <a:pt x="2661947" y="585336"/>
                  <a:pt x="2656370" y="584920"/>
                </a:cubicBezTo>
                <a:cubicBezTo>
                  <a:pt x="2625198" y="590430"/>
                  <a:pt x="2593318" y="593388"/>
                  <a:pt x="2560943" y="593911"/>
                </a:cubicBezTo>
                <a:lnTo>
                  <a:pt x="2543825" y="595524"/>
                </a:lnTo>
                <a:lnTo>
                  <a:pt x="2543799" y="595033"/>
                </a:lnTo>
                <a:lnTo>
                  <a:pt x="2543300" y="595066"/>
                </a:lnTo>
                <a:cubicBezTo>
                  <a:pt x="2542734" y="591293"/>
                  <a:pt x="2542707" y="587507"/>
                  <a:pt x="2542707" y="583715"/>
                </a:cubicBezTo>
                <a:cubicBezTo>
                  <a:pt x="2542707" y="578078"/>
                  <a:pt x="2542765" y="572454"/>
                  <a:pt x="2544077" y="566868"/>
                </a:cubicBezTo>
                <a:cubicBezTo>
                  <a:pt x="2544035" y="535786"/>
                  <a:pt x="2546485" y="505143"/>
                  <a:pt x="2551541" y="475137"/>
                </a:cubicBezTo>
                <a:lnTo>
                  <a:pt x="2552082" y="468499"/>
                </a:lnTo>
                <a:cubicBezTo>
                  <a:pt x="2552250" y="468495"/>
                  <a:pt x="2552420" y="468490"/>
                  <a:pt x="2552587" y="468437"/>
                </a:cubicBezTo>
                <a:cubicBezTo>
                  <a:pt x="2578890" y="285283"/>
                  <a:pt x="2668350" y="121703"/>
                  <a:pt x="2800095" y="0"/>
                </a:cubicBezTo>
                <a:close/>
                <a:moveTo>
                  <a:pt x="1726273" y="0"/>
                </a:moveTo>
                <a:lnTo>
                  <a:pt x="1860290" y="0"/>
                </a:lnTo>
                <a:cubicBezTo>
                  <a:pt x="1938186" y="226291"/>
                  <a:pt x="2134775" y="399791"/>
                  <a:pt x="2378827" y="451830"/>
                </a:cubicBezTo>
                <a:cubicBezTo>
                  <a:pt x="2340976" y="260867"/>
                  <a:pt x="2221567" y="98005"/>
                  <a:pt x="2056098" y="0"/>
                </a:cubicBezTo>
                <a:lnTo>
                  <a:pt x="2264806" y="0"/>
                </a:lnTo>
                <a:cubicBezTo>
                  <a:pt x="2396551" y="121703"/>
                  <a:pt x="2486011" y="285283"/>
                  <a:pt x="2512313" y="468437"/>
                </a:cubicBezTo>
                <a:cubicBezTo>
                  <a:pt x="2512481" y="468490"/>
                  <a:pt x="2512650" y="468495"/>
                  <a:pt x="2512819" y="468499"/>
                </a:cubicBezTo>
                <a:lnTo>
                  <a:pt x="2513359" y="475137"/>
                </a:lnTo>
                <a:cubicBezTo>
                  <a:pt x="2518416" y="505143"/>
                  <a:pt x="2520865" y="535786"/>
                  <a:pt x="2520823" y="566868"/>
                </a:cubicBezTo>
                <a:cubicBezTo>
                  <a:pt x="2522135" y="572454"/>
                  <a:pt x="2522194" y="578078"/>
                  <a:pt x="2522194" y="583715"/>
                </a:cubicBezTo>
                <a:cubicBezTo>
                  <a:pt x="2522194" y="587508"/>
                  <a:pt x="2522167" y="591293"/>
                  <a:pt x="2521601" y="595066"/>
                </a:cubicBezTo>
                <a:lnTo>
                  <a:pt x="2521102" y="595033"/>
                </a:lnTo>
                <a:lnTo>
                  <a:pt x="2521076" y="595524"/>
                </a:lnTo>
                <a:lnTo>
                  <a:pt x="2503957" y="593911"/>
                </a:lnTo>
                <a:cubicBezTo>
                  <a:pt x="2471583" y="593388"/>
                  <a:pt x="2439703" y="590430"/>
                  <a:pt x="2408531" y="584920"/>
                </a:cubicBezTo>
                <a:cubicBezTo>
                  <a:pt x="2402954" y="585336"/>
                  <a:pt x="2397625" y="584395"/>
                  <a:pt x="2392314" y="583392"/>
                </a:cubicBezTo>
                <a:lnTo>
                  <a:pt x="2392198" y="582253"/>
                </a:lnTo>
                <a:cubicBezTo>
                  <a:pt x="2070324" y="529393"/>
                  <a:pt x="1811051" y="299826"/>
                  <a:pt x="1726273" y="0"/>
                </a:cubicBezTo>
                <a:close/>
                <a:moveTo>
                  <a:pt x="1107944" y="0"/>
                </a:moveTo>
                <a:lnTo>
                  <a:pt x="1316652" y="0"/>
                </a:lnTo>
                <a:cubicBezTo>
                  <a:pt x="1151183" y="98005"/>
                  <a:pt x="1031774" y="260867"/>
                  <a:pt x="993923" y="451830"/>
                </a:cubicBezTo>
                <a:cubicBezTo>
                  <a:pt x="1237975" y="399791"/>
                  <a:pt x="1434564" y="226291"/>
                  <a:pt x="1512461" y="0"/>
                </a:cubicBezTo>
                <a:lnTo>
                  <a:pt x="1646477" y="0"/>
                </a:lnTo>
                <a:cubicBezTo>
                  <a:pt x="1561699" y="299826"/>
                  <a:pt x="1302427" y="529393"/>
                  <a:pt x="980552" y="582253"/>
                </a:cubicBezTo>
                <a:lnTo>
                  <a:pt x="980435" y="583392"/>
                </a:lnTo>
                <a:cubicBezTo>
                  <a:pt x="975125" y="584395"/>
                  <a:pt x="969796" y="585336"/>
                  <a:pt x="964219" y="584920"/>
                </a:cubicBezTo>
                <a:cubicBezTo>
                  <a:pt x="933047" y="590430"/>
                  <a:pt x="901167" y="593388"/>
                  <a:pt x="868792" y="593911"/>
                </a:cubicBezTo>
                <a:lnTo>
                  <a:pt x="851674" y="595524"/>
                </a:lnTo>
                <a:lnTo>
                  <a:pt x="851648" y="595033"/>
                </a:lnTo>
                <a:lnTo>
                  <a:pt x="851149" y="595066"/>
                </a:lnTo>
                <a:cubicBezTo>
                  <a:pt x="850583" y="591293"/>
                  <a:pt x="850556" y="587507"/>
                  <a:pt x="850556" y="583715"/>
                </a:cubicBezTo>
                <a:cubicBezTo>
                  <a:pt x="850556" y="578078"/>
                  <a:pt x="850614" y="572454"/>
                  <a:pt x="851926" y="566868"/>
                </a:cubicBezTo>
                <a:cubicBezTo>
                  <a:pt x="851884" y="535786"/>
                  <a:pt x="854334" y="505143"/>
                  <a:pt x="859390" y="475137"/>
                </a:cubicBezTo>
                <a:lnTo>
                  <a:pt x="859931" y="468499"/>
                </a:lnTo>
                <a:cubicBezTo>
                  <a:pt x="860099" y="468495"/>
                  <a:pt x="860269" y="468490"/>
                  <a:pt x="860436" y="468437"/>
                </a:cubicBezTo>
                <a:cubicBezTo>
                  <a:pt x="886739" y="285283"/>
                  <a:pt x="976199" y="121704"/>
                  <a:pt x="1107944" y="0"/>
                </a:cubicBezTo>
                <a:close/>
                <a:moveTo>
                  <a:pt x="34122" y="0"/>
                </a:moveTo>
                <a:lnTo>
                  <a:pt x="168138" y="0"/>
                </a:lnTo>
                <a:cubicBezTo>
                  <a:pt x="246034" y="226290"/>
                  <a:pt x="442624" y="399791"/>
                  <a:pt x="686676" y="451830"/>
                </a:cubicBezTo>
                <a:cubicBezTo>
                  <a:pt x="648825" y="260867"/>
                  <a:pt x="529416" y="98005"/>
                  <a:pt x="363946" y="0"/>
                </a:cubicBezTo>
                <a:lnTo>
                  <a:pt x="572655" y="0"/>
                </a:lnTo>
                <a:cubicBezTo>
                  <a:pt x="704400" y="121703"/>
                  <a:pt x="793860" y="285283"/>
                  <a:pt x="820162" y="468437"/>
                </a:cubicBezTo>
                <a:cubicBezTo>
                  <a:pt x="820330" y="468490"/>
                  <a:pt x="820499" y="468495"/>
                  <a:pt x="820668" y="468500"/>
                </a:cubicBezTo>
                <a:lnTo>
                  <a:pt x="821208" y="475137"/>
                </a:lnTo>
                <a:cubicBezTo>
                  <a:pt x="826265" y="505143"/>
                  <a:pt x="828714" y="535786"/>
                  <a:pt x="828672" y="566868"/>
                </a:cubicBezTo>
                <a:cubicBezTo>
                  <a:pt x="829984" y="572454"/>
                  <a:pt x="830043" y="578078"/>
                  <a:pt x="830043" y="583715"/>
                </a:cubicBezTo>
                <a:cubicBezTo>
                  <a:pt x="830043" y="587508"/>
                  <a:pt x="830016" y="591293"/>
                  <a:pt x="829450" y="595066"/>
                </a:cubicBezTo>
                <a:lnTo>
                  <a:pt x="828951" y="595033"/>
                </a:lnTo>
                <a:lnTo>
                  <a:pt x="828925" y="595524"/>
                </a:lnTo>
                <a:lnTo>
                  <a:pt x="811806" y="593911"/>
                </a:lnTo>
                <a:cubicBezTo>
                  <a:pt x="779432" y="593388"/>
                  <a:pt x="747552" y="590430"/>
                  <a:pt x="716380" y="584920"/>
                </a:cubicBezTo>
                <a:cubicBezTo>
                  <a:pt x="710803" y="585336"/>
                  <a:pt x="705474" y="584395"/>
                  <a:pt x="700163" y="583392"/>
                </a:cubicBezTo>
                <a:lnTo>
                  <a:pt x="700047" y="582253"/>
                </a:lnTo>
                <a:cubicBezTo>
                  <a:pt x="378172" y="529393"/>
                  <a:pt x="118900" y="299826"/>
                  <a:pt x="3412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42900" y="4960137"/>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Subtitle 2"/>
          <p:cNvSpPr>
            <a:spLocks noGrp="1"/>
          </p:cNvSpPr>
          <p:nvPr>
            <p:ph type="subTitle" idx="1"/>
          </p:nvPr>
        </p:nvSpPr>
        <p:spPr>
          <a:xfrm>
            <a:off x="6457950" y="4960137"/>
            <a:ext cx="2400300" cy="1463040"/>
          </a:xfrm>
        </p:spPr>
        <p:txBody>
          <a:bodyPr lIns="91440" rIns="91440" anchor="ctr">
            <a:normAutofit/>
          </a:bodyPr>
          <a:lstStyle>
            <a:lvl1pPr marL="0" indent="0" algn="l">
              <a:lnSpc>
                <a:spcPct val="100000"/>
              </a:lnSpc>
              <a:spcBef>
                <a:spcPts val="0"/>
              </a:spcBef>
              <a:buNone/>
              <a:defRPr sz="160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1D8BD707-D9CF-40AE-B4C6-C98DA3205C09}" type="datetimeFigureOut">
              <a:rPr lang="en-US" smtClean="0"/>
              <a:pPr/>
              <a:t>8/31/2023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8" name="Straight Connector 7"/>
          <p:cNvCxnSpPr/>
          <p:nvPr/>
        </p:nvCxnSpPr>
        <p:spPr>
          <a:xfrm flipV="1">
            <a:off x="6290132"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52423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8/31/2023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2587220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762000"/>
            <a:ext cx="1971675"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742951" y="762000"/>
            <a:ext cx="5686425"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8/31/2023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7" name="Straight Connector 6"/>
          <p:cNvCxnSpPr/>
          <p:nvPr/>
        </p:nvCxnSpPr>
        <p:spPr>
          <a:xfrm rot="5400000" flipV="1">
            <a:off x="7543800" y="173563"/>
            <a:ext cx="0" cy="6858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76170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8/31/2023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268025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9144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Freeform 10"/>
          <p:cNvSpPr/>
          <p:nvPr/>
        </p:nvSpPr>
        <p:spPr>
          <a:xfrm>
            <a:off x="4762" y="0"/>
            <a:ext cx="9139239" cy="4572001"/>
          </a:xfrm>
          <a:custGeom>
            <a:avLst/>
            <a:gdLst/>
            <a:ahLst/>
            <a:cxnLst/>
            <a:rect l="l" t="t" r="r" b="b"/>
            <a:pathLst>
              <a:path w="9139239" h="4572001">
                <a:moveTo>
                  <a:pt x="9139239" y="4171458"/>
                </a:moveTo>
                <a:lnTo>
                  <a:pt x="9139239" y="4479120"/>
                </a:lnTo>
                <a:lnTo>
                  <a:pt x="9061857" y="4572001"/>
                </a:lnTo>
                <a:lnTo>
                  <a:pt x="8867616" y="4572001"/>
                </a:lnTo>
                <a:cubicBezTo>
                  <a:pt x="8974940" y="4496648"/>
                  <a:pt x="9059271" y="4392377"/>
                  <a:pt x="9109281" y="4270954"/>
                </a:cubicBezTo>
                <a:close/>
                <a:moveTo>
                  <a:pt x="9139239" y="4017903"/>
                </a:moveTo>
                <a:lnTo>
                  <a:pt x="9139239" y="4146549"/>
                </a:lnTo>
                <a:lnTo>
                  <a:pt x="9061849" y="4168266"/>
                </a:lnTo>
                <a:cubicBezTo>
                  <a:pt x="8867508" y="4236060"/>
                  <a:pt x="8712637" y="4384208"/>
                  <a:pt x="8639677" y="4572001"/>
                </a:cubicBezTo>
                <a:lnTo>
                  <a:pt x="8502130" y="4572001"/>
                </a:lnTo>
                <a:cubicBezTo>
                  <a:pt x="8583823" y="4319597"/>
                  <a:pt x="8787913" y="4120306"/>
                  <a:pt x="9046727" y="4039822"/>
                </a:cubicBezTo>
                <a:close/>
                <a:moveTo>
                  <a:pt x="7620280" y="3999419"/>
                </a:moveTo>
                <a:lnTo>
                  <a:pt x="7637367" y="4001042"/>
                </a:lnTo>
                <a:cubicBezTo>
                  <a:pt x="7669753" y="4001569"/>
                  <a:pt x="7701646" y="4004550"/>
                  <a:pt x="7732829" y="4010107"/>
                </a:cubicBezTo>
                <a:cubicBezTo>
                  <a:pt x="7738405" y="4009688"/>
                  <a:pt x="7743733" y="4010636"/>
                  <a:pt x="7749042" y="4011646"/>
                </a:cubicBezTo>
                <a:lnTo>
                  <a:pt x="7749159" y="4012794"/>
                </a:lnTo>
                <a:cubicBezTo>
                  <a:pt x="8061238" y="4064450"/>
                  <a:pt x="8314467" y="4283539"/>
                  <a:pt x="8407830" y="4572001"/>
                </a:cubicBezTo>
                <a:lnTo>
                  <a:pt x="8270283" y="4572001"/>
                </a:lnTo>
                <a:cubicBezTo>
                  <a:pt x="8186900" y="4357380"/>
                  <a:pt x="7996531" y="4194541"/>
                  <a:pt x="7762529" y="4144250"/>
                </a:cubicBezTo>
                <a:cubicBezTo>
                  <a:pt x="7797023" y="4319651"/>
                  <a:pt x="7899246" y="4471530"/>
                  <a:pt x="8042344" y="4572001"/>
                </a:cubicBezTo>
                <a:lnTo>
                  <a:pt x="7848103" y="4572001"/>
                </a:lnTo>
                <a:cubicBezTo>
                  <a:pt x="7731971" y="4452596"/>
                  <a:pt x="7653409" y="4298519"/>
                  <a:pt x="7629044" y="4127511"/>
                </a:cubicBezTo>
                <a:cubicBezTo>
                  <a:pt x="7628876" y="4127458"/>
                  <a:pt x="7628708" y="4127453"/>
                  <a:pt x="7628538" y="4127448"/>
                </a:cubicBezTo>
                <a:lnTo>
                  <a:pt x="7628000" y="4120772"/>
                </a:lnTo>
                <a:cubicBezTo>
                  <a:pt x="7622941" y="4090522"/>
                  <a:pt x="7620490" y="4059631"/>
                  <a:pt x="7620533" y="4028296"/>
                </a:cubicBezTo>
                <a:cubicBezTo>
                  <a:pt x="7619221" y="4022668"/>
                  <a:pt x="7619162" y="4017001"/>
                  <a:pt x="7619162" y="4011320"/>
                </a:cubicBezTo>
                <a:lnTo>
                  <a:pt x="7619756" y="3999880"/>
                </a:lnTo>
                <a:lnTo>
                  <a:pt x="7620254" y="3999913"/>
                </a:lnTo>
                <a:close/>
                <a:moveTo>
                  <a:pt x="7597529" y="3999419"/>
                </a:moveTo>
                <a:lnTo>
                  <a:pt x="7597555" y="3999913"/>
                </a:lnTo>
                <a:lnTo>
                  <a:pt x="7598053" y="3999880"/>
                </a:lnTo>
                <a:lnTo>
                  <a:pt x="7598647" y="4011320"/>
                </a:lnTo>
                <a:cubicBezTo>
                  <a:pt x="7598647" y="4017001"/>
                  <a:pt x="7598588" y="4022668"/>
                  <a:pt x="7597276" y="4028296"/>
                </a:cubicBezTo>
                <a:cubicBezTo>
                  <a:pt x="7597319" y="4059631"/>
                  <a:pt x="7594868" y="4090522"/>
                  <a:pt x="7589809" y="4120772"/>
                </a:cubicBezTo>
                <a:lnTo>
                  <a:pt x="7589271" y="4127448"/>
                </a:lnTo>
                <a:cubicBezTo>
                  <a:pt x="7589101" y="4127453"/>
                  <a:pt x="7588933" y="4127458"/>
                  <a:pt x="7588765" y="4127511"/>
                </a:cubicBezTo>
                <a:cubicBezTo>
                  <a:pt x="7564400" y="4298519"/>
                  <a:pt x="7485838" y="4452596"/>
                  <a:pt x="7369706" y="4572001"/>
                </a:cubicBezTo>
                <a:lnTo>
                  <a:pt x="7175465" y="4572001"/>
                </a:lnTo>
                <a:cubicBezTo>
                  <a:pt x="7318563" y="4471530"/>
                  <a:pt x="7420786" y="4319651"/>
                  <a:pt x="7455280" y="4144250"/>
                </a:cubicBezTo>
                <a:cubicBezTo>
                  <a:pt x="7221278" y="4194541"/>
                  <a:pt x="7030909" y="4357380"/>
                  <a:pt x="6947526" y="4572001"/>
                </a:cubicBezTo>
                <a:lnTo>
                  <a:pt x="6809978" y="4572001"/>
                </a:lnTo>
                <a:cubicBezTo>
                  <a:pt x="6903341" y="4283539"/>
                  <a:pt x="7156571" y="4064450"/>
                  <a:pt x="7468650" y="4012794"/>
                </a:cubicBezTo>
                <a:lnTo>
                  <a:pt x="7468767" y="4011646"/>
                </a:lnTo>
                <a:cubicBezTo>
                  <a:pt x="7474076" y="4010636"/>
                  <a:pt x="7479404" y="4009688"/>
                  <a:pt x="7484980" y="4010107"/>
                </a:cubicBezTo>
                <a:cubicBezTo>
                  <a:pt x="7516163" y="4004550"/>
                  <a:pt x="7548056" y="4001569"/>
                  <a:pt x="7580442" y="4001042"/>
                </a:cubicBezTo>
                <a:close/>
                <a:moveTo>
                  <a:pt x="5928129" y="3999419"/>
                </a:moveTo>
                <a:lnTo>
                  <a:pt x="5945217" y="4001042"/>
                </a:lnTo>
                <a:cubicBezTo>
                  <a:pt x="5977602" y="4001569"/>
                  <a:pt x="6009495" y="4004550"/>
                  <a:pt x="6040678" y="4010107"/>
                </a:cubicBezTo>
                <a:cubicBezTo>
                  <a:pt x="6046254" y="4009688"/>
                  <a:pt x="6051582" y="4010636"/>
                  <a:pt x="6056891" y="4011646"/>
                </a:cubicBezTo>
                <a:lnTo>
                  <a:pt x="6057008" y="4012794"/>
                </a:lnTo>
                <a:cubicBezTo>
                  <a:pt x="6369087" y="4064450"/>
                  <a:pt x="6622316" y="4283539"/>
                  <a:pt x="6715680" y="4572001"/>
                </a:cubicBezTo>
                <a:lnTo>
                  <a:pt x="6578131" y="4572001"/>
                </a:lnTo>
                <a:cubicBezTo>
                  <a:pt x="6494748" y="4357380"/>
                  <a:pt x="6304380" y="4194541"/>
                  <a:pt x="6070378" y="4144250"/>
                </a:cubicBezTo>
                <a:cubicBezTo>
                  <a:pt x="6104872" y="4319650"/>
                  <a:pt x="6207095" y="4471530"/>
                  <a:pt x="6350192" y="4572001"/>
                </a:cubicBezTo>
                <a:lnTo>
                  <a:pt x="6155952" y="4572001"/>
                </a:lnTo>
                <a:cubicBezTo>
                  <a:pt x="6039820" y="4452596"/>
                  <a:pt x="5961257" y="4298519"/>
                  <a:pt x="5936893" y="4127511"/>
                </a:cubicBezTo>
                <a:cubicBezTo>
                  <a:pt x="5936725" y="4127458"/>
                  <a:pt x="5936557" y="4127453"/>
                  <a:pt x="5936387" y="4127448"/>
                </a:cubicBezTo>
                <a:lnTo>
                  <a:pt x="5935849" y="4120772"/>
                </a:lnTo>
                <a:cubicBezTo>
                  <a:pt x="5930790" y="4090522"/>
                  <a:pt x="5928340" y="4059631"/>
                  <a:pt x="5928382" y="4028296"/>
                </a:cubicBezTo>
                <a:cubicBezTo>
                  <a:pt x="5927070" y="4022668"/>
                  <a:pt x="5927011" y="4017001"/>
                  <a:pt x="5927011" y="4011320"/>
                </a:cubicBezTo>
                <a:lnTo>
                  <a:pt x="5927605" y="3999880"/>
                </a:lnTo>
                <a:lnTo>
                  <a:pt x="5928103" y="3999913"/>
                </a:lnTo>
                <a:close/>
                <a:moveTo>
                  <a:pt x="5905378" y="3999419"/>
                </a:moveTo>
                <a:lnTo>
                  <a:pt x="5905404" y="3999913"/>
                </a:lnTo>
                <a:lnTo>
                  <a:pt x="5905902" y="3999880"/>
                </a:lnTo>
                <a:lnTo>
                  <a:pt x="5906496" y="4011320"/>
                </a:lnTo>
                <a:cubicBezTo>
                  <a:pt x="5906496" y="4017001"/>
                  <a:pt x="5906437" y="4022668"/>
                  <a:pt x="5905125" y="4028296"/>
                </a:cubicBezTo>
                <a:cubicBezTo>
                  <a:pt x="5905167" y="4059631"/>
                  <a:pt x="5902717" y="4090522"/>
                  <a:pt x="5897658" y="4120772"/>
                </a:cubicBezTo>
                <a:lnTo>
                  <a:pt x="5897120" y="4127448"/>
                </a:lnTo>
                <a:cubicBezTo>
                  <a:pt x="5896950" y="4127453"/>
                  <a:pt x="5896782" y="4127458"/>
                  <a:pt x="5896614" y="4127511"/>
                </a:cubicBezTo>
                <a:cubicBezTo>
                  <a:pt x="5872249" y="4298519"/>
                  <a:pt x="5793686" y="4452596"/>
                  <a:pt x="5677555" y="4572001"/>
                </a:cubicBezTo>
                <a:lnTo>
                  <a:pt x="5483314" y="4572001"/>
                </a:lnTo>
                <a:cubicBezTo>
                  <a:pt x="5626412" y="4471530"/>
                  <a:pt x="5728635" y="4319650"/>
                  <a:pt x="5763129" y="4144250"/>
                </a:cubicBezTo>
                <a:cubicBezTo>
                  <a:pt x="5529126" y="4194541"/>
                  <a:pt x="5338758" y="4357380"/>
                  <a:pt x="5255375" y="4572001"/>
                </a:cubicBezTo>
                <a:lnTo>
                  <a:pt x="5117827" y="4572001"/>
                </a:lnTo>
                <a:cubicBezTo>
                  <a:pt x="5211190" y="4283539"/>
                  <a:pt x="5464420" y="4064450"/>
                  <a:pt x="5776499" y="4012794"/>
                </a:cubicBezTo>
                <a:lnTo>
                  <a:pt x="5776616" y="4011646"/>
                </a:lnTo>
                <a:cubicBezTo>
                  <a:pt x="5781926" y="4010636"/>
                  <a:pt x="5787253" y="4009688"/>
                  <a:pt x="5792829" y="4010107"/>
                </a:cubicBezTo>
                <a:cubicBezTo>
                  <a:pt x="5824012" y="4004550"/>
                  <a:pt x="5855905" y="4001569"/>
                  <a:pt x="5888290" y="4001042"/>
                </a:cubicBezTo>
                <a:close/>
                <a:moveTo>
                  <a:pt x="4235979" y="3999419"/>
                </a:moveTo>
                <a:lnTo>
                  <a:pt x="4253065" y="4001042"/>
                </a:lnTo>
                <a:cubicBezTo>
                  <a:pt x="4285451" y="4001569"/>
                  <a:pt x="4317343" y="4004550"/>
                  <a:pt x="4348528" y="4010107"/>
                </a:cubicBezTo>
                <a:cubicBezTo>
                  <a:pt x="4354104" y="4009688"/>
                  <a:pt x="4359431" y="4010636"/>
                  <a:pt x="4364739" y="4011646"/>
                </a:cubicBezTo>
                <a:lnTo>
                  <a:pt x="4364856" y="4012794"/>
                </a:lnTo>
                <a:cubicBezTo>
                  <a:pt x="4676936" y="4064450"/>
                  <a:pt x="4930165" y="4283539"/>
                  <a:pt x="5023528" y="4572001"/>
                </a:cubicBezTo>
                <a:lnTo>
                  <a:pt x="4885980" y="4572001"/>
                </a:lnTo>
                <a:cubicBezTo>
                  <a:pt x="4802597" y="4357380"/>
                  <a:pt x="4612229" y="4194541"/>
                  <a:pt x="4378227" y="4144250"/>
                </a:cubicBezTo>
                <a:cubicBezTo>
                  <a:pt x="4412722" y="4319651"/>
                  <a:pt x="4514944" y="4471530"/>
                  <a:pt x="4658041" y="4572001"/>
                </a:cubicBezTo>
                <a:lnTo>
                  <a:pt x="4463800" y="4572001"/>
                </a:lnTo>
                <a:cubicBezTo>
                  <a:pt x="4347669" y="4452596"/>
                  <a:pt x="4269106" y="4298519"/>
                  <a:pt x="4244741" y="4127511"/>
                </a:cubicBezTo>
                <a:cubicBezTo>
                  <a:pt x="4244574" y="4127458"/>
                  <a:pt x="4244405" y="4127453"/>
                  <a:pt x="4244236" y="4127448"/>
                </a:cubicBezTo>
                <a:lnTo>
                  <a:pt x="4243697" y="4120772"/>
                </a:lnTo>
                <a:cubicBezTo>
                  <a:pt x="4238639" y="4090522"/>
                  <a:pt x="4236188" y="4059631"/>
                  <a:pt x="4236230" y="4028296"/>
                </a:cubicBezTo>
                <a:cubicBezTo>
                  <a:pt x="4234918" y="4022668"/>
                  <a:pt x="4234860" y="4017001"/>
                  <a:pt x="4234860" y="4011320"/>
                </a:cubicBezTo>
                <a:lnTo>
                  <a:pt x="4235454" y="3999880"/>
                </a:lnTo>
                <a:lnTo>
                  <a:pt x="4235952" y="3999913"/>
                </a:lnTo>
                <a:close/>
                <a:moveTo>
                  <a:pt x="4213227" y="3999419"/>
                </a:moveTo>
                <a:lnTo>
                  <a:pt x="4213253" y="3999913"/>
                </a:lnTo>
                <a:lnTo>
                  <a:pt x="4213751" y="3999880"/>
                </a:lnTo>
                <a:lnTo>
                  <a:pt x="4214345" y="4011320"/>
                </a:lnTo>
                <a:cubicBezTo>
                  <a:pt x="4214345" y="4017001"/>
                  <a:pt x="4214286" y="4022668"/>
                  <a:pt x="4212974" y="4028296"/>
                </a:cubicBezTo>
                <a:cubicBezTo>
                  <a:pt x="4213016" y="4059631"/>
                  <a:pt x="4210566" y="4090522"/>
                  <a:pt x="4205507" y="4120772"/>
                </a:cubicBezTo>
                <a:lnTo>
                  <a:pt x="4204969" y="4127448"/>
                </a:lnTo>
                <a:cubicBezTo>
                  <a:pt x="4204799" y="4127453"/>
                  <a:pt x="4204631" y="4127458"/>
                  <a:pt x="4204463" y="4127511"/>
                </a:cubicBezTo>
                <a:cubicBezTo>
                  <a:pt x="4180098" y="4298519"/>
                  <a:pt x="4101535" y="4452596"/>
                  <a:pt x="3985404" y="4572001"/>
                </a:cubicBezTo>
                <a:lnTo>
                  <a:pt x="3791163" y="4572001"/>
                </a:lnTo>
                <a:cubicBezTo>
                  <a:pt x="3934261" y="4471530"/>
                  <a:pt x="4036484" y="4319651"/>
                  <a:pt x="4070978" y="4144250"/>
                </a:cubicBezTo>
                <a:cubicBezTo>
                  <a:pt x="3836975" y="4194541"/>
                  <a:pt x="3646607" y="4357380"/>
                  <a:pt x="3563224" y="4572001"/>
                </a:cubicBezTo>
                <a:lnTo>
                  <a:pt x="3425676" y="4572001"/>
                </a:lnTo>
                <a:cubicBezTo>
                  <a:pt x="3519039" y="4283539"/>
                  <a:pt x="3772269" y="4064450"/>
                  <a:pt x="4084348" y="4012794"/>
                </a:cubicBezTo>
                <a:lnTo>
                  <a:pt x="4084465" y="4011646"/>
                </a:lnTo>
                <a:cubicBezTo>
                  <a:pt x="4089774" y="4010636"/>
                  <a:pt x="4095102" y="4009688"/>
                  <a:pt x="4100678" y="4010107"/>
                </a:cubicBezTo>
                <a:cubicBezTo>
                  <a:pt x="4131861" y="4004550"/>
                  <a:pt x="4163754" y="4001569"/>
                  <a:pt x="4196139" y="4001042"/>
                </a:cubicBezTo>
                <a:close/>
                <a:moveTo>
                  <a:pt x="2543827" y="3999419"/>
                </a:moveTo>
                <a:lnTo>
                  <a:pt x="2560914" y="4001042"/>
                </a:lnTo>
                <a:cubicBezTo>
                  <a:pt x="2593300" y="4001569"/>
                  <a:pt x="2625192" y="4004550"/>
                  <a:pt x="2656376" y="4010107"/>
                </a:cubicBezTo>
                <a:cubicBezTo>
                  <a:pt x="2661952" y="4009688"/>
                  <a:pt x="2667280" y="4010636"/>
                  <a:pt x="2672588" y="4011646"/>
                </a:cubicBezTo>
                <a:lnTo>
                  <a:pt x="2672706" y="4012794"/>
                </a:lnTo>
                <a:cubicBezTo>
                  <a:pt x="2984785" y="4064450"/>
                  <a:pt x="3238014" y="4283539"/>
                  <a:pt x="3331377" y="4572001"/>
                </a:cubicBezTo>
                <a:lnTo>
                  <a:pt x="3193830" y="4572001"/>
                </a:lnTo>
                <a:cubicBezTo>
                  <a:pt x="3110446" y="4357380"/>
                  <a:pt x="2920078" y="4194541"/>
                  <a:pt x="2686076" y="4144250"/>
                </a:cubicBezTo>
                <a:cubicBezTo>
                  <a:pt x="2720570" y="4319650"/>
                  <a:pt x="2822793" y="4471530"/>
                  <a:pt x="2965890" y="4572001"/>
                </a:cubicBezTo>
                <a:lnTo>
                  <a:pt x="2771649" y="4572001"/>
                </a:lnTo>
                <a:cubicBezTo>
                  <a:pt x="2655518" y="4452596"/>
                  <a:pt x="2576955" y="4298519"/>
                  <a:pt x="2552590" y="4127511"/>
                </a:cubicBezTo>
                <a:cubicBezTo>
                  <a:pt x="2552423" y="4127458"/>
                  <a:pt x="2552254" y="4127453"/>
                  <a:pt x="2552085" y="4127448"/>
                </a:cubicBezTo>
                <a:lnTo>
                  <a:pt x="2551547" y="4120772"/>
                </a:lnTo>
                <a:cubicBezTo>
                  <a:pt x="2546488" y="4090522"/>
                  <a:pt x="2544037" y="4059631"/>
                  <a:pt x="2544079" y="4028296"/>
                </a:cubicBezTo>
                <a:cubicBezTo>
                  <a:pt x="2542767" y="4022668"/>
                  <a:pt x="2542709" y="4017001"/>
                  <a:pt x="2542709" y="4011320"/>
                </a:cubicBezTo>
                <a:lnTo>
                  <a:pt x="2543303" y="3999880"/>
                </a:lnTo>
                <a:lnTo>
                  <a:pt x="2543801" y="3999913"/>
                </a:lnTo>
                <a:close/>
                <a:moveTo>
                  <a:pt x="2521076" y="3999419"/>
                </a:moveTo>
                <a:lnTo>
                  <a:pt x="2521102" y="3999913"/>
                </a:lnTo>
                <a:lnTo>
                  <a:pt x="2521600" y="3999880"/>
                </a:lnTo>
                <a:lnTo>
                  <a:pt x="2522194" y="4011320"/>
                </a:lnTo>
                <a:cubicBezTo>
                  <a:pt x="2522194" y="4017001"/>
                  <a:pt x="2522135" y="4022668"/>
                  <a:pt x="2520823" y="4028296"/>
                </a:cubicBezTo>
                <a:cubicBezTo>
                  <a:pt x="2520865" y="4059631"/>
                  <a:pt x="2518415" y="4090522"/>
                  <a:pt x="2513356" y="4120772"/>
                </a:cubicBezTo>
                <a:lnTo>
                  <a:pt x="2512818" y="4127448"/>
                </a:lnTo>
                <a:cubicBezTo>
                  <a:pt x="2512648" y="4127453"/>
                  <a:pt x="2512480" y="4127458"/>
                  <a:pt x="2512312" y="4127511"/>
                </a:cubicBezTo>
                <a:cubicBezTo>
                  <a:pt x="2487947" y="4298519"/>
                  <a:pt x="2409385" y="4452596"/>
                  <a:pt x="2293253" y="4572001"/>
                </a:cubicBezTo>
                <a:lnTo>
                  <a:pt x="2099012" y="4572001"/>
                </a:lnTo>
                <a:cubicBezTo>
                  <a:pt x="2242110" y="4471530"/>
                  <a:pt x="2344333" y="4319651"/>
                  <a:pt x="2378827" y="4144250"/>
                </a:cubicBezTo>
                <a:cubicBezTo>
                  <a:pt x="2144825" y="4194541"/>
                  <a:pt x="1954456" y="4357380"/>
                  <a:pt x="1871073" y="4572001"/>
                </a:cubicBezTo>
                <a:lnTo>
                  <a:pt x="1733525" y="4572001"/>
                </a:lnTo>
                <a:cubicBezTo>
                  <a:pt x="1826888" y="4283539"/>
                  <a:pt x="2080118" y="4064450"/>
                  <a:pt x="2392197" y="4012794"/>
                </a:cubicBezTo>
                <a:lnTo>
                  <a:pt x="2392314" y="4011646"/>
                </a:lnTo>
                <a:cubicBezTo>
                  <a:pt x="2397623" y="4010636"/>
                  <a:pt x="2402951" y="4009688"/>
                  <a:pt x="2408527" y="4010107"/>
                </a:cubicBezTo>
                <a:cubicBezTo>
                  <a:pt x="2439710" y="4004550"/>
                  <a:pt x="2471603" y="4001569"/>
                  <a:pt x="2503988" y="4001042"/>
                </a:cubicBezTo>
                <a:close/>
                <a:moveTo>
                  <a:pt x="851676" y="3999419"/>
                </a:moveTo>
                <a:lnTo>
                  <a:pt x="868763" y="4001042"/>
                </a:lnTo>
                <a:cubicBezTo>
                  <a:pt x="901149" y="4001569"/>
                  <a:pt x="933041" y="4004550"/>
                  <a:pt x="964225" y="4010107"/>
                </a:cubicBezTo>
                <a:cubicBezTo>
                  <a:pt x="969801" y="4009688"/>
                  <a:pt x="975129" y="4010636"/>
                  <a:pt x="980437" y="4011646"/>
                </a:cubicBezTo>
                <a:lnTo>
                  <a:pt x="980555" y="4012794"/>
                </a:lnTo>
                <a:cubicBezTo>
                  <a:pt x="1292634" y="4064450"/>
                  <a:pt x="1545864" y="4283539"/>
                  <a:pt x="1639226" y="4572001"/>
                </a:cubicBezTo>
                <a:lnTo>
                  <a:pt x="1501679" y="4572001"/>
                </a:lnTo>
                <a:cubicBezTo>
                  <a:pt x="1418296" y="4357380"/>
                  <a:pt x="1227927" y="4194541"/>
                  <a:pt x="993925" y="4144250"/>
                </a:cubicBezTo>
                <a:cubicBezTo>
                  <a:pt x="1028419" y="4319651"/>
                  <a:pt x="1130642" y="4471530"/>
                  <a:pt x="1273740" y="4572001"/>
                </a:cubicBezTo>
                <a:lnTo>
                  <a:pt x="1079499" y="4572001"/>
                </a:lnTo>
                <a:cubicBezTo>
                  <a:pt x="963367" y="4452596"/>
                  <a:pt x="884804" y="4298519"/>
                  <a:pt x="860439" y="4127511"/>
                </a:cubicBezTo>
                <a:cubicBezTo>
                  <a:pt x="860272" y="4127458"/>
                  <a:pt x="860103" y="4127453"/>
                  <a:pt x="859934" y="4127448"/>
                </a:cubicBezTo>
                <a:lnTo>
                  <a:pt x="859396" y="4120772"/>
                </a:lnTo>
                <a:cubicBezTo>
                  <a:pt x="854337" y="4090522"/>
                  <a:pt x="851886" y="4059631"/>
                  <a:pt x="851928" y="4028296"/>
                </a:cubicBezTo>
                <a:cubicBezTo>
                  <a:pt x="850616" y="4022668"/>
                  <a:pt x="850558" y="4017001"/>
                  <a:pt x="850558" y="4011320"/>
                </a:cubicBezTo>
                <a:lnTo>
                  <a:pt x="851152" y="3999880"/>
                </a:lnTo>
                <a:lnTo>
                  <a:pt x="851650" y="3999913"/>
                </a:lnTo>
                <a:close/>
                <a:moveTo>
                  <a:pt x="828925" y="3999419"/>
                </a:moveTo>
                <a:lnTo>
                  <a:pt x="828951" y="3999913"/>
                </a:lnTo>
                <a:lnTo>
                  <a:pt x="829449" y="3999880"/>
                </a:lnTo>
                <a:lnTo>
                  <a:pt x="830043" y="4011320"/>
                </a:lnTo>
                <a:cubicBezTo>
                  <a:pt x="830043" y="4017001"/>
                  <a:pt x="829984" y="4022668"/>
                  <a:pt x="828672" y="4028296"/>
                </a:cubicBezTo>
                <a:cubicBezTo>
                  <a:pt x="828714" y="4059631"/>
                  <a:pt x="826264" y="4090522"/>
                  <a:pt x="821205" y="4120772"/>
                </a:cubicBezTo>
                <a:lnTo>
                  <a:pt x="820667" y="4127448"/>
                </a:lnTo>
                <a:cubicBezTo>
                  <a:pt x="820497" y="4127453"/>
                  <a:pt x="820329" y="4127458"/>
                  <a:pt x="820161" y="4127511"/>
                </a:cubicBezTo>
                <a:cubicBezTo>
                  <a:pt x="795796" y="4298519"/>
                  <a:pt x="717234" y="4452596"/>
                  <a:pt x="601102" y="4572001"/>
                </a:cubicBezTo>
                <a:lnTo>
                  <a:pt x="406861" y="4572001"/>
                </a:lnTo>
                <a:cubicBezTo>
                  <a:pt x="549959" y="4471530"/>
                  <a:pt x="652182" y="4319650"/>
                  <a:pt x="686676" y="4144250"/>
                </a:cubicBezTo>
                <a:cubicBezTo>
                  <a:pt x="452674" y="4194541"/>
                  <a:pt x="262305" y="4357380"/>
                  <a:pt x="178922" y="4572001"/>
                </a:cubicBezTo>
                <a:lnTo>
                  <a:pt x="41374" y="4572001"/>
                </a:lnTo>
                <a:cubicBezTo>
                  <a:pt x="134738" y="4283539"/>
                  <a:pt x="387967" y="4064450"/>
                  <a:pt x="700046" y="4012794"/>
                </a:cubicBezTo>
                <a:lnTo>
                  <a:pt x="700163" y="4011646"/>
                </a:lnTo>
                <a:cubicBezTo>
                  <a:pt x="705472" y="4010636"/>
                  <a:pt x="710800" y="4009688"/>
                  <a:pt x="716376" y="4010107"/>
                </a:cubicBezTo>
                <a:cubicBezTo>
                  <a:pt x="747559" y="4004550"/>
                  <a:pt x="779452" y="4001569"/>
                  <a:pt x="811837" y="4001042"/>
                </a:cubicBezTo>
                <a:close/>
                <a:moveTo>
                  <a:pt x="8305836" y="3304913"/>
                </a:moveTo>
                <a:cubicBezTo>
                  <a:pt x="8030646" y="3363591"/>
                  <a:pt x="7815802" y="3576701"/>
                  <a:pt x="7762527" y="3845480"/>
                </a:cubicBezTo>
                <a:cubicBezTo>
                  <a:pt x="8037717" y="3786801"/>
                  <a:pt x="8252560" y="3573691"/>
                  <a:pt x="8305836" y="3304913"/>
                </a:cubicBezTo>
                <a:close/>
                <a:moveTo>
                  <a:pt x="6911971" y="3304913"/>
                </a:moveTo>
                <a:cubicBezTo>
                  <a:pt x="6965247" y="3573691"/>
                  <a:pt x="7180090" y="3786801"/>
                  <a:pt x="7455280" y="3845480"/>
                </a:cubicBezTo>
                <a:cubicBezTo>
                  <a:pt x="7402005" y="3576701"/>
                  <a:pt x="7187161" y="3363591"/>
                  <a:pt x="6911971" y="3304913"/>
                </a:cubicBezTo>
                <a:close/>
                <a:moveTo>
                  <a:pt x="6613685" y="3304913"/>
                </a:moveTo>
                <a:cubicBezTo>
                  <a:pt x="6338495" y="3363591"/>
                  <a:pt x="6123651" y="3576701"/>
                  <a:pt x="6070376" y="3845480"/>
                </a:cubicBezTo>
                <a:cubicBezTo>
                  <a:pt x="6345566" y="3786801"/>
                  <a:pt x="6560409" y="3573691"/>
                  <a:pt x="6613685" y="3304913"/>
                </a:cubicBezTo>
                <a:close/>
                <a:moveTo>
                  <a:pt x="5219820" y="3304913"/>
                </a:moveTo>
                <a:cubicBezTo>
                  <a:pt x="5273096" y="3573691"/>
                  <a:pt x="5487939" y="3786801"/>
                  <a:pt x="5763129" y="3845480"/>
                </a:cubicBezTo>
                <a:cubicBezTo>
                  <a:pt x="5709854" y="3576701"/>
                  <a:pt x="5495010" y="3363591"/>
                  <a:pt x="5219820" y="3304913"/>
                </a:cubicBezTo>
                <a:close/>
                <a:moveTo>
                  <a:pt x="4921534" y="3304913"/>
                </a:moveTo>
                <a:cubicBezTo>
                  <a:pt x="4646344" y="3363591"/>
                  <a:pt x="4431500" y="3576701"/>
                  <a:pt x="4378225" y="3845480"/>
                </a:cubicBezTo>
                <a:cubicBezTo>
                  <a:pt x="4653415" y="3786801"/>
                  <a:pt x="4868259" y="3573691"/>
                  <a:pt x="4921534" y="3304913"/>
                </a:cubicBezTo>
                <a:close/>
                <a:moveTo>
                  <a:pt x="3527669" y="3304913"/>
                </a:moveTo>
                <a:cubicBezTo>
                  <a:pt x="3580945" y="3573691"/>
                  <a:pt x="3795788" y="3786801"/>
                  <a:pt x="4070978" y="3845480"/>
                </a:cubicBezTo>
                <a:cubicBezTo>
                  <a:pt x="4017703" y="3576701"/>
                  <a:pt x="3802859" y="3363591"/>
                  <a:pt x="3527669" y="3304913"/>
                </a:cubicBezTo>
                <a:close/>
                <a:moveTo>
                  <a:pt x="3229383" y="3304913"/>
                </a:moveTo>
                <a:cubicBezTo>
                  <a:pt x="2954193" y="3363591"/>
                  <a:pt x="2739349" y="3576701"/>
                  <a:pt x="2686074" y="3845480"/>
                </a:cubicBezTo>
                <a:cubicBezTo>
                  <a:pt x="2961264" y="3786801"/>
                  <a:pt x="3176107" y="3573691"/>
                  <a:pt x="3229383" y="3304913"/>
                </a:cubicBezTo>
                <a:close/>
                <a:moveTo>
                  <a:pt x="1835518" y="3304913"/>
                </a:moveTo>
                <a:cubicBezTo>
                  <a:pt x="1888794" y="3573691"/>
                  <a:pt x="2103637" y="3786801"/>
                  <a:pt x="2378827" y="3845480"/>
                </a:cubicBezTo>
                <a:cubicBezTo>
                  <a:pt x="2325552" y="3576701"/>
                  <a:pt x="2110708" y="3363591"/>
                  <a:pt x="1835518" y="3304913"/>
                </a:cubicBezTo>
                <a:close/>
                <a:moveTo>
                  <a:pt x="1537232" y="3304913"/>
                </a:moveTo>
                <a:cubicBezTo>
                  <a:pt x="1262042" y="3363591"/>
                  <a:pt x="1047198" y="3576701"/>
                  <a:pt x="993923" y="3845480"/>
                </a:cubicBezTo>
                <a:cubicBezTo>
                  <a:pt x="1269113" y="3786801"/>
                  <a:pt x="1483956" y="3573691"/>
                  <a:pt x="1537232" y="3304913"/>
                </a:cubicBezTo>
                <a:close/>
                <a:moveTo>
                  <a:pt x="143367" y="3304913"/>
                </a:moveTo>
                <a:cubicBezTo>
                  <a:pt x="196643" y="3573691"/>
                  <a:pt x="411486" y="3786801"/>
                  <a:pt x="686676" y="3845480"/>
                </a:cubicBezTo>
                <a:cubicBezTo>
                  <a:pt x="633401" y="3576701"/>
                  <a:pt x="418557" y="3363591"/>
                  <a:pt x="143367" y="3304913"/>
                </a:cubicBezTo>
                <a:close/>
                <a:moveTo>
                  <a:pt x="8461873" y="3161219"/>
                </a:moveTo>
                <a:lnTo>
                  <a:pt x="8478960" y="3162829"/>
                </a:lnTo>
                <a:cubicBezTo>
                  <a:pt x="8511346" y="3163352"/>
                  <a:pt x="8543239" y="3166310"/>
                  <a:pt x="8574422" y="3171823"/>
                </a:cubicBezTo>
                <a:cubicBezTo>
                  <a:pt x="8579998" y="3171407"/>
                  <a:pt x="8585326" y="3172348"/>
                  <a:pt x="8590635" y="3173350"/>
                </a:cubicBezTo>
                <a:lnTo>
                  <a:pt x="8590752" y="3174489"/>
                </a:lnTo>
                <a:cubicBezTo>
                  <a:pt x="8815033" y="3211322"/>
                  <a:pt x="9008920" y="3333951"/>
                  <a:pt x="9135069" y="3506215"/>
                </a:cubicBezTo>
                <a:lnTo>
                  <a:pt x="9139239" y="3512974"/>
                </a:lnTo>
                <a:lnTo>
                  <a:pt x="9139239" y="3816134"/>
                </a:lnTo>
                <a:lnTo>
                  <a:pt x="9120077" y="3747490"/>
                </a:lnTo>
                <a:cubicBezTo>
                  <a:pt x="9039502" y="3525837"/>
                  <a:pt x="8844913" y="3356256"/>
                  <a:pt x="8604122" y="3304913"/>
                </a:cubicBezTo>
                <a:cubicBezTo>
                  <a:pt x="8650738" y="3540094"/>
                  <a:pt x="8821055" y="3732654"/>
                  <a:pt x="9047261" y="3816429"/>
                </a:cubicBezTo>
                <a:lnTo>
                  <a:pt x="9139239" y="3843104"/>
                </a:lnTo>
                <a:lnTo>
                  <a:pt x="9139239" y="3970603"/>
                </a:lnTo>
                <a:lnTo>
                  <a:pt x="9030179" y="3943797"/>
                </a:lnTo>
                <a:cubicBezTo>
                  <a:pt x="8735297" y="3846211"/>
                  <a:pt x="8514628" y="3594637"/>
                  <a:pt x="8470637" y="3288305"/>
                </a:cubicBezTo>
                <a:cubicBezTo>
                  <a:pt x="8470469" y="3288253"/>
                  <a:pt x="8470301" y="3288248"/>
                  <a:pt x="8470131" y="3288243"/>
                </a:cubicBezTo>
                <a:lnTo>
                  <a:pt x="8469593" y="3281619"/>
                </a:lnTo>
                <a:cubicBezTo>
                  <a:pt x="8464534" y="3251607"/>
                  <a:pt x="8462083" y="3220958"/>
                  <a:pt x="8462126" y="3189869"/>
                </a:cubicBezTo>
                <a:cubicBezTo>
                  <a:pt x="8460814" y="3184286"/>
                  <a:pt x="8460755" y="3178663"/>
                  <a:pt x="8460755" y="3173027"/>
                </a:cubicBezTo>
                <a:lnTo>
                  <a:pt x="8461349" y="3161677"/>
                </a:lnTo>
                <a:lnTo>
                  <a:pt x="8461847" y="3161709"/>
                </a:lnTo>
                <a:close/>
                <a:moveTo>
                  <a:pt x="8448085" y="3161219"/>
                </a:moveTo>
                <a:lnTo>
                  <a:pt x="8448111" y="3161709"/>
                </a:lnTo>
                <a:lnTo>
                  <a:pt x="8448609" y="3161677"/>
                </a:lnTo>
                <a:lnTo>
                  <a:pt x="8449203" y="3173027"/>
                </a:lnTo>
                <a:cubicBezTo>
                  <a:pt x="8449203" y="3178663"/>
                  <a:pt x="8449144" y="3184286"/>
                  <a:pt x="8447832" y="3189869"/>
                </a:cubicBezTo>
                <a:cubicBezTo>
                  <a:pt x="8447875" y="3220958"/>
                  <a:pt x="8445424" y="3251607"/>
                  <a:pt x="8440365" y="3281619"/>
                </a:cubicBezTo>
                <a:lnTo>
                  <a:pt x="8439827" y="3288243"/>
                </a:lnTo>
                <a:cubicBezTo>
                  <a:pt x="8439657" y="3288248"/>
                  <a:pt x="8439489" y="3288253"/>
                  <a:pt x="8439321" y="3288305"/>
                </a:cubicBezTo>
                <a:cubicBezTo>
                  <a:pt x="8389046" y="3638399"/>
                  <a:pt x="8108007" y="3916971"/>
                  <a:pt x="7749156" y="3975903"/>
                </a:cubicBezTo>
                <a:lnTo>
                  <a:pt x="7749040" y="3977042"/>
                </a:lnTo>
                <a:cubicBezTo>
                  <a:pt x="7743729" y="3978045"/>
                  <a:pt x="7738400" y="3978986"/>
                  <a:pt x="7732823" y="3978570"/>
                </a:cubicBezTo>
                <a:cubicBezTo>
                  <a:pt x="7701651" y="3984080"/>
                  <a:pt x="7669771" y="3987038"/>
                  <a:pt x="7637396" y="3987561"/>
                </a:cubicBezTo>
                <a:lnTo>
                  <a:pt x="7620278" y="3989174"/>
                </a:lnTo>
                <a:lnTo>
                  <a:pt x="7620252" y="3988683"/>
                </a:lnTo>
                <a:lnTo>
                  <a:pt x="7619753" y="3988716"/>
                </a:lnTo>
                <a:cubicBezTo>
                  <a:pt x="7619187" y="3984944"/>
                  <a:pt x="7619160" y="3981158"/>
                  <a:pt x="7619160" y="3977366"/>
                </a:cubicBezTo>
                <a:cubicBezTo>
                  <a:pt x="7619160" y="3971728"/>
                  <a:pt x="7619219" y="3966104"/>
                  <a:pt x="7620531" y="3960518"/>
                </a:cubicBezTo>
                <a:cubicBezTo>
                  <a:pt x="7620488" y="3929436"/>
                  <a:pt x="7622938" y="3898794"/>
                  <a:pt x="7627995" y="3868787"/>
                </a:cubicBezTo>
                <a:lnTo>
                  <a:pt x="7628535" y="3862150"/>
                </a:lnTo>
                <a:cubicBezTo>
                  <a:pt x="7628704" y="3862145"/>
                  <a:pt x="7628873" y="3862140"/>
                  <a:pt x="7629040" y="3862087"/>
                </a:cubicBezTo>
                <a:cubicBezTo>
                  <a:pt x="7679317" y="3511992"/>
                  <a:pt x="7960356" y="3233421"/>
                  <a:pt x="8319206" y="3174489"/>
                </a:cubicBezTo>
                <a:lnTo>
                  <a:pt x="8319323" y="3173350"/>
                </a:lnTo>
                <a:cubicBezTo>
                  <a:pt x="8324632" y="3172348"/>
                  <a:pt x="8329960" y="3171407"/>
                  <a:pt x="8335536" y="3171823"/>
                </a:cubicBezTo>
                <a:cubicBezTo>
                  <a:pt x="8366719" y="3166310"/>
                  <a:pt x="8398612" y="3163352"/>
                  <a:pt x="8430998" y="3162829"/>
                </a:cubicBezTo>
                <a:close/>
                <a:moveTo>
                  <a:pt x="6769722" y="3161219"/>
                </a:moveTo>
                <a:lnTo>
                  <a:pt x="6786810" y="3162829"/>
                </a:lnTo>
                <a:cubicBezTo>
                  <a:pt x="6819195" y="3163352"/>
                  <a:pt x="6851088" y="3166310"/>
                  <a:pt x="6882271" y="3171823"/>
                </a:cubicBezTo>
                <a:cubicBezTo>
                  <a:pt x="6887847" y="3171407"/>
                  <a:pt x="6893175" y="3172348"/>
                  <a:pt x="6898484" y="3173350"/>
                </a:cubicBezTo>
                <a:lnTo>
                  <a:pt x="6898601" y="3174489"/>
                </a:lnTo>
                <a:cubicBezTo>
                  <a:pt x="7257451" y="3233421"/>
                  <a:pt x="7538490" y="3511992"/>
                  <a:pt x="7588766" y="3862087"/>
                </a:cubicBezTo>
                <a:cubicBezTo>
                  <a:pt x="7588934" y="3862140"/>
                  <a:pt x="7589103" y="3862145"/>
                  <a:pt x="7589272" y="3862150"/>
                </a:cubicBezTo>
                <a:lnTo>
                  <a:pt x="7589812" y="3868787"/>
                </a:lnTo>
                <a:cubicBezTo>
                  <a:pt x="7594869" y="3898794"/>
                  <a:pt x="7597319" y="3929436"/>
                  <a:pt x="7597276" y="3960518"/>
                </a:cubicBezTo>
                <a:cubicBezTo>
                  <a:pt x="7598588" y="3966104"/>
                  <a:pt x="7598647" y="3971728"/>
                  <a:pt x="7598647" y="3977366"/>
                </a:cubicBezTo>
                <a:cubicBezTo>
                  <a:pt x="7598647" y="3981158"/>
                  <a:pt x="7598620" y="3984944"/>
                  <a:pt x="7598054" y="3988716"/>
                </a:cubicBezTo>
                <a:lnTo>
                  <a:pt x="7597555" y="3988683"/>
                </a:lnTo>
                <a:lnTo>
                  <a:pt x="7597529" y="3989174"/>
                </a:lnTo>
                <a:lnTo>
                  <a:pt x="7580411" y="3987561"/>
                </a:lnTo>
                <a:cubicBezTo>
                  <a:pt x="7548036" y="3987038"/>
                  <a:pt x="7516156" y="3984080"/>
                  <a:pt x="7484984" y="3978570"/>
                </a:cubicBezTo>
                <a:cubicBezTo>
                  <a:pt x="7479407" y="3978986"/>
                  <a:pt x="7474078" y="3978045"/>
                  <a:pt x="7468767" y="3977042"/>
                </a:cubicBezTo>
                <a:lnTo>
                  <a:pt x="7468651" y="3975903"/>
                </a:lnTo>
                <a:cubicBezTo>
                  <a:pt x="7109800" y="3916971"/>
                  <a:pt x="6828761" y="3638399"/>
                  <a:pt x="6778486" y="3288305"/>
                </a:cubicBezTo>
                <a:cubicBezTo>
                  <a:pt x="6778318" y="3288253"/>
                  <a:pt x="6778150" y="3288248"/>
                  <a:pt x="6777980" y="3288243"/>
                </a:cubicBezTo>
                <a:lnTo>
                  <a:pt x="6777442" y="3281619"/>
                </a:lnTo>
                <a:cubicBezTo>
                  <a:pt x="6772383" y="3251607"/>
                  <a:pt x="6769933" y="3220958"/>
                  <a:pt x="6769975" y="3189869"/>
                </a:cubicBezTo>
                <a:cubicBezTo>
                  <a:pt x="6768663" y="3184286"/>
                  <a:pt x="6768604" y="3178663"/>
                  <a:pt x="6768604" y="3173027"/>
                </a:cubicBezTo>
                <a:lnTo>
                  <a:pt x="6769198" y="3161677"/>
                </a:lnTo>
                <a:lnTo>
                  <a:pt x="6769696" y="3161709"/>
                </a:lnTo>
                <a:close/>
                <a:moveTo>
                  <a:pt x="6755934" y="3161219"/>
                </a:moveTo>
                <a:lnTo>
                  <a:pt x="6755960" y="3161709"/>
                </a:lnTo>
                <a:lnTo>
                  <a:pt x="6756458" y="3161677"/>
                </a:lnTo>
                <a:lnTo>
                  <a:pt x="6757052" y="3173027"/>
                </a:lnTo>
                <a:cubicBezTo>
                  <a:pt x="6757052" y="3178663"/>
                  <a:pt x="6756994" y="3184286"/>
                  <a:pt x="6755682" y="3189869"/>
                </a:cubicBezTo>
                <a:cubicBezTo>
                  <a:pt x="6755724" y="3220958"/>
                  <a:pt x="6753273" y="3251607"/>
                  <a:pt x="6748215" y="3281619"/>
                </a:cubicBezTo>
                <a:lnTo>
                  <a:pt x="6747676" y="3288243"/>
                </a:lnTo>
                <a:cubicBezTo>
                  <a:pt x="6747507" y="3288248"/>
                  <a:pt x="6747338" y="3288253"/>
                  <a:pt x="6747171" y="3288305"/>
                </a:cubicBezTo>
                <a:cubicBezTo>
                  <a:pt x="6696895" y="3638399"/>
                  <a:pt x="6415856" y="3916971"/>
                  <a:pt x="6057005" y="3975903"/>
                </a:cubicBezTo>
                <a:lnTo>
                  <a:pt x="6056889" y="3977042"/>
                </a:lnTo>
                <a:cubicBezTo>
                  <a:pt x="6051578" y="3978045"/>
                  <a:pt x="6046249" y="3978986"/>
                  <a:pt x="6040672" y="3978570"/>
                </a:cubicBezTo>
                <a:cubicBezTo>
                  <a:pt x="6009500" y="3984080"/>
                  <a:pt x="5977620" y="3987038"/>
                  <a:pt x="5945246" y="3987561"/>
                </a:cubicBezTo>
                <a:lnTo>
                  <a:pt x="5928127" y="3989174"/>
                </a:lnTo>
                <a:lnTo>
                  <a:pt x="5928101" y="3988683"/>
                </a:lnTo>
                <a:lnTo>
                  <a:pt x="5927602" y="3988716"/>
                </a:lnTo>
                <a:cubicBezTo>
                  <a:pt x="5927036" y="3984944"/>
                  <a:pt x="5927009" y="3981158"/>
                  <a:pt x="5927009" y="3977366"/>
                </a:cubicBezTo>
                <a:cubicBezTo>
                  <a:pt x="5927009" y="3971728"/>
                  <a:pt x="5927068" y="3966104"/>
                  <a:pt x="5928380" y="3960518"/>
                </a:cubicBezTo>
                <a:cubicBezTo>
                  <a:pt x="5928338" y="3929436"/>
                  <a:pt x="5930787" y="3898794"/>
                  <a:pt x="5935844" y="3868787"/>
                </a:cubicBezTo>
                <a:lnTo>
                  <a:pt x="5936384" y="3862150"/>
                </a:lnTo>
                <a:cubicBezTo>
                  <a:pt x="5936553" y="3862145"/>
                  <a:pt x="5936722" y="3862140"/>
                  <a:pt x="5936890" y="3862087"/>
                </a:cubicBezTo>
                <a:cubicBezTo>
                  <a:pt x="5987166" y="3511992"/>
                  <a:pt x="6268205" y="3233421"/>
                  <a:pt x="6627056" y="3174489"/>
                </a:cubicBezTo>
                <a:lnTo>
                  <a:pt x="6627173" y="3173350"/>
                </a:lnTo>
                <a:cubicBezTo>
                  <a:pt x="6632481" y="3172348"/>
                  <a:pt x="6637809" y="3171407"/>
                  <a:pt x="6643385" y="3171823"/>
                </a:cubicBezTo>
                <a:cubicBezTo>
                  <a:pt x="6674569" y="3166310"/>
                  <a:pt x="6706461" y="3163352"/>
                  <a:pt x="6738847" y="3162829"/>
                </a:cubicBezTo>
                <a:close/>
                <a:moveTo>
                  <a:pt x="5077571" y="3161219"/>
                </a:moveTo>
                <a:lnTo>
                  <a:pt x="5094659" y="3162829"/>
                </a:lnTo>
                <a:cubicBezTo>
                  <a:pt x="5127044" y="3163352"/>
                  <a:pt x="5158937" y="3166310"/>
                  <a:pt x="5190120" y="3171823"/>
                </a:cubicBezTo>
                <a:cubicBezTo>
                  <a:pt x="5195696" y="3171407"/>
                  <a:pt x="5201024" y="3172348"/>
                  <a:pt x="5206334" y="3173350"/>
                </a:cubicBezTo>
                <a:lnTo>
                  <a:pt x="5206450" y="3174489"/>
                </a:lnTo>
                <a:cubicBezTo>
                  <a:pt x="5565300" y="3233421"/>
                  <a:pt x="5846339" y="3511992"/>
                  <a:pt x="5896616" y="3862087"/>
                </a:cubicBezTo>
                <a:cubicBezTo>
                  <a:pt x="5896783" y="3862140"/>
                  <a:pt x="5896953" y="3862145"/>
                  <a:pt x="5897121" y="3862150"/>
                </a:cubicBezTo>
                <a:lnTo>
                  <a:pt x="5897662" y="3868787"/>
                </a:lnTo>
                <a:cubicBezTo>
                  <a:pt x="5902718" y="3898794"/>
                  <a:pt x="5905168" y="3929436"/>
                  <a:pt x="5905126" y="3960518"/>
                </a:cubicBezTo>
                <a:cubicBezTo>
                  <a:pt x="5906438" y="3966104"/>
                  <a:pt x="5906496" y="3971728"/>
                  <a:pt x="5906496" y="3977366"/>
                </a:cubicBezTo>
                <a:cubicBezTo>
                  <a:pt x="5906496" y="3981158"/>
                  <a:pt x="5906469" y="3984944"/>
                  <a:pt x="5905903" y="3988716"/>
                </a:cubicBezTo>
                <a:lnTo>
                  <a:pt x="5905404" y="3988683"/>
                </a:lnTo>
                <a:lnTo>
                  <a:pt x="5905378" y="3989174"/>
                </a:lnTo>
                <a:lnTo>
                  <a:pt x="5888260" y="3987561"/>
                </a:lnTo>
                <a:cubicBezTo>
                  <a:pt x="5855886" y="3987038"/>
                  <a:pt x="5824005" y="3984080"/>
                  <a:pt x="5792833" y="3978570"/>
                </a:cubicBezTo>
                <a:cubicBezTo>
                  <a:pt x="5787256" y="3978986"/>
                  <a:pt x="5781927" y="3978045"/>
                  <a:pt x="5776617" y="3977042"/>
                </a:cubicBezTo>
                <a:lnTo>
                  <a:pt x="5776501" y="3975903"/>
                </a:lnTo>
                <a:cubicBezTo>
                  <a:pt x="5417649" y="3916971"/>
                  <a:pt x="5136610" y="3638399"/>
                  <a:pt x="5086335" y="3288305"/>
                </a:cubicBezTo>
                <a:cubicBezTo>
                  <a:pt x="5086167" y="3288253"/>
                  <a:pt x="5085999" y="3288248"/>
                  <a:pt x="5085830" y="3288243"/>
                </a:cubicBezTo>
                <a:lnTo>
                  <a:pt x="5085291" y="3281619"/>
                </a:lnTo>
                <a:cubicBezTo>
                  <a:pt x="5080233" y="3251607"/>
                  <a:pt x="5077782" y="3220958"/>
                  <a:pt x="5077824" y="3189869"/>
                </a:cubicBezTo>
                <a:cubicBezTo>
                  <a:pt x="5076512" y="3184286"/>
                  <a:pt x="5076453" y="3178663"/>
                  <a:pt x="5076453" y="3173027"/>
                </a:cubicBezTo>
                <a:lnTo>
                  <a:pt x="5077047" y="3161677"/>
                </a:lnTo>
                <a:lnTo>
                  <a:pt x="5077545" y="3161709"/>
                </a:lnTo>
                <a:close/>
                <a:moveTo>
                  <a:pt x="5063783" y="3161219"/>
                </a:moveTo>
                <a:lnTo>
                  <a:pt x="5063809" y="3161709"/>
                </a:lnTo>
                <a:lnTo>
                  <a:pt x="5064307" y="3161677"/>
                </a:lnTo>
                <a:lnTo>
                  <a:pt x="5064902" y="3173027"/>
                </a:lnTo>
                <a:cubicBezTo>
                  <a:pt x="5064902" y="3178663"/>
                  <a:pt x="5064842" y="3184286"/>
                  <a:pt x="5063530" y="3189869"/>
                </a:cubicBezTo>
                <a:cubicBezTo>
                  <a:pt x="5063572" y="3220958"/>
                  <a:pt x="5061122" y="3251607"/>
                  <a:pt x="5056063" y="3281619"/>
                </a:cubicBezTo>
                <a:lnTo>
                  <a:pt x="5055525" y="3288243"/>
                </a:lnTo>
                <a:cubicBezTo>
                  <a:pt x="5055355" y="3288248"/>
                  <a:pt x="5055187" y="3288253"/>
                  <a:pt x="5055019" y="3288305"/>
                </a:cubicBezTo>
                <a:cubicBezTo>
                  <a:pt x="5004744" y="3638399"/>
                  <a:pt x="4723705" y="3916971"/>
                  <a:pt x="4364853" y="3975903"/>
                </a:cubicBezTo>
                <a:lnTo>
                  <a:pt x="4364737" y="3977042"/>
                </a:lnTo>
                <a:cubicBezTo>
                  <a:pt x="4359427" y="3978045"/>
                  <a:pt x="4354098" y="3978986"/>
                  <a:pt x="4348521" y="3978570"/>
                </a:cubicBezTo>
                <a:cubicBezTo>
                  <a:pt x="4317350" y="3984080"/>
                  <a:pt x="4285468" y="3987038"/>
                  <a:pt x="4253094" y="3987561"/>
                </a:cubicBezTo>
                <a:lnTo>
                  <a:pt x="4235976" y="3989174"/>
                </a:lnTo>
                <a:lnTo>
                  <a:pt x="4235950" y="3988683"/>
                </a:lnTo>
                <a:lnTo>
                  <a:pt x="4235451" y="3988716"/>
                </a:lnTo>
                <a:cubicBezTo>
                  <a:pt x="4234885" y="3984944"/>
                  <a:pt x="4234858" y="3981158"/>
                  <a:pt x="4234858" y="3977366"/>
                </a:cubicBezTo>
                <a:cubicBezTo>
                  <a:pt x="4234858" y="3971728"/>
                  <a:pt x="4234916" y="3966104"/>
                  <a:pt x="4236228" y="3960518"/>
                </a:cubicBezTo>
                <a:cubicBezTo>
                  <a:pt x="4236186" y="3929436"/>
                  <a:pt x="4238636" y="3898794"/>
                  <a:pt x="4243692" y="3868787"/>
                </a:cubicBezTo>
                <a:lnTo>
                  <a:pt x="4244233" y="3862150"/>
                </a:lnTo>
                <a:cubicBezTo>
                  <a:pt x="4244401" y="3862145"/>
                  <a:pt x="4244571" y="3862140"/>
                  <a:pt x="4244738" y="3862087"/>
                </a:cubicBezTo>
                <a:cubicBezTo>
                  <a:pt x="4295015" y="3511992"/>
                  <a:pt x="4576054" y="3233421"/>
                  <a:pt x="4934904" y="3174489"/>
                </a:cubicBezTo>
                <a:lnTo>
                  <a:pt x="4935021" y="3173350"/>
                </a:lnTo>
                <a:cubicBezTo>
                  <a:pt x="4940330" y="3172348"/>
                  <a:pt x="4945658" y="3171407"/>
                  <a:pt x="4951234" y="3171823"/>
                </a:cubicBezTo>
                <a:cubicBezTo>
                  <a:pt x="4982417" y="3166310"/>
                  <a:pt x="5014310" y="3163352"/>
                  <a:pt x="5046695" y="3162829"/>
                </a:cubicBezTo>
                <a:close/>
                <a:moveTo>
                  <a:pt x="3385420" y="3161219"/>
                </a:moveTo>
                <a:lnTo>
                  <a:pt x="3402507" y="3162829"/>
                </a:lnTo>
                <a:cubicBezTo>
                  <a:pt x="3434893" y="3163352"/>
                  <a:pt x="3466785" y="3166310"/>
                  <a:pt x="3497969" y="3171823"/>
                </a:cubicBezTo>
                <a:cubicBezTo>
                  <a:pt x="3503545" y="3171407"/>
                  <a:pt x="3508873" y="3172348"/>
                  <a:pt x="3514181" y="3173350"/>
                </a:cubicBezTo>
                <a:lnTo>
                  <a:pt x="3514298" y="3174489"/>
                </a:lnTo>
                <a:cubicBezTo>
                  <a:pt x="3873149" y="3233421"/>
                  <a:pt x="4154188" y="3511992"/>
                  <a:pt x="4204464" y="3862087"/>
                </a:cubicBezTo>
                <a:cubicBezTo>
                  <a:pt x="4204632" y="3862140"/>
                  <a:pt x="4204801" y="3862145"/>
                  <a:pt x="4204970" y="3862150"/>
                </a:cubicBezTo>
                <a:lnTo>
                  <a:pt x="4205510" y="3868787"/>
                </a:lnTo>
                <a:cubicBezTo>
                  <a:pt x="4210567" y="3898794"/>
                  <a:pt x="4213016" y="3929436"/>
                  <a:pt x="4212974" y="3960518"/>
                </a:cubicBezTo>
                <a:cubicBezTo>
                  <a:pt x="4214286" y="3966104"/>
                  <a:pt x="4214345" y="3971728"/>
                  <a:pt x="4214345" y="3977366"/>
                </a:cubicBezTo>
                <a:cubicBezTo>
                  <a:pt x="4214345" y="3981158"/>
                  <a:pt x="4214318" y="3984944"/>
                  <a:pt x="4213752" y="3988716"/>
                </a:cubicBezTo>
                <a:lnTo>
                  <a:pt x="4213253" y="3988683"/>
                </a:lnTo>
                <a:lnTo>
                  <a:pt x="4213227" y="3989174"/>
                </a:lnTo>
                <a:lnTo>
                  <a:pt x="4196108" y="3987561"/>
                </a:lnTo>
                <a:cubicBezTo>
                  <a:pt x="4163734" y="3987038"/>
                  <a:pt x="4131854" y="3984080"/>
                  <a:pt x="4100682" y="3978570"/>
                </a:cubicBezTo>
                <a:cubicBezTo>
                  <a:pt x="4095105" y="3978986"/>
                  <a:pt x="4089776" y="3978045"/>
                  <a:pt x="4084465" y="3977042"/>
                </a:cubicBezTo>
                <a:lnTo>
                  <a:pt x="4084349" y="3975903"/>
                </a:lnTo>
                <a:cubicBezTo>
                  <a:pt x="3725498" y="3916971"/>
                  <a:pt x="3444459" y="3638399"/>
                  <a:pt x="3394183" y="3288305"/>
                </a:cubicBezTo>
                <a:cubicBezTo>
                  <a:pt x="3394016" y="3288253"/>
                  <a:pt x="3393847" y="3288248"/>
                  <a:pt x="3393678" y="3288243"/>
                </a:cubicBezTo>
                <a:lnTo>
                  <a:pt x="3393139" y="3281619"/>
                </a:lnTo>
                <a:cubicBezTo>
                  <a:pt x="3388081" y="3251607"/>
                  <a:pt x="3385630" y="3220958"/>
                  <a:pt x="3385672" y="3189869"/>
                </a:cubicBezTo>
                <a:cubicBezTo>
                  <a:pt x="3384360" y="3184286"/>
                  <a:pt x="3384302" y="3178663"/>
                  <a:pt x="3384302" y="3173027"/>
                </a:cubicBezTo>
                <a:lnTo>
                  <a:pt x="3384896" y="3161677"/>
                </a:lnTo>
                <a:lnTo>
                  <a:pt x="3385394" y="3161709"/>
                </a:lnTo>
                <a:close/>
                <a:moveTo>
                  <a:pt x="3371632" y="3161219"/>
                </a:moveTo>
                <a:lnTo>
                  <a:pt x="3371658" y="3161709"/>
                </a:lnTo>
                <a:lnTo>
                  <a:pt x="3372156" y="3161677"/>
                </a:lnTo>
                <a:lnTo>
                  <a:pt x="3372750" y="3173027"/>
                </a:lnTo>
                <a:cubicBezTo>
                  <a:pt x="3372750" y="3178663"/>
                  <a:pt x="3372691" y="3184286"/>
                  <a:pt x="3371379" y="3189869"/>
                </a:cubicBezTo>
                <a:cubicBezTo>
                  <a:pt x="3371421" y="3220958"/>
                  <a:pt x="3368971" y="3251607"/>
                  <a:pt x="3363912" y="3281619"/>
                </a:cubicBezTo>
                <a:lnTo>
                  <a:pt x="3363374" y="3288243"/>
                </a:lnTo>
                <a:cubicBezTo>
                  <a:pt x="3363204" y="3288248"/>
                  <a:pt x="3363036" y="3288253"/>
                  <a:pt x="3362868" y="3288305"/>
                </a:cubicBezTo>
                <a:cubicBezTo>
                  <a:pt x="3312593" y="3638399"/>
                  <a:pt x="3031554" y="3916971"/>
                  <a:pt x="2672703" y="3975903"/>
                </a:cubicBezTo>
                <a:lnTo>
                  <a:pt x="2672586" y="3977042"/>
                </a:lnTo>
                <a:cubicBezTo>
                  <a:pt x="2667276" y="3978045"/>
                  <a:pt x="2661947" y="3978986"/>
                  <a:pt x="2656370" y="3978570"/>
                </a:cubicBezTo>
                <a:cubicBezTo>
                  <a:pt x="2625198" y="3984080"/>
                  <a:pt x="2593318" y="3987038"/>
                  <a:pt x="2560943" y="3987561"/>
                </a:cubicBezTo>
                <a:lnTo>
                  <a:pt x="2543825" y="3989174"/>
                </a:lnTo>
                <a:lnTo>
                  <a:pt x="2543799" y="3988683"/>
                </a:lnTo>
                <a:lnTo>
                  <a:pt x="2543300" y="3988716"/>
                </a:lnTo>
                <a:cubicBezTo>
                  <a:pt x="2542734" y="3984944"/>
                  <a:pt x="2542707" y="3981158"/>
                  <a:pt x="2542707" y="3977366"/>
                </a:cubicBezTo>
                <a:cubicBezTo>
                  <a:pt x="2542707" y="3971728"/>
                  <a:pt x="2542765" y="3966104"/>
                  <a:pt x="2544077" y="3960518"/>
                </a:cubicBezTo>
                <a:cubicBezTo>
                  <a:pt x="2544035" y="3929436"/>
                  <a:pt x="2546485" y="3898794"/>
                  <a:pt x="2551541" y="3868787"/>
                </a:cubicBezTo>
                <a:lnTo>
                  <a:pt x="2552082" y="3862150"/>
                </a:lnTo>
                <a:cubicBezTo>
                  <a:pt x="2552250" y="3862145"/>
                  <a:pt x="2552420" y="3862140"/>
                  <a:pt x="2552587" y="3862087"/>
                </a:cubicBezTo>
                <a:cubicBezTo>
                  <a:pt x="2602864" y="3511992"/>
                  <a:pt x="2883903" y="3233421"/>
                  <a:pt x="3242753" y="3174489"/>
                </a:cubicBezTo>
                <a:lnTo>
                  <a:pt x="3242870" y="3173350"/>
                </a:lnTo>
                <a:cubicBezTo>
                  <a:pt x="3248179" y="3172348"/>
                  <a:pt x="3253507" y="3171407"/>
                  <a:pt x="3259083" y="3171823"/>
                </a:cubicBezTo>
                <a:cubicBezTo>
                  <a:pt x="3290266" y="3166310"/>
                  <a:pt x="3322159" y="3163352"/>
                  <a:pt x="3354544" y="3162829"/>
                </a:cubicBezTo>
                <a:close/>
                <a:moveTo>
                  <a:pt x="1693269" y="3161219"/>
                </a:moveTo>
                <a:lnTo>
                  <a:pt x="1710356" y="3162829"/>
                </a:lnTo>
                <a:cubicBezTo>
                  <a:pt x="1742742" y="3163352"/>
                  <a:pt x="1774634" y="3166310"/>
                  <a:pt x="1805818" y="3171823"/>
                </a:cubicBezTo>
                <a:cubicBezTo>
                  <a:pt x="1811394" y="3171407"/>
                  <a:pt x="1816722" y="3172348"/>
                  <a:pt x="1822030" y="3173350"/>
                </a:cubicBezTo>
                <a:lnTo>
                  <a:pt x="1822148" y="3174489"/>
                </a:lnTo>
                <a:cubicBezTo>
                  <a:pt x="2180998" y="3233421"/>
                  <a:pt x="2462037" y="3511992"/>
                  <a:pt x="2512313" y="3862087"/>
                </a:cubicBezTo>
                <a:cubicBezTo>
                  <a:pt x="2512481" y="3862140"/>
                  <a:pt x="2512650" y="3862145"/>
                  <a:pt x="2512819" y="3862150"/>
                </a:cubicBezTo>
                <a:lnTo>
                  <a:pt x="2513359" y="3868787"/>
                </a:lnTo>
                <a:cubicBezTo>
                  <a:pt x="2518416" y="3898794"/>
                  <a:pt x="2520865" y="3929436"/>
                  <a:pt x="2520823" y="3960518"/>
                </a:cubicBezTo>
                <a:cubicBezTo>
                  <a:pt x="2522135" y="3966104"/>
                  <a:pt x="2522194" y="3971728"/>
                  <a:pt x="2522194" y="3977366"/>
                </a:cubicBezTo>
                <a:cubicBezTo>
                  <a:pt x="2522194" y="3981158"/>
                  <a:pt x="2522167" y="3984944"/>
                  <a:pt x="2521601" y="3988716"/>
                </a:cubicBezTo>
                <a:lnTo>
                  <a:pt x="2521102" y="3988683"/>
                </a:lnTo>
                <a:lnTo>
                  <a:pt x="2521076" y="3989174"/>
                </a:lnTo>
                <a:lnTo>
                  <a:pt x="2503957" y="3987561"/>
                </a:lnTo>
                <a:cubicBezTo>
                  <a:pt x="2471583" y="3987038"/>
                  <a:pt x="2439703" y="3984080"/>
                  <a:pt x="2408531" y="3978570"/>
                </a:cubicBezTo>
                <a:cubicBezTo>
                  <a:pt x="2402954" y="3978986"/>
                  <a:pt x="2397625" y="3978045"/>
                  <a:pt x="2392314" y="3977042"/>
                </a:cubicBezTo>
                <a:lnTo>
                  <a:pt x="2392198" y="3975903"/>
                </a:lnTo>
                <a:cubicBezTo>
                  <a:pt x="2033347" y="3916971"/>
                  <a:pt x="1752308" y="3638399"/>
                  <a:pt x="1702032" y="3288305"/>
                </a:cubicBezTo>
                <a:cubicBezTo>
                  <a:pt x="1701865" y="3288253"/>
                  <a:pt x="1701696" y="3288248"/>
                  <a:pt x="1701527" y="3288243"/>
                </a:cubicBezTo>
                <a:lnTo>
                  <a:pt x="1700989" y="3281619"/>
                </a:lnTo>
                <a:cubicBezTo>
                  <a:pt x="1695930" y="3251607"/>
                  <a:pt x="1693479" y="3220958"/>
                  <a:pt x="1693521" y="3189869"/>
                </a:cubicBezTo>
                <a:cubicBezTo>
                  <a:pt x="1692209" y="3184286"/>
                  <a:pt x="1692151" y="3178663"/>
                  <a:pt x="1692151" y="3173027"/>
                </a:cubicBezTo>
                <a:lnTo>
                  <a:pt x="1692745" y="3161677"/>
                </a:lnTo>
                <a:lnTo>
                  <a:pt x="1693243" y="3161709"/>
                </a:lnTo>
                <a:close/>
                <a:moveTo>
                  <a:pt x="1679481" y="3161219"/>
                </a:moveTo>
                <a:lnTo>
                  <a:pt x="1679507" y="3161709"/>
                </a:lnTo>
                <a:lnTo>
                  <a:pt x="1680005" y="3161677"/>
                </a:lnTo>
                <a:lnTo>
                  <a:pt x="1680599" y="3173027"/>
                </a:lnTo>
                <a:cubicBezTo>
                  <a:pt x="1680599" y="3178663"/>
                  <a:pt x="1680540" y="3184286"/>
                  <a:pt x="1679228" y="3189869"/>
                </a:cubicBezTo>
                <a:cubicBezTo>
                  <a:pt x="1679270" y="3220958"/>
                  <a:pt x="1676820" y="3251607"/>
                  <a:pt x="1671761" y="3281619"/>
                </a:cubicBezTo>
                <a:lnTo>
                  <a:pt x="1671223" y="3288243"/>
                </a:lnTo>
                <a:cubicBezTo>
                  <a:pt x="1671053" y="3288248"/>
                  <a:pt x="1670885" y="3288253"/>
                  <a:pt x="1670717" y="3288305"/>
                </a:cubicBezTo>
                <a:cubicBezTo>
                  <a:pt x="1620442" y="3638399"/>
                  <a:pt x="1339403" y="3916971"/>
                  <a:pt x="980552" y="3975903"/>
                </a:cubicBezTo>
                <a:lnTo>
                  <a:pt x="980435" y="3977042"/>
                </a:lnTo>
                <a:cubicBezTo>
                  <a:pt x="975125" y="3978045"/>
                  <a:pt x="969796" y="3978986"/>
                  <a:pt x="964219" y="3978570"/>
                </a:cubicBezTo>
                <a:cubicBezTo>
                  <a:pt x="933047" y="3984080"/>
                  <a:pt x="901167" y="3987038"/>
                  <a:pt x="868792" y="3987561"/>
                </a:cubicBezTo>
                <a:lnTo>
                  <a:pt x="851674" y="3989174"/>
                </a:lnTo>
                <a:lnTo>
                  <a:pt x="851648" y="3988683"/>
                </a:lnTo>
                <a:lnTo>
                  <a:pt x="851149" y="3988716"/>
                </a:lnTo>
                <a:cubicBezTo>
                  <a:pt x="850583" y="3984944"/>
                  <a:pt x="850556" y="3981158"/>
                  <a:pt x="850556" y="3977366"/>
                </a:cubicBezTo>
                <a:cubicBezTo>
                  <a:pt x="850556" y="3971728"/>
                  <a:pt x="850614" y="3966104"/>
                  <a:pt x="851926" y="3960518"/>
                </a:cubicBezTo>
                <a:cubicBezTo>
                  <a:pt x="851884" y="3929436"/>
                  <a:pt x="854334" y="3898794"/>
                  <a:pt x="859390" y="3868787"/>
                </a:cubicBezTo>
                <a:lnTo>
                  <a:pt x="859931" y="3862150"/>
                </a:lnTo>
                <a:cubicBezTo>
                  <a:pt x="860099" y="3862145"/>
                  <a:pt x="860269" y="3862140"/>
                  <a:pt x="860436" y="3862087"/>
                </a:cubicBezTo>
                <a:cubicBezTo>
                  <a:pt x="910713" y="3511992"/>
                  <a:pt x="1191752" y="3233421"/>
                  <a:pt x="1550602" y="3174489"/>
                </a:cubicBezTo>
                <a:lnTo>
                  <a:pt x="1550719" y="3173350"/>
                </a:lnTo>
                <a:cubicBezTo>
                  <a:pt x="1556028" y="3172348"/>
                  <a:pt x="1561356" y="3171407"/>
                  <a:pt x="1566932" y="3171823"/>
                </a:cubicBezTo>
                <a:cubicBezTo>
                  <a:pt x="1598115" y="3166310"/>
                  <a:pt x="1630008" y="3163352"/>
                  <a:pt x="1662393" y="3162829"/>
                </a:cubicBezTo>
                <a:close/>
                <a:moveTo>
                  <a:pt x="1118" y="3161219"/>
                </a:moveTo>
                <a:lnTo>
                  <a:pt x="18205" y="3162829"/>
                </a:lnTo>
                <a:cubicBezTo>
                  <a:pt x="50591" y="3163352"/>
                  <a:pt x="82483" y="3166310"/>
                  <a:pt x="113667" y="3171823"/>
                </a:cubicBezTo>
                <a:cubicBezTo>
                  <a:pt x="119243" y="3171407"/>
                  <a:pt x="124571" y="3172348"/>
                  <a:pt x="129879" y="3173350"/>
                </a:cubicBezTo>
                <a:lnTo>
                  <a:pt x="129997" y="3174489"/>
                </a:lnTo>
                <a:cubicBezTo>
                  <a:pt x="488847" y="3233421"/>
                  <a:pt x="769886" y="3511992"/>
                  <a:pt x="820162" y="3862087"/>
                </a:cubicBezTo>
                <a:cubicBezTo>
                  <a:pt x="820330" y="3862140"/>
                  <a:pt x="820499" y="3862145"/>
                  <a:pt x="820668" y="3862150"/>
                </a:cubicBezTo>
                <a:lnTo>
                  <a:pt x="821208" y="3868787"/>
                </a:lnTo>
                <a:cubicBezTo>
                  <a:pt x="826265" y="3898794"/>
                  <a:pt x="828714" y="3929436"/>
                  <a:pt x="828672" y="3960518"/>
                </a:cubicBezTo>
                <a:cubicBezTo>
                  <a:pt x="829984" y="3966104"/>
                  <a:pt x="830043" y="3971728"/>
                  <a:pt x="830043" y="3977366"/>
                </a:cubicBezTo>
                <a:cubicBezTo>
                  <a:pt x="830043" y="3981158"/>
                  <a:pt x="830016" y="3984944"/>
                  <a:pt x="829450" y="3988716"/>
                </a:cubicBezTo>
                <a:lnTo>
                  <a:pt x="828951" y="3988683"/>
                </a:lnTo>
                <a:lnTo>
                  <a:pt x="828925" y="3989174"/>
                </a:lnTo>
                <a:lnTo>
                  <a:pt x="811806" y="3987561"/>
                </a:lnTo>
                <a:cubicBezTo>
                  <a:pt x="779432" y="3987038"/>
                  <a:pt x="747552" y="3984080"/>
                  <a:pt x="716380" y="3978570"/>
                </a:cubicBezTo>
                <a:cubicBezTo>
                  <a:pt x="710803" y="3978986"/>
                  <a:pt x="705474" y="3978045"/>
                  <a:pt x="700163" y="3977042"/>
                </a:cubicBezTo>
                <a:lnTo>
                  <a:pt x="700047" y="3975903"/>
                </a:lnTo>
                <a:cubicBezTo>
                  <a:pt x="341196" y="3916971"/>
                  <a:pt x="60157" y="3638399"/>
                  <a:pt x="9881" y="3288305"/>
                </a:cubicBezTo>
                <a:cubicBezTo>
                  <a:pt x="9714" y="3288253"/>
                  <a:pt x="9545" y="3288248"/>
                  <a:pt x="9376" y="3288243"/>
                </a:cubicBezTo>
                <a:lnTo>
                  <a:pt x="8837" y="3281619"/>
                </a:lnTo>
                <a:cubicBezTo>
                  <a:pt x="3779" y="3251607"/>
                  <a:pt x="1328" y="3220958"/>
                  <a:pt x="1370" y="3189869"/>
                </a:cubicBezTo>
                <a:cubicBezTo>
                  <a:pt x="58" y="3184286"/>
                  <a:pt x="0" y="3178663"/>
                  <a:pt x="0" y="3173027"/>
                </a:cubicBezTo>
                <a:lnTo>
                  <a:pt x="594" y="3161677"/>
                </a:lnTo>
                <a:lnTo>
                  <a:pt x="1092" y="3161709"/>
                </a:lnTo>
                <a:close/>
                <a:moveTo>
                  <a:pt x="7762529" y="2447425"/>
                </a:moveTo>
                <a:cubicBezTo>
                  <a:pt x="7815805" y="2718331"/>
                  <a:pt x="8030648" y="2933128"/>
                  <a:pt x="8305838" y="2992271"/>
                </a:cubicBezTo>
                <a:cubicBezTo>
                  <a:pt x="8252563" y="2721365"/>
                  <a:pt x="8037719" y="2506568"/>
                  <a:pt x="7762529" y="2447425"/>
                </a:cubicBezTo>
                <a:close/>
                <a:moveTo>
                  <a:pt x="7455280" y="2447425"/>
                </a:moveTo>
                <a:cubicBezTo>
                  <a:pt x="7180090" y="2506568"/>
                  <a:pt x="6965246" y="2721365"/>
                  <a:pt x="6911971" y="2992271"/>
                </a:cubicBezTo>
                <a:cubicBezTo>
                  <a:pt x="7187161" y="2933128"/>
                  <a:pt x="7402004" y="2718331"/>
                  <a:pt x="7455280" y="2447425"/>
                </a:cubicBezTo>
                <a:close/>
                <a:moveTo>
                  <a:pt x="6070378" y="2447425"/>
                </a:moveTo>
                <a:cubicBezTo>
                  <a:pt x="6123654" y="2718331"/>
                  <a:pt x="6338497" y="2933128"/>
                  <a:pt x="6613687" y="2992271"/>
                </a:cubicBezTo>
                <a:cubicBezTo>
                  <a:pt x="6560412" y="2721365"/>
                  <a:pt x="6345568" y="2506568"/>
                  <a:pt x="6070378" y="2447425"/>
                </a:cubicBezTo>
                <a:close/>
                <a:moveTo>
                  <a:pt x="5763129" y="2447425"/>
                </a:moveTo>
                <a:cubicBezTo>
                  <a:pt x="5487939" y="2506568"/>
                  <a:pt x="5273095" y="2721365"/>
                  <a:pt x="5219820" y="2992271"/>
                </a:cubicBezTo>
                <a:cubicBezTo>
                  <a:pt x="5495010" y="2933128"/>
                  <a:pt x="5709853" y="2718331"/>
                  <a:pt x="5763129" y="2447425"/>
                </a:cubicBezTo>
                <a:close/>
                <a:moveTo>
                  <a:pt x="4378227" y="2447425"/>
                </a:moveTo>
                <a:cubicBezTo>
                  <a:pt x="4431503" y="2718331"/>
                  <a:pt x="4646346" y="2933128"/>
                  <a:pt x="4921536" y="2992271"/>
                </a:cubicBezTo>
                <a:cubicBezTo>
                  <a:pt x="4868261" y="2721365"/>
                  <a:pt x="4653417" y="2506568"/>
                  <a:pt x="4378227" y="2447425"/>
                </a:cubicBezTo>
                <a:close/>
                <a:moveTo>
                  <a:pt x="4070978" y="2447425"/>
                </a:moveTo>
                <a:cubicBezTo>
                  <a:pt x="3795788" y="2506568"/>
                  <a:pt x="3580944" y="2721365"/>
                  <a:pt x="3527669" y="2992271"/>
                </a:cubicBezTo>
                <a:cubicBezTo>
                  <a:pt x="3802859" y="2933128"/>
                  <a:pt x="4017702" y="2718331"/>
                  <a:pt x="4070978" y="2447425"/>
                </a:cubicBezTo>
                <a:close/>
                <a:moveTo>
                  <a:pt x="2686076" y="2447425"/>
                </a:moveTo>
                <a:cubicBezTo>
                  <a:pt x="2739352" y="2718331"/>
                  <a:pt x="2954195" y="2933128"/>
                  <a:pt x="3229385" y="2992271"/>
                </a:cubicBezTo>
                <a:cubicBezTo>
                  <a:pt x="3176110" y="2721365"/>
                  <a:pt x="2961266" y="2506568"/>
                  <a:pt x="2686076" y="2447425"/>
                </a:cubicBezTo>
                <a:close/>
                <a:moveTo>
                  <a:pt x="2378827" y="2447425"/>
                </a:moveTo>
                <a:cubicBezTo>
                  <a:pt x="2103637" y="2506568"/>
                  <a:pt x="1888793" y="2721365"/>
                  <a:pt x="1835518" y="2992271"/>
                </a:cubicBezTo>
                <a:cubicBezTo>
                  <a:pt x="2110708" y="2933128"/>
                  <a:pt x="2325551" y="2718331"/>
                  <a:pt x="2378827" y="2447425"/>
                </a:cubicBezTo>
                <a:close/>
                <a:moveTo>
                  <a:pt x="993925" y="2447425"/>
                </a:moveTo>
                <a:cubicBezTo>
                  <a:pt x="1047201" y="2718331"/>
                  <a:pt x="1262044" y="2933128"/>
                  <a:pt x="1537234" y="2992271"/>
                </a:cubicBezTo>
                <a:cubicBezTo>
                  <a:pt x="1483959" y="2721365"/>
                  <a:pt x="1269115" y="2506568"/>
                  <a:pt x="993925" y="2447425"/>
                </a:cubicBezTo>
                <a:close/>
                <a:moveTo>
                  <a:pt x="686676" y="2447425"/>
                </a:moveTo>
                <a:cubicBezTo>
                  <a:pt x="411486" y="2506568"/>
                  <a:pt x="196642" y="2721365"/>
                  <a:pt x="143367" y="2992271"/>
                </a:cubicBezTo>
                <a:cubicBezTo>
                  <a:pt x="418557" y="2933128"/>
                  <a:pt x="633400" y="2718331"/>
                  <a:pt x="686676" y="2447425"/>
                </a:cubicBezTo>
                <a:close/>
                <a:moveTo>
                  <a:pt x="9139239" y="2321311"/>
                </a:moveTo>
                <a:lnTo>
                  <a:pt x="9139239" y="2449820"/>
                </a:lnTo>
                <a:lnTo>
                  <a:pt x="9047261" y="2476706"/>
                </a:lnTo>
                <a:cubicBezTo>
                  <a:pt x="8821055" y="2561144"/>
                  <a:pt x="8650738" y="2755228"/>
                  <a:pt x="8604122" y="2992271"/>
                </a:cubicBezTo>
                <a:cubicBezTo>
                  <a:pt x="8844913" y="2940521"/>
                  <a:pt x="9039501" y="2769598"/>
                  <a:pt x="9120077" y="2546190"/>
                </a:cubicBezTo>
                <a:lnTo>
                  <a:pt x="9139239" y="2477003"/>
                </a:lnTo>
                <a:lnTo>
                  <a:pt x="9139239" y="2782562"/>
                </a:lnTo>
                <a:lnTo>
                  <a:pt x="9135069" y="2789374"/>
                </a:lnTo>
                <a:cubicBezTo>
                  <a:pt x="9008919" y="2963003"/>
                  <a:pt x="8815033" y="3086603"/>
                  <a:pt x="8590751" y="3123727"/>
                </a:cubicBezTo>
                <a:lnTo>
                  <a:pt x="8590635" y="3124875"/>
                </a:lnTo>
                <a:cubicBezTo>
                  <a:pt x="8585324" y="3125886"/>
                  <a:pt x="8579995" y="3126834"/>
                  <a:pt x="8574418" y="3126415"/>
                </a:cubicBezTo>
                <a:cubicBezTo>
                  <a:pt x="8543246" y="3131969"/>
                  <a:pt x="8511366" y="3134950"/>
                  <a:pt x="8478991" y="3135477"/>
                </a:cubicBezTo>
                <a:lnTo>
                  <a:pt x="8461873" y="3137103"/>
                </a:lnTo>
                <a:lnTo>
                  <a:pt x="8461847" y="3136608"/>
                </a:lnTo>
                <a:lnTo>
                  <a:pt x="8461348" y="3136641"/>
                </a:lnTo>
                <a:cubicBezTo>
                  <a:pt x="8460782" y="3132839"/>
                  <a:pt x="8460755" y="3129023"/>
                  <a:pt x="8460755" y="3125201"/>
                </a:cubicBezTo>
                <a:cubicBezTo>
                  <a:pt x="8460755" y="3119519"/>
                  <a:pt x="8460814" y="3113850"/>
                  <a:pt x="8462126" y="3108220"/>
                </a:cubicBezTo>
                <a:cubicBezTo>
                  <a:pt x="8462083" y="3076892"/>
                  <a:pt x="8464533" y="3046007"/>
                  <a:pt x="8469590" y="3015763"/>
                </a:cubicBezTo>
                <a:lnTo>
                  <a:pt x="8470130" y="3009073"/>
                </a:lnTo>
                <a:cubicBezTo>
                  <a:pt x="8470299" y="3009068"/>
                  <a:pt x="8470468" y="3009063"/>
                  <a:pt x="8470636" y="3009010"/>
                </a:cubicBezTo>
                <a:cubicBezTo>
                  <a:pt x="8514628" y="2700252"/>
                  <a:pt x="8735297" y="2446688"/>
                  <a:pt x="9030178" y="2348329"/>
                </a:cubicBezTo>
                <a:close/>
                <a:moveTo>
                  <a:pt x="7620280" y="2302594"/>
                </a:moveTo>
                <a:lnTo>
                  <a:pt x="7637367" y="2304217"/>
                </a:lnTo>
                <a:cubicBezTo>
                  <a:pt x="7669753" y="2304744"/>
                  <a:pt x="7701646" y="2307725"/>
                  <a:pt x="7732829" y="2313282"/>
                </a:cubicBezTo>
                <a:cubicBezTo>
                  <a:pt x="7738405" y="2312863"/>
                  <a:pt x="7743733" y="2313811"/>
                  <a:pt x="7749042" y="2314821"/>
                </a:cubicBezTo>
                <a:lnTo>
                  <a:pt x="7749159" y="2315969"/>
                </a:lnTo>
                <a:cubicBezTo>
                  <a:pt x="8108009" y="2375367"/>
                  <a:pt x="8389048" y="2656144"/>
                  <a:pt x="8439324" y="3009010"/>
                </a:cubicBezTo>
                <a:cubicBezTo>
                  <a:pt x="8439492" y="3009063"/>
                  <a:pt x="8439661" y="3009068"/>
                  <a:pt x="8439830" y="3009073"/>
                </a:cubicBezTo>
                <a:lnTo>
                  <a:pt x="8440370" y="3015763"/>
                </a:lnTo>
                <a:cubicBezTo>
                  <a:pt x="8445427" y="3046007"/>
                  <a:pt x="8447877" y="3076892"/>
                  <a:pt x="8447834" y="3108220"/>
                </a:cubicBezTo>
                <a:cubicBezTo>
                  <a:pt x="8449146" y="3113850"/>
                  <a:pt x="8449205" y="3119519"/>
                  <a:pt x="8449205" y="3125201"/>
                </a:cubicBezTo>
                <a:cubicBezTo>
                  <a:pt x="8449205" y="3129023"/>
                  <a:pt x="8449178" y="3132839"/>
                  <a:pt x="8448612" y="3136641"/>
                </a:cubicBezTo>
                <a:lnTo>
                  <a:pt x="8448113" y="3136608"/>
                </a:lnTo>
                <a:lnTo>
                  <a:pt x="8448087" y="3137103"/>
                </a:lnTo>
                <a:lnTo>
                  <a:pt x="8430969" y="3135477"/>
                </a:lnTo>
                <a:cubicBezTo>
                  <a:pt x="8398594" y="3134950"/>
                  <a:pt x="8366714" y="3131969"/>
                  <a:pt x="8335542" y="3126415"/>
                </a:cubicBezTo>
                <a:cubicBezTo>
                  <a:pt x="8329965" y="3126834"/>
                  <a:pt x="8324636" y="3125886"/>
                  <a:pt x="8319325" y="3124875"/>
                </a:cubicBezTo>
                <a:lnTo>
                  <a:pt x="8319209" y="3123727"/>
                </a:lnTo>
                <a:cubicBezTo>
                  <a:pt x="7960358" y="3064328"/>
                  <a:pt x="7679319" y="2783551"/>
                  <a:pt x="7629044" y="2430686"/>
                </a:cubicBezTo>
                <a:cubicBezTo>
                  <a:pt x="7628876" y="2430633"/>
                  <a:pt x="7628708" y="2430628"/>
                  <a:pt x="7628538" y="2430623"/>
                </a:cubicBezTo>
                <a:lnTo>
                  <a:pt x="7628000" y="2423947"/>
                </a:lnTo>
                <a:cubicBezTo>
                  <a:pt x="7622941" y="2393697"/>
                  <a:pt x="7620490" y="2362806"/>
                  <a:pt x="7620533" y="2331471"/>
                </a:cubicBezTo>
                <a:cubicBezTo>
                  <a:pt x="7619221" y="2325843"/>
                  <a:pt x="7619162" y="2320176"/>
                  <a:pt x="7619162" y="2314495"/>
                </a:cubicBezTo>
                <a:lnTo>
                  <a:pt x="7619756" y="2303055"/>
                </a:lnTo>
                <a:lnTo>
                  <a:pt x="7620254" y="2303088"/>
                </a:lnTo>
                <a:close/>
                <a:moveTo>
                  <a:pt x="7597529" y="2302594"/>
                </a:moveTo>
                <a:lnTo>
                  <a:pt x="7597555" y="2303088"/>
                </a:lnTo>
                <a:lnTo>
                  <a:pt x="7598053" y="2303055"/>
                </a:lnTo>
                <a:lnTo>
                  <a:pt x="7598647" y="2314495"/>
                </a:lnTo>
                <a:cubicBezTo>
                  <a:pt x="7598647" y="2320176"/>
                  <a:pt x="7598588" y="2325843"/>
                  <a:pt x="7597276" y="2331471"/>
                </a:cubicBezTo>
                <a:cubicBezTo>
                  <a:pt x="7597319" y="2362806"/>
                  <a:pt x="7594868" y="2393697"/>
                  <a:pt x="7589809" y="2423947"/>
                </a:cubicBezTo>
                <a:lnTo>
                  <a:pt x="7589271" y="2430623"/>
                </a:lnTo>
                <a:cubicBezTo>
                  <a:pt x="7589101" y="2430628"/>
                  <a:pt x="7588933" y="2430633"/>
                  <a:pt x="7588765" y="2430686"/>
                </a:cubicBezTo>
                <a:cubicBezTo>
                  <a:pt x="7538490" y="2783551"/>
                  <a:pt x="7257451" y="3064328"/>
                  <a:pt x="6898600" y="3123727"/>
                </a:cubicBezTo>
                <a:lnTo>
                  <a:pt x="6898484" y="3124875"/>
                </a:lnTo>
                <a:cubicBezTo>
                  <a:pt x="6893173" y="3125886"/>
                  <a:pt x="6887844" y="3126834"/>
                  <a:pt x="6882267" y="3126415"/>
                </a:cubicBezTo>
                <a:cubicBezTo>
                  <a:pt x="6851095" y="3131969"/>
                  <a:pt x="6819215" y="3134950"/>
                  <a:pt x="6786841" y="3135477"/>
                </a:cubicBezTo>
                <a:lnTo>
                  <a:pt x="6769722" y="3137103"/>
                </a:lnTo>
                <a:lnTo>
                  <a:pt x="6769696" y="3136608"/>
                </a:lnTo>
                <a:lnTo>
                  <a:pt x="6769197" y="3136641"/>
                </a:lnTo>
                <a:cubicBezTo>
                  <a:pt x="6768631" y="3132839"/>
                  <a:pt x="6768604" y="3129023"/>
                  <a:pt x="6768604" y="3125201"/>
                </a:cubicBezTo>
                <a:cubicBezTo>
                  <a:pt x="6768604" y="3119519"/>
                  <a:pt x="6768663" y="3113850"/>
                  <a:pt x="6769975" y="3108220"/>
                </a:cubicBezTo>
                <a:cubicBezTo>
                  <a:pt x="6769933" y="3076892"/>
                  <a:pt x="6772382" y="3046007"/>
                  <a:pt x="6777439" y="3015763"/>
                </a:cubicBezTo>
                <a:lnTo>
                  <a:pt x="6777979" y="3009073"/>
                </a:lnTo>
                <a:cubicBezTo>
                  <a:pt x="6778148" y="3009068"/>
                  <a:pt x="6778317" y="3009063"/>
                  <a:pt x="6778485" y="3009010"/>
                </a:cubicBezTo>
                <a:cubicBezTo>
                  <a:pt x="6828761" y="2656144"/>
                  <a:pt x="7109800" y="2375367"/>
                  <a:pt x="7468650" y="2315969"/>
                </a:cubicBezTo>
                <a:lnTo>
                  <a:pt x="7468767" y="2314821"/>
                </a:lnTo>
                <a:cubicBezTo>
                  <a:pt x="7474076" y="2313811"/>
                  <a:pt x="7479404" y="2312863"/>
                  <a:pt x="7484980" y="2313282"/>
                </a:cubicBezTo>
                <a:cubicBezTo>
                  <a:pt x="7516163" y="2307725"/>
                  <a:pt x="7548056" y="2304744"/>
                  <a:pt x="7580442" y="2304217"/>
                </a:cubicBezTo>
                <a:close/>
                <a:moveTo>
                  <a:pt x="5928129" y="2302594"/>
                </a:moveTo>
                <a:lnTo>
                  <a:pt x="5945217" y="2304217"/>
                </a:lnTo>
                <a:cubicBezTo>
                  <a:pt x="5977602" y="2304744"/>
                  <a:pt x="6009495" y="2307725"/>
                  <a:pt x="6040678" y="2313282"/>
                </a:cubicBezTo>
                <a:cubicBezTo>
                  <a:pt x="6046254" y="2312863"/>
                  <a:pt x="6051582" y="2313811"/>
                  <a:pt x="6056891" y="2314821"/>
                </a:cubicBezTo>
                <a:lnTo>
                  <a:pt x="6057008" y="2315969"/>
                </a:lnTo>
                <a:cubicBezTo>
                  <a:pt x="6415858" y="2375367"/>
                  <a:pt x="6696897" y="2656144"/>
                  <a:pt x="6747174" y="3009010"/>
                </a:cubicBezTo>
                <a:cubicBezTo>
                  <a:pt x="6747341" y="3009063"/>
                  <a:pt x="6747511" y="3009068"/>
                  <a:pt x="6747679" y="3009073"/>
                </a:cubicBezTo>
                <a:lnTo>
                  <a:pt x="6748220" y="3015763"/>
                </a:lnTo>
                <a:cubicBezTo>
                  <a:pt x="6753276" y="3046007"/>
                  <a:pt x="6755726" y="3076892"/>
                  <a:pt x="6755684" y="3108220"/>
                </a:cubicBezTo>
                <a:cubicBezTo>
                  <a:pt x="6756996" y="3113850"/>
                  <a:pt x="6757054" y="3119519"/>
                  <a:pt x="6757054" y="3125201"/>
                </a:cubicBezTo>
                <a:cubicBezTo>
                  <a:pt x="6757054" y="3129023"/>
                  <a:pt x="6757027" y="3132839"/>
                  <a:pt x="6756461" y="3136641"/>
                </a:cubicBezTo>
                <a:lnTo>
                  <a:pt x="6755962" y="3136608"/>
                </a:lnTo>
                <a:lnTo>
                  <a:pt x="6755936" y="3137103"/>
                </a:lnTo>
                <a:lnTo>
                  <a:pt x="6738818" y="3135477"/>
                </a:lnTo>
                <a:cubicBezTo>
                  <a:pt x="6706444" y="3134950"/>
                  <a:pt x="6674563" y="3131969"/>
                  <a:pt x="6643391" y="3126415"/>
                </a:cubicBezTo>
                <a:cubicBezTo>
                  <a:pt x="6637814" y="3126834"/>
                  <a:pt x="6632485" y="3125886"/>
                  <a:pt x="6627175" y="3124875"/>
                </a:cubicBezTo>
                <a:lnTo>
                  <a:pt x="6627059" y="3123727"/>
                </a:lnTo>
                <a:cubicBezTo>
                  <a:pt x="6268207" y="3064328"/>
                  <a:pt x="5987168" y="2783551"/>
                  <a:pt x="5936893" y="2430686"/>
                </a:cubicBezTo>
                <a:cubicBezTo>
                  <a:pt x="5936725" y="2430633"/>
                  <a:pt x="5936557" y="2430628"/>
                  <a:pt x="5936387" y="2430623"/>
                </a:cubicBezTo>
                <a:lnTo>
                  <a:pt x="5935849" y="2423947"/>
                </a:lnTo>
                <a:cubicBezTo>
                  <a:pt x="5930790" y="2393697"/>
                  <a:pt x="5928340" y="2362806"/>
                  <a:pt x="5928382" y="2331471"/>
                </a:cubicBezTo>
                <a:cubicBezTo>
                  <a:pt x="5927070" y="2325843"/>
                  <a:pt x="5927011" y="2320176"/>
                  <a:pt x="5927011" y="2314495"/>
                </a:cubicBezTo>
                <a:lnTo>
                  <a:pt x="5927605" y="2303055"/>
                </a:lnTo>
                <a:lnTo>
                  <a:pt x="5928103" y="2303088"/>
                </a:lnTo>
                <a:close/>
                <a:moveTo>
                  <a:pt x="5905378" y="2302594"/>
                </a:moveTo>
                <a:lnTo>
                  <a:pt x="5905404" y="2303088"/>
                </a:lnTo>
                <a:lnTo>
                  <a:pt x="5905902" y="2303055"/>
                </a:lnTo>
                <a:lnTo>
                  <a:pt x="5906496" y="2314495"/>
                </a:lnTo>
                <a:cubicBezTo>
                  <a:pt x="5906496" y="2320176"/>
                  <a:pt x="5906438" y="2325843"/>
                  <a:pt x="5905126" y="2331471"/>
                </a:cubicBezTo>
                <a:cubicBezTo>
                  <a:pt x="5905168" y="2362806"/>
                  <a:pt x="5902717" y="2393697"/>
                  <a:pt x="5897659" y="2423947"/>
                </a:cubicBezTo>
                <a:lnTo>
                  <a:pt x="5897120" y="2430623"/>
                </a:lnTo>
                <a:cubicBezTo>
                  <a:pt x="5896951" y="2430628"/>
                  <a:pt x="5896782" y="2430633"/>
                  <a:pt x="5896615" y="2430686"/>
                </a:cubicBezTo>
                <a:cubicBezTo>
                  <a:pt x="5846339" y="2783551"/>
                  <a:pt x="5565300" y="3064328"/>
                  <a:pt x="5206449" y="3123727"/>
                </a:cubicBezTo>
                <a:lnTo>
                  <a:pt x="5206334" y="3124875"/>
                </a:lnTo>
                <a:cubicBezTo>
                  <a:pt x="5201022" y="3125886"/>
                  <a:pt x="5195693" y="3126834"/>
                  <a:pt x="5190116" y="3126415"/>
                </a:cubicBezTo>
                <a:cubicBezTo>
                  <a:pt x="5158944" y="3131969"/>
                  <a:pt x="5127065" y="3134950"/>
                  <a:pt x="5094690" y="3135477"/>
                </a:cubicBezTo>
                <a:lnTo>
                  <a:pt x="5077571" y="3137103"/>
                </a:lnTo>
                <a:lnTo>
                  <a:pt x="5077545" y="3136608"/>
                </a:lnTo>
                <a:lnTo>
                  <a:pt x="5077046" y="3136641"/>
                </a:lnTo>
                <a:cubicBezTo>
                  <a:pt x="5076480" y="3132839"/>
                  <a:pt x="5076453" y="3129023"/>
                  <a:pt x="5076453" y="3125201"/>
                </a:cubicBezTo>
                <a:cubicBezTo>
                  <a:pt x="5076453" y="3119519"/>
                  <a:pt x="5076512" y="3113850"/>
                  <a:pt x="5077824" y="3108220"/>
                </a:cubicBezTo>
                <a:cubicBezTo>
                  <a:pt x="5077782" y="3076892"/>
                  <a:pt x="5080231" y="3046007"/>
                  <a:pt x="5085288" y="3015763"/>
                </a:cubicBezTo>
                <a:lnTo>
                  <a:pt x="5085828" y="3009073"/>
                </a:lnTo>
                <a:cubicBezTo>
                  <a:pt x="5085997" y="3009068"/>
                  <a:pt x="5086166" y="3009063"/>
                  <a:pt x="5086334" y="3009010"/>
                </a:cubicBezTo>
                <a:cubicBezTo>
                  <a:pt x="5136610" y="2656144"/>
                  <a:pt x="5417649" y="2375367"/>
                  <a:pt x="5776501" y="2315969"/>
                </a:cubicBezTo>
                <a:lnTo>
                  <a:pt x="5776617" y="2314821"/>
                </a:lnTo>
                <a:cubicBezTo>
                  <a:pt x="5781926" y="2313811"/>
                  <a:pt x="5787253" y="2312863"/>
                  <a:pt x="5792829" y="2313282"/>
                </a:cubicBezTo>
                <a:cubicBezTo>
                  <a:pt x="5824013" y="2307725"/>
                  <a:pt x="5855905" y="2304744"/>
                  <a:pt x="5888291" y="2304217"/>
                </a:cubicBezTo>
                <a:close/>
                <a:moveTo>
                  <a:pt x="4235979" y="2302594"/>
                </a:moveTo>
                <a:lnTo>
                  <a:pt x="4253065" y="2304217"/>
                </a:lnTo>
                <a:cubicBezTo>
                  <a:pt x="4285451" y="2304744"/>
                  <a:pt x="4317343" y="2307725"/>
                  <a:pt x="4348528" y="2313282"/>
                </a:cubicBezTo>
                <a:cubicBezTo>
                  <a:pt x="4354104" y="2312863"/>
                  <a:pt x="4359431" y="2313811"/>
                  <a:pt x="4364739" y="2314821"/>
                </a:cubicBezTo>
                <a:lnTo>
                  <a:pt x="4364856" y="2315969"/>
                </a:lnTo>
                <a:cubicBezTo>
                  <a:pt x="4723707" y="2375367"/>
                  <a:pt x="5004746" y="2656144"/>
                  <a:pt x="5055022" y="3009010"/>
                </a:cubicBezTo>
                <a:cubicBezTo>
                  <a:pt x="5055190" y="3009063"/>
                  <a:pt x="5055359" y="3009068"/>
                  <a:pt x="5055528" y="3009073"/>
                </a:cubicBezTo>
                <a:lnTo>
                  <a:pt x="5056068" y="3015763"/>
                </a:lnTo>
                <a:cubicBezTo>
                  <a:pt x="5061125" y="3046007"/>
                  <a:pt x="5063574" y="3076892"/>
                  <a:pt x="5063532" y="3108220"/>
                </a:cubicBezTo>
                <a:cubicBezTo>
                  <a:pt x="5064844" y="3113850"/>
                  <a:pt x="5064903" y="3119519"/>
                  <a:pt x="5064903" y="3125201"/>
                </a:cubicBezTo>
                <a:cubicBezTo>
                  <a:pt x="5064903" y="3129023"/>
                  <a:pt x="5064876" y="3132839"/>
                  <a:pt x="5064310" y="3136641"/>
                </a:cubicBezTo>
                <a:lnTo>
                  <a:pt x="5063811" y="3136608"/>
                </a:lnTo>
                <a:lnTo>
                  <a:pt x="5063785" y="3137103"/>
                </a:lnTo>
                <a:lnTo>
                  <a:pt x="5046666" y="3135477"/>
                </a:lnTo>
                <a:cubicBezTo>
                  <a:pt x="5014292" y="3134950"/>
                  <a:pt x="4982412" y="3131969"/>
                  <a:pt x="4951241" y="3126415"/>
                </a:cubicBezTo>
                <a:cubicBezTo>
                  <a:pt x="4945663" y="3126834"/>
                  <a:pt x="4940334" y="3125886"/>
                  <a:pt x="4935023" y="3124875"/>
                </a:cubicBezTo>
                <a:lnTo>
                  <a:pt x="4934907" y="3123727"/>
                </a:lnTo>
                <a:cubicBezTo>
                  <a:pt x="4576056" y="3064328"/>
                  <a:pt x="4295017" y="2783551"/>
                  <a:pt x="4244741" y="2430686"/>
                </a:cubicBezTo>
                <a:cubicBezTo>
                  <a:pt x="4244574" y="2430633"/>
                  <a:pt x="4244405" y="2430628"/>
                  <a:pt x="4244236" y="2430623"/>
                </a:cubicBezTo>
                <a:lnTo>
                  <a:pt x="4243697" y="2423947"/>
                </a:lnTo>
                <a:cubicBezTo>
                  <a:pt x="4238639" y="2393697"/>
                  <a:pt x="4236188" y="2362806"/>
                  <a:pt x="4236230" y="2331471"/>
                </a:cubicBezTo>
                <a:cubicBezTo>
                  <a:pt x="4234918" y="2325843"/>
                  <a:pt x="4234860" y="2320176"/>
                  <a:pt x="4234860" y="2314495"/>
                </a:cubicBezTo>
                <a:lnTo>
                  <a:pt x="4235454" y="2303055"/>
                </a:lnTo>
                <a:lnTo>
                  <a:pt x="4235952" y="2303088"/>
                </a:lnTo>
                <a:close/>
                <a:moveTo>
                  <a:pt x="4213227" y="2302594"/>
                </a:moveTo>
                <a:lnTo>
                  <a:pt x="4213253" y="2303088"/>
                </a:lnTo>
                <a:lnTo>
                  <a:pt x="4213751" y="2303055"/>
                </a:lnTo>
                <a:lnTo>
                  <a:pt x="4214345" y="2314495"/>
                </a:lnTo>
                <a:cubicBezTo>
                  <a:pt x="4214345" y="2320176"/>
                  <a:pt x="4214286" y="2325843"/>
                  <a:pt x="4212974" y="2331471"/>
                </a:cubicBezTo>
                <a:cubicBezTo>
                  <a:pt x="4213016" y="2362806"/>
                  <a:pt x="4210566" y="2393697"/>
                  <a:pt x="4205507" y="2423947"/>
                </a:cubicBezTo>
                <a:lnTo>
                  <a:pt x="4204969" y="2430623"/>
                </a:lnTo>
                <a:cubicBezTo>
                  <a:pt x="4204799" y="2430628"/>
                  <a:pt x="4204631" y="2430633"/>
                  <a:pt x="4204463" y="2430686"/>
                </a:cubicBezTo>
                <a:cubicBezTo>
                  <a:pt x="4154188" y="2783551"/>
                  <a:pt x="3873149" y="3064328"/>
                  <a:pt x="3514297" y="3123727"/>
                </a:cubicBezTo>
                <a:lnTo>
                  <a:pt x="3514181" y="3124875"/>
                </a:lnTo>
                <a:cubicBezTo>
                  <a:pt x="3508871" y="3125886"/>
                  <a:pt x="3503542" y="3126834"/>
                  <a:pt x="3497965" y="3126415"/>
                </a:cubicBezTo>
                <a:cubicBezTo>
                  <a:pt x="3466793" y="3131969"/>
                  <a:pt x="3434912" y="3134950"/>
                  <a:pt x="3402538" y="3135477"/>
                </a:cubicBezTo>
                <a:lnTo>
                  <a:pt x="3385420" y="3137103"/>
                </a:lnTo>
                <a:lnTo>
                  <a:pt x="3385394" y="3136608"/>
                </a:lnTo>
                <a:lnTo>
                  <a:pt x="3384895" y="3136641"/>
                </a:lnTo>
                <a:cubicBezTo>
                  <a:pt x="3384329" y="3132839"/>
                  <a:pt x="3384302" y="3129023"/>
                  <a:pt x="3384302" y="3125201"/>
                </a:cubicBezTo>
                <a:cubicBezTo>
                  <a:pt x="3384302" y="3119519"/>
                  <a:pt x="3384360" y="3113850"/>
                  <a:pt x="3385672" y="3108220"/>
                </a:cubicBezTo>
                <a:cubicBezTo>
                  <a:pt x="3385630" y="3076892"/>
                  <a:pt x="3388080" y="3046007"/>
                  <a:pt x="3393136" y="3015763"/>
                </a:cubicBezTo>
                <a:lnTo>
                  <a:pt x="3393677" y="3009073"/>
                </a:lnTo>
                <a:cubicBezTo>
                  <a:pt x="3393845" y="3009068"/>
                  <a:pt x="3394015" y="3009063"/>
                  <a:pt x="3394182" y="3009010"/>
                </a:cubicBezTo>
                <a:cubicBezTo>
                  <a:pt x="3444459" y="2656144"/>
                  <a:pt x="3725498" y="2375367"/>
                  <a:pt x="4084348" y="2315969"/>
                </a:cubicBezTo>
                <a:lnTo>
                  <a:pt x="4084465" y="2314821"/>
                </a:lnTo>
                <a:cubicBezTo>
                  <a:pt x="4089774" y="2313811"/>
                  <a:pt x="4095102" y="2312863"/>
                  <a:pt x="4100678" y="2313282"/>
                </a:cubicBezTo>
                <a:cubicBezTo>
                  <a:pt x="4131861" y="2307725"/>
                  <a:pt x="4163754" y="2304744"/>
                  <a:pt x="4196139" y="2304217"/>
                </a:cubicBezTo>
                <a:close/>
                <a:moveTo>
                  <a:pt x="2543827" y="2302594"/>
                </a:moveTo>
                <a:lnTo>
                  <a:pt x="2560914" y="2304217"/>
                </a:lnTo>
                <a:cubicBezTo>
                  <a:pt x="2593300" y="2304744"/>
                  <a:pt x="2625192" y="2307725"/>
                  <a:pt x="2656376" y="2313282"/>
                </a:cubicBezTo>
                <a:cubicBezTo>
                  <a:pt x="2661952" y="2312863"/>
                  <a:pt x="2667280" y="2313811"/>
                  <a:pt x="2672588" y="2314821"/>
                </a:cubicBezTo>
                <a:lnTo>
                  <a:pt x="2672706" y="2315969"/>
                </a:lnTo>
                <a:cubicBezTo>
                  <a:pt x="3031556" y="2375367"/>
                  <a:pt x="3312595" y="2656144"/>
                  <a:pt x="3362871" y="3009010"/>
                </a:cubicBezTo>
                <a:cubicBezTo>
                  <a:pt x="3363039" y="3009063"/>
                  <a:pt x="3363208" y="3009068"/>
                  <a:pt x="3363377" y="3009073"/>
                </a:cubicBezTo>
                <a:lnTo>
                  <a:pt x="3363917" y="3015763"/>
                </a:lnTo>
                <a:cubicBezTo>
                  <a:pt x="3368974" y="3046007"/>
                  <a:pt x="3371423" y="3076892"/>
                  <a:pt x="3371381" y="3108220"/>
                </a:cubicBezTo>
                <a:cubicBezTo>
                  <a:pt x="3372693" y="3113850"/>
                  <a:pt x="3372752" y="3119519"/>
                  <a:pt x="3372752" y="3125201"/>
                </a:cubicBezTo>
                <a:cubicBezTo>
                  <a:pt x="3372752" y="3129023"/>
                  <a:pt x="3372725" y="3132839"/>
                  <a:pt x="3372159" y="3136641"/>
                </a:cubicBezTo>
                <a:lnTo>
                  <a:pt x="3371660" y="3136608"/>
                </a:lnTo>
                <a:lnTo>
                  <a:pt x="3371634" y="3137103"/>
                </a:lnTo>
                <a:lnTo>
                  <a:pt x="3354515" y="3135477"/>
                </a:lnTo>
                <a:cubicBezTo>
                  <a:pt x="3322141" y="3134950"/>
                  <a:pt x="3290261" y="3131969"/>
                  <a:pt x="3259089" y="3126415"/>
                </a:cubicBezTo>
                <a:cubicBezTo>
                  <a:pt x="3253512" y="3126834"/>
                  <a:pt x="3248183" y="3125886"/>
                  <a:pt x="3242872" y="3124875"/>
                </a:cubicBezTo>
                <a:lnTo>
                  <a:pt x="3242756" y="3123727"/>
                </a:lnTo>
                <a:cubicBezTo>
                  <a:pt x="2883905" y="3064328"/>
                  <a:pt x="2602866" y="2783551"/>
                  <a:pt x="2552590" y="2430686"/>
                </a:cubicBezTo>
                <a:cubicBezTo>
                  <a:pt x="2552423" y="2430633"/>
                  <a:pt x="2552254" y="2430628"/>
                  <a:pt x="2552085" y="2430623"/>
                </a:cubicBezTo>
                <a:lnTo>
                  <a:pt x="2551547" y="2423947"/>
                </a:lnTo>
                <a:cubicBezTo>
                  <a:pt x="2546488" y="2393697"/>
                  <a:pt x="2544037" y="2362806"/>
                  <a:pt x="2544079" y="2331471"/>
                </a:cubicBezTo>
                <a:cubicBezTo>
                  <a:pt x="2542767" y="2325843"/>
                  <a:pt x="2542709" y="2320176"/>
                  <a:pt x="2542709" y="2314495"/>
                </a:cubicBezTo>
                <a:lnTo>
                  <a:pt x="2543303" y="2303055"/>
                </a:lnTo>
                <a:lnTo>
                  <a:pt x="2543801" y="2303088"/>
                </a:lnTo>
                <a:close/>
                <a:moveTo>
                  <a:pt x="2521076" y="2302594"/>
                </a:moveTo>
                <a:lnTo>
                  <a:pt x="2521102" y="2303088"/>
                </a:lnTo>
                <a:lnTo>
                  <a:pt x="2521600" y="2303055"/>
                </a:lnTo>
                <a:lnTo>
                  <a:pt x="2522194" y="2314495"/>
                </a:lnTo>
                <a:cubicBezTo>
                  <a:pt x="2522194" y="2320176"/>
                  <a:pt x="2522135" y="2325843"/>
                  <a:pt x="2520823" y="2331471"/>
                </a:cubicBezTo>
                <a:cubicBezTo>
                  <a:pt x="2520865" y="2362806"/>
                  <a:pt x="2518415" y="2393697"/>
                  <a:pt x="2513356" y="2423947"/>
                </a:cubicBezTo>
                <a:lnTo>
                  <a:pt x="2512818" y="2430623"/>
                </a:lnTo>
                <a:cubicBezTo>
                  <a:pt x="2512648" y="2430628"/>
                  <a:pt x="2512480" y="2430633"/>
                  <a:pt x="2512312" y="2430686"/>
                </a:cubicBezTo>
                <a:cubicBezTo>
                  <a:pt x="2462037" y="2783551"/>
                  <a:pt x="2180998" y="3064328"/>
                  <a:pt x="1822147" y="3123727"/>
                </a:cubicBezTo>
                <a:lnTo>
                  <a:pt x="1822030" y="3124875"/>
                </a:lnTo>
                <a:cubicBezTo>
                  <a:pt x="1816720" y="3125886"/>
                  <a:pt x="1811391" y="3126834"/>
                  <a:pt x="1805814" y="3126415"/>
                </a:cubicBezTo>
                <a:cubicBezTo>
                  <a:pt x="1774642" y="3131969"/>
                  <a:pt x="1742762" y="3134950"/>
                  <a:pt x="1710387" y="3135477"/>
                </a:cubicBezTo>
                <a:lnTo>
                  <a:pt x="1693269" y="3137103"/>
                </a:lnTo>
                <a:lnTo>
                  <a:pt x="1693243" y="3136608"/>
                </a:lnTo>
                <a:lnTo>
                  <a:pt x="1692744" y="3136641"/>
                </a:lnTo>
                <a:cubicBezTo>
                  <a:pt x="1692178" y="3132839"/>
                  <a:pt x="1692151" y="3129023"/>
                  <a:pt x="1692151" y="3125201"/>
                </a:cubicBezTo>
                <a:cubicBezTo>
                  <a:pt x="1692151" y="3119519"/>
                  <a:pt x="1692209" y="3113850"/>
                  <a:pt x="1693521" y="3108220"/>
                </a:cubicBezTo>
                <a:cubicBezTo>
                  <a:pt x="1693479" y="3076892"/>
                  <a:pt x="1695929" y="3046007"/>
                  <a:pt x="1700985" y="3015763"/>
                </a:cubicBezTo>
                <a:lnTo>
                  <a:pt x="1701526" y="3009073"/>
                </a:lnTo>
                <a:cubicBezTo>
                  <a:pt x="1701694" y="3009068"/>
                  <a:pt x="1701864" y="3009063"/>
                  <a:pt x="1702031" y="3009010"/>
                </a:cubicBezTo>
                <a:cubicBezTo>
                  <a:pt x="1752308" y="2656144"/>
                  <a:pt x="2033347" y="2375367"/>
                  <a:pt x="2392197" y="2315969"/>
                </a:cubicBezTo>
                <a:lnTo>
                  <a:pt x="2392314" y="2314821"/>
                </a:lnTo>
                <a:cubicBezTo>
                  <a:pt x="2397623" y="2313811"/>
                  <a:pt x="2402951" y="2312863"/>
                  <a:pt x="2408527" y="2313282"/>
                </a:cubicBezTo>
                <a:cubicBezTo>
                  <a:pt x="2439710" y="2307725"/>
                  <a:pt x="2471603" y="2304744"/>
                  <a:pt x="2503988" y="2304217"/>
                </a:cubicBezTo>
                <a:close/>
                <a:moveTo>
                  <a:pt x="851676" y="2302594"/>
                </a:moveTo>
                <a:lnTo>
                  <a:pt x="868763" y="2304217"/>
                </a:lnTo>
                <a:cubicBezTo>
                  <a:pt x="901149" y="2304744"/>
                  <a:pt x="933041" y="2307725"/>
                  <a:pt x="964225" y="2313282"/>
                </a:cubicBezTo>
                <a:cubicBezTo>
                  <a:pt x="969801" y="2312863"/>
                  <a:pt x="975129" y="2313811"/>
                  <a:pt x="980437" y="2314821"/>
                </a:cubicBezTo>
                <a:lnTo>
                  <a:pt x="980555" y="2315969"/>
                </a:lnTo>
                <a:cubicBezTo>
                  <a:pt x="1339405" y="2375367"/>
                  <a:pt x="1620444" y="2656144"/>
                  <a:pt x="1670720" y="3009010"/>
                </a:cubicBezTo>
                <a:cubicBezTo>
                  <a:pt x="1670888" y="3009063"/>
                  <a:pt x="1671057" y="3009068"/>
                  <a:pt x="1671226" y="3009073"/>
                </a:cubicBezTo>
                <a:lnTo>
                  <a:pt x="1671766" y="3015763"/>
                </a:lnTo>
                <a:cubicBezTo>
                  <a:pt x="1676823" y="3046007"/>
                  <a:pt x="1679272" y="3076892"/>
                  <a:pt x="1679230" y="3108220"/>
                </a:cubicBezTo>
                <a:cubicBezTo>
                  <a:pt x="1680542" y="3113850"/>
                  <a:pt x="1680601" y="3119519"/>
                  <a:pt x="1680601" y="3125201"/>
                </a:cubicBezTo>
                <a:cubicBezTo>
                  <a:pt x="1680601" y="3129023"/>
                  <a:pt x="1680574" y="3132839"/>
                  <a:pt x="1680008" y="3136641"/>
                </a:cubicBezTo>
                <a:lnTo>
                  <a:pt x="1679509" y="3136608"/>
                </a:lnTo>
                <a:lnTo>
                  <a:pt x="1679483" y="3137103"/>
                </a:lnTo>
                <a:lnTo>
                  <a:pt x="1662364" y="3135477"/>
                </a:lnTo>
                <a:cubicBezTo>
                  <a:pt x="1629990" y="3134950"/>
                  <a:pt x="1598110" y="3131969"/>
                  <a:pt x="1566938" y="3126415"/>
                </a:cubicBezTo>
                <a:cubicBezTo>
                  <a:pt x="1561361" y="3126834"/>
                  <a:pt x="1556032" y="3125886"/>
                  <a:pt x="1550721" y="3124875"/>
                </a:cubicBezTo>
                <a:lnTo>
                  <a:pt x="1550605" y="3123727"/>
                </a:lnTo>
                <a:cubicBezTo>
                  <a:pt x="1191754" y="3064328"/>
                  <a:pt x="910715" y="2783551"/>
                  <a:pt x="860439" y="2430686"/>
                </a:cubicBezTo>
                <a:cubicBezTo>
                  <a:pt x="860272" y="2430633"/>
                  <a:pt x="860103" y="2430628"/>
                  <a:pt x="859934" y="2430623"/>
                </a:cubicBezTo>
                <a:lnTo>
                  <a:pt x="859396" y="2423947"/>
                </a:lnTo>
                <a:cubicBezTo>
                  <a:pt x="854337" y="2393697"/>
                  <a:pt x="851886" y="2362806"/>
                  <a:pt x="851928" y="2331471"/>
                </a:cubicBezTo>
                <a:cubicBezTo>
                  <a:pt x="850616" y="2325843"/>
                  <a:pt x="850558" y="2320176"/>
                  <a:pt x="850558" y="2314495"/>
                </a:cubicBezTo>
                <a:lnTo>
                  <a:pt x="851152" y="2303055"/>
                </a:lnTo>
                <a:lnTo>
                  <a:pt x="851650" y="2303088"/>
                </a:lnTo>
                <a:close/>
                <a:moveTo>
                  <a:pt x="828925" y="2302594"/>
                </a:moveTo>
                <a:lnTo>
                  <a:pt x="828951" y="2303088"/>
                </a:lnTo>
                <a:lnTo>
                  <a:pt x="829449" y="2303055"/>
                </a:lnTo>
                <a:lnTo>
                  <a:pt x="830043" y="2314495"/>
                </a:lnTo>
                <a:cubicBezTo>
                  <a:pt x="830043" y="2320176"/>
                  <a:pt x="829984" y="2325843"/>
                  <a:pt x="828672" y="2331471"/>
                </a:cubicBezTo>
                <a:cubicBezTo>
                  <a:pt x="828714" y="2362806"/>
                  <a:pt x="826264" y="2393697"/>
                  <a:pt x="821205" y="2423947"/>
                </a:cubicBezTo>
                <a:lnTo>
                  <a:pt x="820667" y="2430623"/>
                </a:lnTo>
                <a:cubicBezTo>
                  <a:pt x="820497" y="2430628"/>
                  <a:pt x="820329" y="2430633"/>
                  <a:pt x="820161" y="2430686"/>
                </a:cubicBezTo>
                <a:cubicBezTo>
                  <a:pt x="769886" y="2783551"/>
                  <a:pt x="488847" y="3064328"/>
                  <a:pt x="129995" y="3123727"/>
                </a:cubicBezTo>
                <a:lnTo>
                  <a:pt x="129879" y="3124875"/>
                </a:lnTo>
                <a:cubicBezTo>
                  <a:pt x="124569" y="3125886"/>
                  <a:pt x="119240" y="3126834"/>
                  <a:pt x="113663" y="3126415"/>
                </a:cubicBezTo>
                <a:cubicBezTo>
                  <a:pt x="82491" y="3131969"/>
                  <a:pt x="50611" y="3134950"/>
                  <a:pt x="18236" y="3135477"/>
                </a:cubicBezTo>
                <a:lnTo>
                  <a:pt x="1118" y="3137103"/>
                </a:lnTo>
                <a:lnTo>
                  <a:pt x="1092" y="3136608"/>
                </a:lnTo>
                <a:lnTo>
                  <a:pt x="593" y="3136641"/>
                </a:lnTo>
                <a:cubicBezTo>
                  <a:pt x="27" y="3132839"/>
                  <a:pt x="0" y="3129023"/>
                  <a:pt x="0" y="3125201"/>
                </a:cubicBezTo>
                <a:cubicBezTo>
                  <a:pt x="0" y="3119519"/>
                  <a:pt x="58" y="3113850"/>
                  <a:pt x="1370" y="3108220"/>
                </a:cubicBezTo>
                <a:cubicBezTo>
                  <a:pt x="1328" y="3076892"/>
                  <a:pt x="3778" y="3046007"/>
                  <a:pt x="8835" y="3015763"/>
                </a:cubicBezTo>
                <a:lnTo>
                  <a:pt x="9375" y="3009073"/>
                </a:lnTo>
                <a:cubicBezTo>
                  <a:pt x="9543" y="3009068"/>
                  <a:pt x="9713" y="3009063"/>
                  <a:pt x="9880" y="3009010"/>
                </a:cubicBezTo>
                <a:cubicBezTo>
                  <a:pt x="60157" y="2656144"/>
                  <a:pt x="341196" y="2375367"/>
                  <a:pt x="700046" y="2315969"/>
                </a:cubicBezTo>
                <a:lnTo>
                  <a:pt x="700163" y="2314821"/>
                </a:lnTo>
                <a:cubicBezTo>
                  <a:pt x="705472" y="2313811"/>
                  <a:pt x="710800" y="2312863"/>
                  <a:pt x="716376" y="2313282"/>
                </a:cubicBezTo>
                <a:cubicBezTo>
                  <a:pt x="747559" y="2307725"/>
                  <a:pt x="779452" y="2304744"/>
                  <a:pt x="811837" y="2304217"/>
                </a:cubicBezTo>
                <a:close/>
                <a:moveTo>
                  <a:pt x="8305836" y="1608087"/>
                </a:moveTo>
                <a:cubicBezTo>
                  <a:pt x="8030646" y="1666766"/>
                  <a:pt x="7815802" y="1879876"/>
                  <a:pt x="7762527" y="2148655"/>
                </a:cubicBezTo>
                <a:cubicBezTo>
                  <a:pt x="8037717" y="2089976"/>
                  <a:pt x="8252560" y="1876866"/>
                  <a:pt x="8305836" y="1608087"/>
                </a:cubicBezTo>
                <a:close/>
                <a:moveTo>
                  <a:pt x="6911971" y="1608087"/>
                </a:moveTo>
                <a:cubicBezTo>
                  <a:pt x="6965247" y="1876866"/>
                  <a:pt x="7180090" y="2089976"/>
                  <a:pt x="7455280" y="2148655"/>
                </a:cubicBezTo>
                <a:cubicBezTo>
                  <a:pt x="7402005" y="1879876"/>
                  <a:pt x="7187161" y="1666766"/>
                  <a:pt x="6911971" y="1608087"/>
                </a:cubicBezTo>
                <a:close/>
                <a:moveTo>
                  <a:pt x="6613685" y="1608087"/>
                </a:moveTo>
                <a:cubicBezTo>
                  <a:pt x="6338495" y="1666766"/>
                  <a:pt x="6123651" y="1879876"/>
                  <a:pt x="6070376" y="2148655"/>
                </a:cubicBezTo>
                <a:cubicBezTo>
                  <a:pt x="6345566" y="2089976"/>
                  <a:pt x="6560409" y="1876866"/>
                  <a:pt x="6613685" y="1608087"/>
                </a:cubicBezTo>
                <a:close/>
                <a:moveTo>
                  <a:pt x="5219820" y="1608087"/>
                </a:moveTo>
                <a:cubicBezTo>
                  <a:pt x="5273096" y="1876866"/>
                  <a:pt x="5487939" y="2089976"/>
                  <a:pt x="5763129" y="2148655"/>
                </a:cubicBezTo>
                <a:cubicBezTo>
                  <a:pt x="5709854" y="1879876"/>
                  <a:pt x="5495010" y="1666766"/>
                  <a:pt x="5219820" y="1608087"/>
                </a:cubicBezTo>
                <a:close/>
                <a:moveTo>
                  <a:pt x="4921534" y="1608087"/>
                </a:moveTo>
                <a:cubicBezTo>
                  <a:pt x="4646344" y="1666766"/>
                  <a:pt x="4431500" y="1879876"/>
                  <a:pt x="4378225" y="2148655"/>
                </a:cubicBezTo>
                <a:cubicBezTo>
                  <a:pt x="4653415" y="2089976"/>
                  <a:pt x="4868259" y="1876866"/>
                  <a:pt x="4921534" y="1608087"/>
                </a:cubicBezTo>
                <a:close/>
                <a:moveTo>
                  <a:pt x="3527669" y="1608087"/>
                </a:moveTo>
                <a:cubicBezTo>
                  <a:pt x="3580945" y="1876866"/>
                  <a:pt x="3795788" y="2089976"/>
                  <a:pt x="4070978" y="2148655"/>
                </a:cubicBezTo>
                <a:cubicBezTo>
                  <a:pt x="4017703" y="1879876"/>
                  <a:pt x="3802859" y="1666766"/>
                  <a:pt x="3527669" y="1608087"/>
                </a:cubicBezTo>
                <a:close/>
                <a:moveTo>
                  <a:pt x="3229383" y="1608087"/>
                </a:moveTo>
                <a:cubicBezTo>
                  <a:pt x="2954193" y="1666766"/>
                  <a:pt x="2739349" y="1879876"/>
                  <a:pt x="2686074" y="2148655"/>
                </a:cubicBezTo>
                <a:cubicBezTo>
                  <a:pt x="2961264" y="2089976"/>
                  <a:pt x="3176107" y="1876866"/>
                  <a:pt x="3229383" y="1608087"/>
                </a:cubicBezTo>
                <a:close/>
                <a:moveTo>
                  <a:pt x="1835518" y="1608087"/>
                </a:moveTo>
                <a:cubicBezTo>
                  <a:pt x="1888794" y="1876866"/>
                  <a:pt x="2103637" y="2089976"/>
                  <a:pt x="2378827" y="2148655"/>
                </a:cubicBezTo>
                <a:cubicBezTo>
                  <a:pt x="2325552" y="1879876"/>
                  <a:pt x="2110708" y="1666766"/>
                  <a:pt x="1835518" y="1608087"/>
                </a:cubicBezTo>
                <a:close/>
                <a:moveTo>
                  <a:pt x="1537232" y="1608087"/>
                </a:moveTo>
                <a:cubicBezTo>
                  <a:pt x="1262042" y="1666766"/>
                  <a:pt x="1047198" y="1879876"/>
                  <a:pt x="993923" y="2148655"/>
                </a:cubicBezTo>
                <a:cubicBezTo>
                  <a:pt x="1269113" y="2089976"/>
                  <a:pt x="1483956" y="1876866"/>
                  <a:pt x="1537232" y="1608087"/>
                </a:cubicBezTo>
                <a:close/>
                <a:moveTo>
                  <a:pt x="143367" y="1608087"/>
                </a:moveTo>
                <a:cubicBezTo>
                  <a:pt x="196643" y="1876866"/>
                  <a:pt x="411486" y="2089976"/>
                  <a:pt x="686676" y="2148655"/>
                </a:cubicBezTo>
                <a:cubicBezTo>
                  <a:pt x="633401" y="1879876"/>
                  <a:pt x="418557" y="1666766"/>
                  <a:pt x="143367" y="1608087"/>
                </a:cubicBezTo>
                <a:close/>
                <a:moveTo>
                  <a:pt x="8461873" y="1464394"/>
                </a:moveTo>
                <a:lnTo>
                  <a:pt x="8478960" y="1466004"/>
                </a:lnTo>
                <a:cubicBezTo>
                  <a:pt x="8511346" y="1466527"/>
                  <a:pt x="8543239" y="1469485"/>
                  <a:pt x="8574422" y="1474998"/>
                </a:cubicBezTo>
                <a:cubicBezTo>
                  <a:pt x="8579998" y="1474582"/>
                  <a:pt x="8585326" y="1475523"/>
                  <a:pt x="8590635" y="1476525"/>
                </a:cubicBezTo>
                <a:lnTo>
                  <a:pt x="8590752" y="1477664"/>
                </a:lnTo>
                <a:cubicBezTo>
                  <a:pt x="8815033" y="1514497"/>
                  <a:pt x="9008920" y="1637126"/>
                  <a:pt x="9135069" y="1809390"/>
                </a:cubicBezTo>
                <a:lnTo>
                  <a:pt x="9139239" y="1816149"/>
                </a:lnTo>
                <a:lnTo>
                  <a:pt x="9139239" y="2119309"/>
                </a:lnTo>
                <a:lnTo>
                  <a:pt x="9120077" y="2050665"/>
                </a:lnTo>
                <a:cubicBezTo>
                  <a:pt x="9039502" y="1829012"/>
                  <a:pt x="8844913" y="1659431"/>
                  <a:pt x="8604122" y="1608087"/>
                </a:cubicBezTo>
                <a:cubicBezTo>
                  <a:pt x="8650738" y="1843269"/>
                  <a:pt x="8821055" y="2035829"/>
                  <a:pt x="9047261" y="2119605"/>
                </a:cubicBezTo>
                <a:lnTo>
                  <a:pt x="9139239" y="2146279"/>
                </a:lnTo>
                <a:lnTo>
                  <a:pt x="9139239" y="2273778"/>
                </a:lnTo>
                <a:lnTo>
                  <a:pt x="9030179" y="2246972"/>
                </a:lnTo>
                <a:cubicBezTo>
                  <a:pt x="8735297" y="2149386"/>
                  <a:pt x="8514628" y="1897812"/>
                  <a:pt x="8470637" y="1591480"/>
                </a:cubicBezTo>
                <a:cubicBezTo>
                  <a:pt x="8470469" y="1591427"/>
                  <a:pt x="8470301" y="1591423"/>
                  <a:pt x="8470131" y="1591418"/>
                </a:cubicBezTo>
                <a:lnTo>
                  <a:pt x="8469593" y="1584794"/>
                </a:lnTo>
                <a:cubicBezTo>
                  <a:pt x="8464534" y="1554782"/>
                  <a:pt x="8462083" y="1524133"/>
                  <a:pt x="8462126" y="1493044"/>
                </a:cubicBezTo>
                <a:cubicBezTo>
                  <a:pt x="8460814" y="1487460"/>
                  <a:pt x="8460755" y="1481838"/>
                  <a:pt x="8460755" y="1476202"/>
                </a:cubicBezTo>
                <a:lnTo>
                  <a:pt x="8461349" y="1464852"/>
                </a:lnTo>
                <a:lnTo>
                  <a:pt x="8461847" y="1464884"/>
                </a:lnTo>
                <a:close/>
                <a:moveTo>
                  <a:pt x="8448085" y="1464394"/>
                </a:moveTo>
                <a:lnTo>
                  <a:pt x="8448111" y="1464884"/>
                </a:lnTo>
                <a:lnTo>
                  <a:pt x="8448609" y="1464852"/>
                </a:lnTo>
                <a:lnTo>
                  <a:pt x="8449203" y="1476202"/>
                </a:lnTo>
                <a:cubicBezTo>
                  <a:pt x="8449203" y="1481838"/>
                  <a:pt x="8449144" y="1487460"/>
                  <a:pt x="8447832" y="1493044"/>
                </a:cubicBezTo>
                <a:cubicBezTo>
                  <a:pt x="8447875" y="1524133"/>
                  <a:pt x="8445424" y="1554782"/>
                  <a:pt x="8440365" y="1584794"/>
                </a:cubicBezTo>
                <a:lnTo>
                  <a:pt x="8439827" y="1591418"/>
                </a:lnTo>
                <a:cubicBezTo>
                  <a:pt x="8439657" y="1591423"/>
                  <a:pt x="8439489" y="1591427"/>
                  <a:pt x="8439321" y="1591480"/>
                </a:cubicBezTo>
                <a:cubicBezTo>
                  <a:pt x="8389046" y="1941574"/>
                  <a:pt x="8108007" y="2220146"/>
                  <a:pt x="7749156" y="2279078"/>
                </a:cubicBezTo>
                <a:lnTo>
                  <a:pt x="7749040" y="2280217"/>
                </a:lnTo>
                <a:cubicBezTo>
                  <a:pt x="7743729" y="2281220"/>
                  <a:pt x="7738400" y="2282161"/>
                  <a:pt x="7732823" y="2281745"/>
                </a:cubicBezTo>
                <a:cubicBezTo>
                  <a:pt x="7701651" y="2287255"/>
                  <a:pt x="7669771" y="2290213"/>
                  <a:pt x="7637396" y="2290736"/>
                </a:cubicBezTo>
                <a:lnTo>
                  <a:pt x="7620278" y="2292349"/>
                </a:lnTo>
                <a:lnTo>
                  <a:pt x="7620252" y="2291858"/>
                </a:lnTo>
                <a:lnTo>
                  <a:pt x="7619753" y="2291891"/>
                </a:lnTo>
                <a:cubicBezTo>
                  <a:pt x="7619187" y="2288119"/>
                  <a:pt x="7619160" y="2284333"/>
                  <a:pt x="7619160" y="2280541"/>
                </a:cubicBezTo>
                <a:cubicBezTo>
                  <a:pt x="7619160" y="2274903"/>
                  <a:pt x="7619219" y="2269279"/>
                  <a:pt x="7620531" y="2263693"/>
                </a:cubicBezTo>
                <a:cubicBezTo>
                  <a:pt x="7620488" y="2232611"/>
                  <a:pt x="7622938" y="2201969"/>
                  <a:pt x="7627995" y="2171962"/>
                </a:cubicBezTo>
                <a:lnTo>
                  <a:pt x="7628535" y="2165325"/>
                </a:lnTo>
                <a:cubicBezTo>
                  <a:pt x="7628704" y="2165320"/>
                  <a:pt x="7628873" y="2165315"/>
                  <a:pt x="7629040" y="2165262"/>
                </a:cubicBezTo>
                <a:cubicBezTo>
                  <a:pt x="7679317" y="1815167"/>
                  <a:pt x="7960356" y="1536596"/>
                  <a:pt x="8319206" y="1477664"/>
                </a:cubicBezTo>
                <a:lnTo>
                  <a:pt x="8319323" y="1476525"/>
                </a:lnTo>
                <a:cubicBezTo>
                  <a:pt x="8324632" y="1475523"/>
                  <a:pt x="8329960" y="1474582"/>
                  <a:pt x="8335536" y="1474998"/>
                </a:cubicBezTo>
                <a:cubicBezTo>
                  <a:pt x="8366719" y="1469485"/>
                  <a:pt x="8398612" y="1466527"/>
                  <a:pt x="8430998" y="1466004"/>
                </a:cubicBezTo>
                <a:close/>
                <a:moveTo>
                  <a:pt x="6769722" y="1464394"/>
                </a:moveTo>
                <a:lnTo>
                  <a:pt x="6786810" y="1466004"/>
                </a:lnTo>
                <a:cubicBezTo>
                  <a:pt x="6819195" y="1466527"/>
                  <a:pt x="6851088" y="1469485"/>
                  <a:pt x="6882271" y="1474998"/>
                </a:cubicBezTo>
                <a:cubicBezTo>
                  <a:pt x="6887847" y="1474582"/>
                  <a:pt x="6893175" y="1475523"/>
                  <a:pt x="6898484" y="1476525"/>
                </a:cubicBezTo>
                <a:lnTo>
                  <a:pt x="6898601" y="1477664"/>
                </a:lnTo>
                <a:cubicBezTo>
                  <a:pt x="7257451" y="1536596"/>
                  <a:pt x="7538490" y="1815167"/>
                  <a:pt x="7588766" y="2165262"/>
                </a:cubicBezTo>
                <a:cubicBezTo>
                  <a:pt x="7588934" y="2165315"/>
                  <a:pt x="7589103" y="2165320"/>
                  <a:pt x="7589272" y="2165325"/>
                </a:cubicBezTo>
                <a:lnTo>
                  <a:pt x="7589812" y="2171962"/>
                </a:lnTo>
                <a:cubicBezTo>
                  <a:pt x="7594869" y="2201969"/>
                  <a:pt x="7597319" y="2232611"/>
                  <a:pt x="7597276" y="2263693"/>
                </a:cubicBezTo>
                <a:cubicBezTo>
                  <a:pt x="7598588" y="2269279"/>
                  <a:pt x="7598647" y="2274903"/>
                  <a:pt x="7598647" y="2280541"/>
                </a:cubicBezTo>
                <a:cubicBezTo>
                  <a:pt x="7598647" y="2284333"/>
                  <a:pt x="7598620" y="2288119"/>
                  <a:pt x="7598054" y="2291891"/>
                </a:cubicBezTo>
                <a:lnTo>
                  <a:pt x="7597555" y="2291858"/>
                </a:lnTo>
                <a:lnTo>
                  <a:pt x="7597529" y="2292349"/>
                </a:lnTo>
                <a:lnTo>
                  <a:pt x="7580411" y="2290736"/>
                </a:lnTo>
                <a:cubicBezTo>
                  <a:pt x="7548036" y="2290213"/>
                  <a:pt x="7516156" y="2287255"/>
                  <a:pt x="7484984" y="2281745"/>
                </a:cubicBezTo>
                <a:cubicBezTo>
                  <a:pt x="7479407" y="2282161"/>
                  <a:pt x="7474078" y="2281220"/>
                  <a:pt x="7468767" y="2280217"/>
                </a:cubicBezTo>
                <a:lnTo>
                  <a:pt x="7468651" y="2279078"/>
                </a:lnTo>
                <a:cubicBezTo>
                  <a:pt x="7109800" y="2220146"/>
                  <a:pt x="6828761" y="1941574"/>
                  <a:pt x="6778486" y="1591480"/>
                </a:cubicBezTo>
                <a:cubicBezTo>
                  <a:pt x="6778318" y="1591427"/>
                  <a:pt x="6778150" y="1591423"/>
                  <a:pt x="6777980" y="1591418"/>
                </a:cubicBezTo>
                <a:lnTo>
                  <a:pt x="6777442" y="1584794"/>
                </a:lnTo>
                <a:cubicBezTo>
                  <a:pt x="6772383" y="1554782"/>
                  <a:pt x="6769933" y="1524133"/>
                  <a:pt x="6769975" y="1493044"/>
                </a:cubicBezTo>
                <a:cubicBezTo>
                  <a:pt x="6768663" y="1487460"/>
                  <a:pt x="6768604" y="1481838"/>
                  <a:pt x="6768604" y="1476202"/>
                </a:cubicBezTo>
                <a:lnTo>
                  <a:pt x="6769198" y="1464852"/>
                </a:lnTo>
                <a:lnTo>
                  <a:pt x="6769696" y="1464884"/>
                </a:lnTo>
                <a:close/>
                <a:moveTo>
                  <a:pt x="6755934" y="1464394"/>
                </a:moveTo>
                <a:lnTo>
                  <a:pt x="6755960" y="1464884"/>
                </a:lnTo>
                <a:lnTo>
                  <a:pt x="6756458" y="1464852"/>
                </a:lnTo>
                <a:lnTo>
                  <a:pt x="6757052" y="1476202"/>
                </a:lnTo>
                <a:cubicBezTo>
                  <a:pt x="6757052" y="1481838"/>
                  <a:pt x="6756994" y="1487460"/>
                  <a:pt x="6755682" y="1493044"/>
                </a:cubicBezTo>
                <a:cubicBezTo>
                  <a:pt x="6755724" y="1524133"/>
                  <a:pt x="6753273" y="1554782"/>
                  <a:pt x="6748215" y="1584794"/>
                </a:cubicBezTo>
                <a:lnTo>
                  <a:pt x="6747676" y="1591418"/>
                </a:lnTo>
                <a:cubicBezTo>
                  <a:pt x="6747507" y="1591423"/>
                  <a:pt x="6747338" y="1591427"/>
                  <a:pt x="6747171" y="1591480"/>
                </a:cubicBezTo>
                <a:cubicBezTo>
                  <a:pt x="6696895" y="1941574"/>
                  <a:pt x="6415856" y="2220146"/>
                  <a:pt x="6057005" y="2279078"/>
                </a:cubicBezTo>
                <a:lnTo>
                  <a:pt x="6056889" y="2280217"/>
                </a:lnTo>
                <a:cubicBezTo>
                  <a:pt x="6051578" y="2281220"/>
                  <a:pt x="6046249" y="2282161"/>
                  <a:pt x="6040672" y="2281745"/>
                </a:cubicBezTo>
                <a:cubicBezTo>
                  <a:pt x="6009500" y="2287255"/>
                  <a:pt x="5977620" y="2290213"/>
                  <a:pt x="5945246" y="2290736"/>
                </a:cubicBezTo>
                <a:lnTo>
                  <a:pt x="5928127" y="2292349"/>
                </a:lnTo>
                <a:lnTo>
                  <a:pt x="5928101" y="2291858"/>
                </a:lnTo>
                <a:lnTo>
                  <a:pt x="5927602" y="2291891"/>
                </a:lnTo>
                <a:cubicBezTo>
                  <a:pt x="5927036" y="2288119"/>
                  <a:pt x="5927009" y="2284333"/>
                  <a:pt x="5927009" y="2280541"/>
                </a:cubicBezTo>
                <a:cubicBezTo>
                  <a:pt x="5927009" y="2274903"/>
                  <a:pt x="5927068" y="2269279"/>
                  <a:pt x="5928380" y="2263693"/>
                </a:cubicBezTo>
                <a:cubicBezTo>
                  <a:pt x="5928338" y="2232611"/>
                  <a:pt x="5930787" y="2201969"/>
                  <a:pt x="5935844" y="2171962"/>
                </a:cubicBezTo>
                <a:lnTo>
                  <a:pt x="5936384" y="2165325"/>
                </a:lnTo>
                <a:cubicBezTo>
                  <a:pt x="5936553" y="2165320"/>
                  <a:pt x="5936722" y="2165315"/>
                  <a:pt x="5936890" y="2165262"/>
                </a:cubicBezTo>
                <a:cubicBezTo>
                  <a:pt x="5987166" y="1815167"/>
                  <a:pt x="6268205" y="1536596"/>
                  <a:pt x="6627056" y="1477664"/>
                </a:cubicBezTo>
                <a:lnTo>
                  <a:pt x="6627173" y="1476525"/>
                </a:lnTo>
                <a:cubicBezTo>
                  <a:pt x="6632481" y="1475523"/>
                  <a:pt x="6637809" y="1474582"/>
                  <a:pt x="6643385" y="1474998"/>
                </a:cubicBezTo>
                <a:cubicBezTo>
                  <a:pt x="6674569" y="1469485"/>
                  <a:pt x="6706461" y="1466527"/>
                  <a:pt x="6738847" y="1466004"/>
                </a:cubicBezTo>
                <a:close/>
                <a:moveTo>
                  <a:pt x="5077571" y="1464394"/>
                </a:moveTo>
                <a:lnTo>
                  <a:pt x="5094659" y="1466004"/>
                </a:lnTo>
                <a:cubicBezTo>
                  <a:pt x="5127044" y="1466527"/>
                  <a:pt x="5158937" y="1469485"/>
                  <a:pt x="5190120" y="1474998"/>
                </a:cubicBezTo>
                <a:cubicBezTo>
                  <a:pt x="5195696" y="1474582"/>
                  <a:pt x="5201024" y="1475523"/>
                  <a:pt x="5206334" y="1476525"/>
                </a:cubicBezTo>
                <a:lnTo>
                  <a:pt x="5206450" y="1477664"/>
                </a:lnTo>
                <a:cubicBezTo>
                  <a:pt x="5565300" y="1536596"/>
                  <a:pt x="5846339" y="1815167"/>
                  <a:pt x="5896616" y="2165262"/>
                </a:cubicBezTo>
                <a:cubicBezTo>
                  <a:pt x="5896783" y="2165315"/>
                  <a:pt x="5896953" y="2165320"/>
                  <a:pt x="5897121" y="2165325"/>
                </a:cubicBezTo>
                <a:lnTo>
                  <a:pt x="5897662" y="2171962"/>
                </a:lnTo>
                <a:cubicBezTo>
                  <a:pt x="5902718" y="2201969"/>
                  <a:pt x="5905168" y="2232611"/>
                  <a:pt x="5905126" y="2263693"/>
                </a:cubicBezTo>
                <a:cubicBezTo>
                  <a:pt x="5906438" y="2269279"/>
                  <a:pt x="5906496" y="2274903"/>
                  <a:pt x="5906496" y="2280541"/>
                </a:cubicBezTo>
                <a:cubicBezTo>
                  <a:pt x="5906496" y="2284333"/>
                  <a:pt x="5906469" y="2288119"/>
                  <a:pt x="5905903" y="2291891"/>
                </a:cubicBezTo>
                <a:lnTo>
                  <a:pt x="5905404" y="2291858"/>
                </a:lnTo>
                <a:lnTo>
                  <a:pt x="5905378" y="2292349"/>
                </a:lnTo>
                <a:lnTo>
                  <a:pt x="5888260" y="2290736"/>
                </a:lnTo>
                <a:cubicBezTo>
                  <a:pt x="5855886" y="2290213"/>
                  <a:pt x="5824005" y="2287255"/>
                  <a:pt x="5792833" y="2281745"/>
                </a:cubicBezTo>
                <a:cubicBezTo>
                  <a:pt x="5787256" y="2282161"/>
                  <a:pt x="5781927" y="2281220"/>
                  <a:pt x="5776617" y="2280217"/>
                </a:cubicBezTo>
                <a:lnTo>
                  <a:pt x="5776501" y="2279078"/>
                </a:lnTo>
                <a:cubicBezTo>
                  <a:pt x="5417649" y="2220146"/>
                  <a:pt x="5136610" y="1941574"/>
                  <a:pt x="5086335" y="1591480"/>
                </a:cubicBezTo>
                <a:cubicBezTo>
                  <a:pt x="5086167" y="1591427"/>
                  <a:pt x="5085999" y="1591423"/>
                  <a:pt x="5085830" y="1591418"/>
                </a:cubicBezTo>
                <a:lnTo>
                  <a:pt x="5085291" y="1584794"/>
                </a:lnTo>
                <a:cubicBezTo>
                  <a:pt x="5080233" y="1554782"/>
                  <a:pt x="5077782" y="1524133"/>
                  <a:pt x="5077824" y="1493044"/>
                </a:cubicBezTo>
                <a:cubicBezTo>
                  <a:pt x="5076512" y="1487460"/>
                  <a:pt x="5076453" y="1481838"/>
                  <a:pt x="5076453" y="1476202"/>
                </a:cubicBezTo>
                <a:lnTo>
                  <a:pt x="5077047" y="1464852"/>
                </a:lnTo>
                <a:lnTo>
                  <a:pt x="5077545" y="1464884"/>
                </a:lnTo>
                <a:close/>
                <a:moveTo>
                  <a:pt x="5063783" y="1464394"/>
                </a:moveTo>
                <a:lnTo>
                  <a:pt x="5063809" y="1464884"/>
                </a:lnTo>
                <a:lnTo>
                  <a:pt x="5064307" y="1464852"/>
                </a:lnTo>
                <a:lnTo>
                  <a:pt x="5064902" y="1476202"/>
                </a:lnTo>
                <a:cubicBezTo>
                  <a:pt x="5064902" y="1481838"/>
                  <a:pt x="5064842" y="1487460"/>
                  <a:pt x="5063530" y="1493044"/>
                </a:cubicBezTo>
                <a:cubicBezTo>
                  <a:pt x="5063572" y="1524133"/>
                  <a:pt x="5061122" y="1554782"/>
                  <a:pt x="5056063" y="1584794"/>
                </a:cubicBezTo>
                <a:lnTo>
                  <a:pt x="5055525" y="1591418"/>
                </a:lnTo>
                <a:cubicBezTo>
                  <a:pt x="5055355" y="1591423"/>
                  <a:pt x="5055187" y="1591427"/>
                  <a:pt x="5055019" y="1591480"/>
                </a:cubicBezTo>
                <a:cubicBezTo>
                  <a:pt x="5004744" y="1941574"/>
                  <a:pt x="4723705" y="2220146"/>
                  <a:pt x="4364853" y="2279078"/>
                </a:cubicBezTo>
                <a:lnTo>
                  <a:pt x="4364737" y="2280217"/>
                </a:lnTo>
                <a:cubicBezTo>
                  <a:pt x="4359427" y="2281220"/>
                  <a:pt x="4354098" y="2282161"/>
                  <a:pt x="4348521" y="2281745"/>
                </a:cubicBezTo>
                <a:cubicBezTo>
                  <a:pt x="4317350" y="2287255"/>
                  <a:pt x="4285468" y="2290213"/>
                  <a:pt x="4253094" y="2290736"/>
                </a:cubicBezTo>
                <a:lnTo>
                  <a:pt x="4235976" y="2292349"/>
                </a:lnTo>
                <a:lnTo>
                  <a:pt x="4235950" y="2291858"/>
                </a:lnTo>
                <a:lnTo>
                  <a:pt x="4235451" y="2291891"/>
                </a:lnTo>
                <a:cubicBezTo>
                  <a:pt x="4234885" y="2288119"/>
                  <a:pt x="4234858" y="2284333"/>
                  <a:pt x="4234858" y="2280541"/>
                </a:cubicBezTo>
                <a:cubicBezTo>
                  <a:pt x="4234858" y="2274903"/>
                  <a:pt x="4234916" y="2269279"/>
                  <a:pt x="4236228" y="2263693"/>
                </a:cubicBezTo>
                <a:cubicBezTo>
                  <a:pt x="4236186" y="2232611"/>
                  <a:pt x="4238636" y="2201969"/>
                  <a:pt x="4243692" y="2171962"/>
                </a:cubicBezTo>
                <a:lnTo>
                  <a:pt x="4244233" y="2165325"/>
                </a:lnTo>
                <a:cubicBezTo>
                  <a:pt x="4244401" y="2165320"/>
                  <a:pt x="4244571" y="2165315"/>
                  <a:pt x="4244738" y="2165262"/>
                </a:cubicBezTo>
                <a:cubicBezTo>
                  <a:pt x="4295015" y="1815167"/>
                  <a:pt x="4576054" y="1536596"/>
                  <a:pt x="4934904" y="1477664"/>
                </a:cubicBezTo>
                <a:lnTo>
                  <a:pt x="4935021" y="1476525"/>
                </a:lnTo>
                <a:cubicBezTo>
                  <a:pt x="4940330" y="1475523"/>
                  <a:pt x="4945658" y="1474582"/>
                  <a:pt x="4951234" y="1474998"/>
                </a:cubicBezTo>
                <a:cubicBezTo>
                  <a:pt x="4982417" y="1469485"/>
                  <a:pt x="5014310" y="1466527"/>
                  <a:pt x="5046695" y="1466004"/>
                </a:cubicBezTo>
                <a:close/>
                <a:moveTo>
                  <a:pt x="3385420" y="1464394"/>
                </a:moveTo>
                <a:lnTo>
                  <a:pt x="3402507" y="1466004"/>
                </a:lnTo>
                <a:cubicBezTo>
                  <a:pt x="3434893" y="1466527"/>
                  <a:pt x="3466785" y="1469485"/>
                  <a:pt x="3497969" y="1474998"/>
                </a:cubicBezTo>
                <a:cubicBezTo>
                  <a:pt x="3503545" y="1474582"/>
                  <a:pt x="3508873" y="1475523"/>
                  <a:pt x="3514181" y="1476525"/>
                </a:cubicBezTo>
                <a:lnTo>
                  <a:pt x="3514298" y="1477664"/>
                </a:lnTo>
                <a:cubicBezTo>
                  <a:pt x="3873149" y="1536596"/>
                  <a:pt x="4154188" y="1815167"/>
                  <a:pt x="4204464" y="2165262"/>
                </a:cubicBezTo>
                <a:cubicBezTo>
                  <a:pt x="4204632" y="2165315"/>
                  <a:pt x="4204801" y="2165320"/>
                  <a:pt x="4204970" y="2165325"/>
                </a:cubicBezTo>
                <a:lnTo>
                  <a:pt x="4205510" y="2171962"/>
                </a:lnTo>
                <a:cubicBezTo>
                  <a:pt x="4210567" y="2201969"/>
                  <a:pt x="4213016" y="2232611"/>
                  <a:pt x="4212974" y="2263693"/>
                </a:cubicBezTo>
                <a:cubicBezTo>
                  <a:pt x="4214286" y="2269279"/>
                  <a:pt x="4214345" y="2274903"/>
                  <a:pt x="4214345" y="2280541"/>
                </a:cubicBezTo>
                <a:cubicBezTo>
                  <a:pt x="4214345" y="2284333"/>
                  <a:pt x="4214318" y="2288119"/>
                  <a:pt x="4213752" y="2291891"/>
                </a:cubicBezTo>
                <a:lnTo>
                  <a:pt x="4213253" y="2291858"/>
                </a:lnTo>
                <a:lnTo>
                  <a:pt x="4213227" y="2292349"/>
                </a:lnTo>
                <a:lnTo>
                  <a:pt x="4196108" y="2290736"/>
                </a:lnTo>
                <a:cubicBezTo>
                  <a:pt x="4163734" y="2290213"/>
                  <a:pt x="4131854" y="2287255"/>
                  <a:pt x="4100682" y="2281745"/>
                </a:cubicBezTo>
                <a:cubicBezTo>
                  <a:pt x="4095105" y="2282161"/>
                  <a:pt x="4089776" y="2281220"/>
                  <a:pt x="4084465" y="2280217"/>
                </a:cubicBezTo>
                <a:lnTo>
                  <a:pt x="4084349" y="2279078"/>
                </a:lnTo>
                <a:cubicBezTo>
                  <a:pt x="3725498" y="2220146"/>
                  <a:pt x="3444459" y="1941574"/>
                  <a:pt x="3394183" y="1591480"/>
                </a:cubicBezTo>
                <a:cubicBezTo>
                  <a:pt x="3394016" y="1591427"/>
                  <a:pt x="3393847" y="1591423"/>
                  <a:pt x="3393678" y="1591418"/>
                </a:cubicBezTo>
                <a:lnTo>
                  <a:pt x="3393139" y="1584794"/>
                </a:lnTo>
                <a:cubicBezTo>
                  <a:pt x="3388081" y="1554782"/>
                  <a:pt x="3385630" y="1524133"/>
                  <a:pt x="3385672" y="1493044"/>
                </a:cubicBezTo>
                <a:cubicBezTo>
                  <a:pt x="3384360" y="1487460"/>
                  <a:pt x="3384302" y="1481838"/>
                  <a:pt x="3384302" y="1476202"/>
                </a:cubicBezTo>
                <a:lnTo>
                  <a:pt x="3384896" y="1464852"/>
                </a:lnTo>
                <a:lnTo>
                  <a:pt x="3385394" y="1464884"/>
                </a:lnTo>
                <a:close/>
                <a:moveTo>
                  <a:pt x="3371632" y="1464394"/>
                </a:moveTo>
                <a:lnTo>
                  <a:pt x="3371658" y="1464884"/>
                </a:lnTo>
                <a:lnTo>
                  <a:pt x="3372156" y="1464852"/>
                </a:lnTo>
                <a:lnTo>
                  <a:pt x="3372750" y="1476202"/>
                </a:lnTo>
                <a:cubicBezTo>
                  <a:pt x="3372750" y="1481838"/>
                  <a:pt x="3372691" y="1487460"/>
                  <a:pt x="3371379" y="1493044"/>
                </a:cubicBezTo>
                <a:cubicBezTo>
                  <a:pt x="3371421" y="1524133"/>
                  <a:pt x="3368971" y="1554782"/>
                  <a:pt x="3363912" y="1584794"/>
                </a:cubicBezTo>
                <a:lnTo>
                  <a:pt x="3363374" y="1591418"/>
                </a:lnTo>
                <a:cubicBezTo>
                  <a:pt x="3363204" y="1591423"/>
                  <a:pt x="3363036" y="1591427"/>
                  <a:pt x="3362868" y="1591480"/>
                </a:cubicBezTo>
                <a:cubicBezTo>
                  <a:pt x="3312593" y="1941574"/>
                  <a:pt x="3031554" y="2220146"/>
                  <a:pt x="2672703" y="2279078"/>
                </a:cubicBezTo>
                <a:lnTo>
                  <a:pt x="2672586" y="2280217"/>
                </a:lnTo>
                <a:cubicBezTo>
                  <a:pt x="2667276" y="2281220"/>
                  <a:pt x="2661947" y="2282161"/>
                  <a:pt x="2656370" y="2281745"/>
                </a:cubicBezTo>
                <a:cubicBezTo>
                  <a:pt x="2625198" y="2287255"/>
                  <a:pt x="2593318" y="2290213"/>
                  <a:pt x="2560943" y="2290736"/>
                </a:cubicBezTo>
                <a:lnTo>
                  <a:pt x="2543825" y="2292349"/>
                </a:lnTo>
                <a:lnTo>
                  <a:pt x="2543799" y="2291858"/>
                </a:lnTo>
                <a:lnTo>
                  <a:pt x="2543300" y="2291891"/>
                </a:lnTo>
                <a:cubicBezTo>
                  <a:pt x="2542734" y="2288119"/>
                  <a:pt x="2542707" y="2284333"/>
                  <a:pt x="2542707" y="2280541"/>
                </a:cubicBezTo>
                <a:cubicBezTo>
                  <a:pt x="2542707" y="2274903"/>
                  <a:pt x="2542765" y="2269279"/>
                  <a:pt x="2544077" y="2263693"/>
                </a:cubicBezTo>
                <a:cubicBezTo>
                  <a:pt x="2544035" y="2232611"/>
                  <a:pt x="2546485" y="2201969"/>
                  <a:pt x="2551541" y="2171962"/>
                </a:cubicBezTo>
                <a:lnTo>
                  <a:pt x="2552082" y="2165325"/>
                </a:lnTo>
                <a:cubicBezTo>
                  <a:pt x="2552250" y="2165320"/>
                  <a:pt x="2552420" y="2165315"/>
                  <a:pt x="2552587" y="2165262"/>
                </a:cubicBezTo>
                <a:cubicBezTo>
                  <a:pt x="2602864" y="1815167"/>
                  <a:pt x="2883903" y="1536596"/>
                  <a:pt x="3242753" y="1477664"/>
                </a:cubicBezTo>
                <a:lnTo>
                  <a:pt x="3242870" y="1476525"/>
                </a:lnTo>
                <a:cubicBezTo>
                  <a:pt x="3248179" y="1475523"/>
                  <a:pt x="3253507" y="1474582"/>
                  <a:pt x="3259083" y="1474998"/>
                </a:cubicBezTo>
                <a:cubicBezTo>
                  <a:pt x="3290266" y="1469485"/>
                  <a:pt x="3322159" y="1466527"/>
                  <a:pt x="3354544" y="1466004"/>
                </a:cubicBezTo>
                <a:close/>
                <a:moveTo>
                  <a:pt x="1693269" y="1464394"/>
                </a:moveTo>
                <a:lnTo>
                  <a:pt x="1710356" y="1466004"/>
                </a:lnTo>
                <a:cubicBezTo>
                  <a:pt x="1742742" y="1466527"/>
                  <a:pt x="1774634" y="1469485"/>
                  <a:pt x="1805818" y="1474998"/>
                </a:cubicBezTo>
                <a:cubicBezTo>
                  <a:pt x="1811394" y="1474582"/>
                  <a:pt x="1816722" y="1475523"/>
                  <a:pt x="1822030" y="1476525"/>
                </a:cubicBezTo>
                <a:lnTo>
                  <a:pt x="1822148" y="1477664"/>
                </a:lnTo>
                <a:cubicBezTo>
                  <a:pt x="2180998" y="1536596"/>
                  <a:pt x="2462037" y="1815167"/>
                  <a:pt x="2512313" y="2165262"/>
                </a:cubicBezTo>
                <a:cubicBezTo>
                  <a:pt x="2512481" y="2165315"/>
                  <a:pt x="2512650" y="2165320"/>
                  <a:pt x="2512819" y="2165325"/>
                </a:cubicBezTo>
                <a:lnTo>
                  <a:pt x="2513359" y="2171962"/>
                </a:lnTo>
                <a:cubicBezTo>
                  <a:pt x="2518416" y="2201969"/>
                  <a:pt x="2520865" y="2232611"/>
                  <a:pt x="2520823" y="2263693"/>
                </a:cubicBezTo>
                <a:cubicBezTo>
                  <a:pt x="2522135" y="2269279"/>
                  <a:pt x="2522194" y="2274903"/>
                  <a:pt x="2522194" y="2280541"/>
                </a:cubicBezTo>
                <a:cubicBezTo>
                  <a:pt x="2522194" y="2284333"/>
                  <a:pt x="2522167" y="2288119"/>
                  <a:pt x="2521601" y="2291891"/>
                </a:cubicBezTo>
                <a:lnTo>
                  <a:pt x="2521102" y="2291858"/>
                </a:lnTo>
                <a:lnTo>
                  <a:pt x="2521076" y="2292349"/>
                </a:lnTo>
                <a:lnTo>
                  <a:pt x="2503957" y="2290736"/>
                </a:lnTo>
                <a:cubicBezTo>
                  <a:pt x="2471583" y="2290213"/>
                  <a:pt x="2439703" y="2287255"/>
                  <a:pt x="2408531" y="2281745"/>
                </a:cubicBezTo>
                <a:cubicBezTo>
                  <a:pt x="2402954" y="2282161"/>
                  <a:pt x="2397625" y="2281220"/>
                  <a:pt x="2392314" y="2280217"/>
                </a:cubicBezTo>
                <a:lnTo>
                  <a:pt x="2392198" y="2279078"/>
                </a:lnTo>
                <a:cubicBezTo>
                  <a:pt x="2033347" y="2220146"/>
                  <a:pt x="1752308" y="1941574"/>
                  <a:pt x="1702032" y="1591480"/>
                </a:cubicBezTo>
                <a:cubicBezTo>
                  <a:pt x="1701865" y="1591427"/>
                  <a:pt x="1701696" y="1591423"/>
                  <a:pt x="1701527" y="1591418"/>
                </a:cubicBezTo>
                <a:lnTo>
                  <a:pt x="1700989" y="1584794"/>
                </a:lnTo>
                <a:cubicBezTo>
                  <a:pt x="1695930" y="1554782"/>
                  <a:pt x="1693479" y="1524133"/>
                  <a:pt x="1693521" y="1493044"/>
                </a:cubicBezTo>
                <a:cubicBezTo>
                  <a:pt x="1692209" y="1487460"/>
                  <a:pt x="1692151" y="1481838"/>
                  <a:pt x="1692151" y="1476202"/>
                </a:cubicBezTo>
                <a:lnTo>
                  <a:pt x="1692745" y="1464852"/>
                </a:lnTo>
                <a:lnTo>
                  <a:pt x="1693243" y="1464884"/>
                </a:lnTo>
                <a:close/>
                <a:moveTo>
                  <a:pt x="1679481" y="1464394"/>
                </a:moveTo>
                <a:lnTo>
                  <a:pt x="1679507" y="1464884"/>
                </a:lnTo>
                <a:lnTo>
                  <a:pt x="1680005" y="1464852"/>
                </a:lnTo>
                <a:lnTo>
                  <a:pt x="1680599" y="1476202"/>
                </a:lnTo>
                <a:cubicBezTo>
                  <a:pt x="1680599" y="1481838"/>
                  <a:pt x="1680540" y="1487460"/>
                  <a:pt x="1679228" y="1493044"/>
                </a:cubicBezTo>
                <a:cubicBezTo>
                  <a:pt x="1679270" y="1524133"/>
                  <a:pt x="1676820" y="1554782"/>
                  <a:pt x="1671761" y="1584794"/>
                </a:cubicBezTo>
                <a:lnTo>
                  <a:pt x="1671223" y="1591418"/>
                </a:lnTo>
                <a:cubicBezTo>
                  <a:pt x="1671053" y="1591423"/>
                  <a:pt x="1670885" y="1591427"/>
                  <a:pt x="1670717" y="1591480"/>
                </a:cubicBezTo>
                <a:cubicBezTo>
                  <a:pt x="1620442" y="1941574"/>
                  <a:pt x="1339403" y="2220146"/>
                  <a:pt x="980552" y="2279078"/>
                </a:cubicBezTo>
                <a:lnTo>
                  <a:pt x="980435" y="2280217"/>
                </a:lnTo>
                <a:cubicBezTo>
                  <a:pt x="975125" y="2281220"/>
                  <a:pt x="969796" y="2282161"/>
                  <a:pt x="964219" y="2281745"/>
                </a:cubicBezTo>
                <a:cubicBezTo>
                  <a:pt x="933047" y="2287255"/>
                  <a:pt x="901167" y="2290213"/>
                  <a:pt x="868792" y="2290736"/>
                </a:cubicBezTo>
                <a:lnTo>
                  <a:pt x="851674" y="2292349"/>
                </a:lnTo>
                <a:lnTo>
                  <a:pt x="851648" y="2291858"/>
                </a:lnTo>
                <a:lnTo>
                  <a:pt x="851149" y="2291891"/>
                </a:lnTo>
                <a:cubicBezTo>
                  <a:pt x="850583" y="2288119"/>
                  <a:pt x="850556" y="2284333"/>
                  <a:pt x="850556" y="2280541"/>
                </a:cubicBezTo>
                <a:cubicBezTo>
                  <a:pt x="850556" y="2274903"/>
                  <a:pt x="850614" y="2269279"/>
                  <a:pt x="851926" y="2263693"/>
                </a:cubicBezTo>
                <a:cubicBezTo>
                  <a:pt x="851884" y="2232611"/>
                  <a:pt x="854334" y="2201969"/>
                  <a:pt x="859390" y="2171962"/>
                </a:cubicBezTo>
                <a:lnTo>
                  <a:pt x="859931" y="2165325"/>
                </a:lnTo>
                <a:cubicBezTo>
                  <a:pt x="860099" y="2165320"/>
                  <a:pt x="860269" y="2165315"/>
                  <a:pt x="860436" y="2165262"/>
                </a:cubicBezTo>
                <a:cubicBezTo>
                  <a:pt x="910713" y="1815167"/>
                  <a:pt x="1191752" y="1536596"/>
                  <a:pt x="1550602" y="1477664"/>
                </a:cubicBezTo>
                <a:lnTo>
                  <a:pt x="1550719" y="1476525"/>
                </a:lnTo>
                <a:cubicBezTo>
                  <a:pt x="1556028" y="1475523"/>
                  <a:pt x="1561356" y="1474582"/>
                  <a:pt x="1566932" y="1474998"/>
                </a:cubicBezTo>
                <a:cubicBezTo>
                  <a:pt x="1598115" y="1469485"/>
                  <a:pt x="1630008" y="1466527"/>
                  <a:pt x="1662393" y="1466004"/>
                </a:cubicBezTo>
                <a:close/>
                <a:moveTo>
                  <a:pt x="1118" y="1464394"/>
                </a:moveTo>
                <a:lnTo>
                  <a:pt x="18205" y="1466004"/>
                </a:lnTo>
                <a:cubicBezTo>
                  <a:pt x="50591" y="1466527"/>
                  <a:pt x="82483" y="1469485"/>
                  <a:pt x="113667" y="1474998"/>
                </a:cubicBezTo>
                <a:cubicBezTo>
                  <a:pt x="119243" y="1474582"/>
                  <a:pt x="124571" y="1475523"/>
                  <a:pt x="129879" y="1476525"/>
                </a:cubicBezTo>
                <a:lnTo>
                  <a:pt x="129997" y="1477664"/>
                </a:lnTo>
                <a:cubicBezTo>
                  <a:pt x="488847" y="1536596"/>
                  <a:pt x="769886" y="1815167"/>
                  <a:pt x="820162" y="2165262"/>
                </a:cubicBezTo>
                <a:cubicBezTo>
                  <a:pt x="820330" y="2165315"/>
                  <a:pt x="820499" y="2165320"/>
                  <a:pt x="820668" y="2165325"/>
                </a:cubicBezTo>
                <a:lnTo>
                  <a:pt x="821208" y="2171962"/>
                </a:lnTo>
                <a:cubicBezTo>
                  <a:pt x="826265" y="2201969"/>
                  <a:pt x="828714" y="2232611"/>
                  <a:pt x="828672" y="2263693"/>
                </a:cubicBezTo>
                <a:cubicBezTo>
                  <a:pt x="829984" y="2269279"/>
                  <a:pt x="830043" y="2274903"/>
                  <a:pt x="830043" y="2280541"/>
                </a:cubicBezTo>
                <a:cubicBezTo>
                  <a:pt x="830043" y="2284333"/>
                  <a:pt x="830016" y="2288119"/>
                  <a:pt x="829450" y="2291891"/>
                </a:cubicBezTo>
                <a:lnTo>
                  <a:pt x="828951" y="2291858"/>
                </a:lnTo>
                <a:lnTo>
                  <a:pt x="828925" y="2292349"/>
                </a:lnTo>
                <a:lnTo>
                  <a:pt x="811806" y="2290736"/>
                </a:lnTo>
                <a:cubicBezTo>
                  <a:pt x="779432" y="2290213"/>
                  <a:pt x="747552" y="2287255"/>
                  <a:pt x="716380" y="2281745"/>
                </a:cubicBezTo>
                <a:cubicBezTo>
                  <a:pt x="710803" y="2282161"/>
                  <a:pt x="705474" y="2281220"/>
                  <a:pt x="700163" y="2280217"/>
                </a:cubicBezTo>
                <a:lnTo>
                  <a:pt x="700047" y="2279078"/>
                </a:lnTo>
                <a:cubicBezTo>
                  <a:pt x="341196" y="2220146"/>
                  <a:pt x="60157" y="1941574"/>
                  <a:pt x="9881" y="1591480"/>
                </a:cubicBezTo>
                <a:cubicBezTo>
                  <a:pt x="9714" y="1591427"/>
                  <a:pt x="9545" y="1591423"/>
                  <a:pt x="9376" y="1591418"/>
                </a:cubicBezTo>
                <a:lnTo>
                  <a:pt x="8837" y="1584794"/>
                </a:lnTo>
                <a:cubicBezTo>
                  <a:pt x="3779" y="1554782"/>
                  <a:pt x="1328" y="1524133"/>
                  <a:pt x="1370" y="1493044"/>
                </a:cubicBezTo>
                <a:cubicBezTo>
                  <a:pt x="58" y="1487460"/>
                  <a:pt x="0" y="1481838"/>
                  <a:pt x="0" y="1476202"/>
                </a:cubicBezTo>
                <a:lnTo>
                  <a:pt x="594" y="1464852"/>
                </a:lnTo>
                <a:lnTo>
                  <a:pt x="1092" y="1464884"/>
                </a:lnTo>
                <a:close/>
                <a:moveTo>
                  <a:pt x="7762529" y="750600"/>
                </a:moveTo>
                <a:cubicBezTo>
                  <a:pt x="7815805" y="1021506"/>
                  <a:pt x="8030648" y="1236303"/>
                  <a:pt x="8305838" y="1295446"/>
                </a:cubicBezTo>
                <a:cubicBezTo>
                  <a:pt x="8252563" y="1024540"/>
                  <a:pt x="8037719" y="809743"/>
                  <a:pt x="7762529" y="750600"/>
                </a:cubicBezTo>
                <a:close/>
                <a:moveTo>
                  <a:pt x="7455280" y="750600"/>
                </a:moveTo>
                <a:cubicBezTo>
                  <a:pt x="7180090" y="809743"/>
                  <a:pt x="6965246" y="1024540"/>
                  <a:pt x="6911971" y="1295446"/>
                </a:cubicBezTo>
                <a:cubicBezTo>
                  <a:pt x="7187161" y="1236303"/>
                  <a:pt x="7402004" y="1021506"/>
                  <a:pt x="7455280" y="750600"/>
                </a:cubicBezTo>
                <a:close/>
                <a:moveTo>
                  <a:pt x="6070378" y="750600"/>
                </a:moveTo>
                <a:cubicBezTo>
                  <a:pt x="6123654" y="1021506"/>
                  <a:pt x="6338497" y="1236303"/>
                  <a:pt x="6613687" y="1295446"/>
                </a:cubicBezTo>
                <a:cubicBezTo>
                  <a:pt x="6560412" y="1024540"/>
                  <a:pt x="6345568" y="809743"/>
                  <a:pt x="6070378" y="750600"/>
                </a:cubicBezTo>
                <a:close/>
                <a:moveTo>
                  <a:pt x="5763129" y="750600"/>
                </a:moveTo>
                <a:cubicBezTo>
                  <a:pt x="5487939" y="809743"/>
                  <a:pt x="5273095" y="1024540"/>
                  <a:pt x="5219820" y="1295446"/>
                </a:cubicBezTo>
                <a:cubicBezTo>
                  <a:pt x="5495010" y="1236303"/>
                  <a:pt x="5709853" y="1021506"/>
                  <a:pt x="5763129" y="750600"/>
                </a:cubicBezTo>
                <a:close/>
                <a:moveTo>
                  <a:pt x="4378227" y="750600"/>
                </a:moveTo>
                <a:cubicBezTo>
                  <a:pt x="4431503" y="1021506"/>
                  <a:pt x="4646346" y="1236303"/>
                  <a:pt x="4921536" y="1295446"/>
                </a:cubicBezTo>
                <a:cubicBezTo>
                  <a:pt x="4868261" y="1024540"/>
                  <a:pt x="4653417" y="809743"/>
                  <a:pt x="4378227" y="750600"/>
                </a:cubicBezTo>
                <a:close/>
                <a:moveTo>
                  <a:pt x="4070978" y="750600"/>
                </a:moveTo>
                <a:cubicBezTo>
                  <a:pt x="3795788" y="809743"/>
                  <a:pt x="3580944" y="1024540"/>
                  <a:pt x="3527669" y="1295446"/>
                </a:cubicBezTo>
                <a:cubicBezTo>
                  <a:pt x="3802859" y="1236303"/>
                  <a:pt x="4017702" y="1021506"/>
                  <a:pt x="4070978" y="750600"/>
                </a:cubicBezTo>
                <a:close/>
                <a:moveTo>
                  <a:pt x="2686076" y="750600"/>
                </a:moveTo>
                <a:cubicBezTo>
                  <a:pt x="2739352" y="1021506"/>
                  <a:pt x="2954195" y="1236303"/>
                  <a:pt x="3229385" y="1295446"/>
                </a:cubicBezTo>
                <a:cubicBezTo>
                  <a:pt x="3176110" y="1024540"/>
                  <a:pt x="2961266" y="809743"/>
                  <a:pt x="2686076" y="750600"/>
                </a:cubicBezTo>
                <a:close/>
                <a:moveTo>
                  <a:pt x="2378827" y="750600"/>
                </a:moveTo>
                <a:cubicBezTo>
                  <a:pt x="2103637" y="809743"/>
                  <a:pt x="1888793" y="1024540"/>
                  <a:pt x="1835518" y="1295446"/>
                </a:cubicBezTo>
                <a:cubicBezTo>
                  <a:pt x="2110708" y="1236303"/>
                  <a:pt x="2325551" y="1021506"/>
                  <a:pt x="2378827" y="750600"/>
                </a:cubicBezTo>
                <a:close/>
                <a:moveTo>
                  <a:pt x="993925" y="750600"/>
                </a:moveTo>
                <a:cubicBezTo>
                  <a:pt x="1047201" y="1021506"/>
                  <a:pt x="1262044" y="1236303"/>
                  <a:pt x="1537234" y="1295446"/>
                </a:cubicBezTo>
                <a:cubicBezTo>
                  <a:pt x="1483959" y="1024540"/>
                  <a:pt x="1269115" y="809743"/>
                  <a:pt x="993925" y="750600"/>
                </a:cubicBezTo>
                <a:close/>
                <a:moveTo>
                  <a:pt x="686676" y="750600"/>
                </a:moveTo>
                <a:cubicBezTo>
                  <a:pt x="411486" y="809743"/>
                  <a:pt x="196642" y="1024540"/>
                  <a:pt x="143367" y="1295446"/>
                </a:cubicBezTo>
                <a:cubicBezTo>
                  <a:pt x="418557" y="1236303"/>
                  <a:pt x="633400" y="1021506"/>
                  <a:pt x="686676" y="750600"/>
                </a:cubicBezTo>
                <a:close/>
                <a:moveTo>
                  <a:pt x="9139239" y="624486"/>
                </a:moveTo>
                <a:lnTo>
                  <a:pt x="9139239" y="752995"/>
                </a:lnTo>
                <a:lnTo>
                  <a:pt x="9047261" y="779881"/>
                </a:lnTo>
                <a:cubicBezTo>
                  <a:pt x="8821055" y="864319"/>
                  <a:pt x="8650738" y="1058403"/>
                  <a:pt x="8604122" y="1295446"/>
                </a:cubicBezTo>
                <a:cubicBezTo>
                  <a:pt x="8844913" y="1243696"/>
                  <a:pt x="9039501" y="1072773"/>
                  <a:pt x="9120077" y="849365"/>
                </a:cubicBezTo>
                <a:lnTo>
                  <a:pt x="9139239" y="780178"/>
                </a:lnTo>
                <a:lnTo>
                  <a:pt x="9139239" y="1085737"/>
                </a:lnTo>
                <a:lnTo>
                  <a:pt x="9135069" y="1092549"/>
                </a:lnTo>
                <a:cubicBezTo>
                  <a:pt x="9008919" y="1266178"/>
                  <a:pt x="8815033" y="1389778"/>
                  <a:pt x="8590751" y="1426902"/>
                </a:cubicBezTo>
                <a:lnTo>
                  <a:pt x="8590635" y="1428050"/>
                </a:lnTo>
                <a:cubicBezTo>
                  <a:pt x="8585324" y="1429061"/>
                  <a:pt x="8579995" y="1430009"/>
                  <a:pt x="8574418" y="1429590"/>
                </a:cubicBezTo>
                <a:cubicBezTo>
                  <a:pt x="8543246" y="1435144"/>
                  <a:pt x="8511366" y="1438125"/>
                  <a:pt x="8478991" y="1438652"/>
                </a:cubicBezTo>
                <a:lnTo>
                  <a:pt x="8461873" y="1440278"/>
                </a:lnTo>
                <a:lnTo>
                  <a:pt x="8461847" y="1439783"/>
                </a:lnTo>
                <a:lnTo>
                  <a:pt x="8461348" y="1439816"/>
                </a:lnTo>
                <a:cubicBezTo>
                  <a:pt x="8460782" y="1436014"/>
                  <a:pt x="8460755" y="1432198"/>
                  <a:pt x="8460755" y="1428376"/>
                </a:cubicBezTo>
                <a:cubicBezTo>
                  <a:pt x="8460755" y="1422694"/>
                  <a:pt x="8460814" y="1417025"/>
                  <a:pt x="8462126" y="1411395"/>
                </a:cubicBezTo>
                <a:cubicBezTo>
                  <a:pt x="8462083" y="1380067"/>
                  <a:pt x="8464533" y="1349182"/>
                  <a:pt x="8469590" y="1318938"/>
                </a:cubicBezTo>
                <a:lnTo>
                  <a:pt x="8470130" y="1312248"/>
                </a:lnTo>
                <a:cubicBezTo>
                  <a:pt x="8470299" y="1312243"/>
                  <a:pt x="8470468" y="1312238"/>
                  <a:pt x="8470636" y="1312185"/>
                </a:cubicBezTo>
                <a:cubicBezTo>
                  <a:pt x="8514628" y="1003427"/>
                  <a:pt x="8735297" y="749863"/>
                  <a:pt x="9030178" y="651504"/>
                </a:cubicBezTo>
                <a:close/>
                <a:moveTo>
                  <a:pt x="7620280" y="605769"/>
                </a:moveTo>
                <a:lnTo>
                  <a:pt x="7637367" y="607392"/>
                </a:lnTo>
                <a:cubicBezTo>
                  <a:pt x="7669753" y="607919"/>
                  <a:pt x="7701646" y="610900"/>
                  <a:pt x="7732829" y="616457"/>
                </a:cubicBezTo>
                <a:cubicBezTo>
                  <a:pt x="7738405" y="616038"/>
                  <a:pt x="7743733" y="616986"/>
                  <a:pt x="7749042" y="617996"/>
                </a:cubicBezTo>
                <a:lnTo>
                  <a:pt x="7749159" y="619144"/>
                </a:lnTo>
                <a:cubicBezTo>
                  <a:pt x="8108009" y="678542"/>
                  <a:pt x="8389048" y="959319"/>
                  <a:pt x="8439324" y="1312185"/>
                </a:cubicBezTo>
                <a:cubicBezTo>
                  <a:pt x="8439492" y="1312238"/>
                  <a:pt x="8439661" y="1312243"/>
                  <a:pt x="8439830" y="1312248"/>
                </a:cubicBezTo>
                <a:lnTo>
                  <a:pt x="8440370" y="1318938"/>
                </a:lnTo>
                <a:cubicBezTo>
                  <a:pt x="8445427" y="1349182"/>
                  <a:pt x="8447877" y="1380067"/>
                  <a:pt x="8447834" y="1411395"/>
                </a:cubicBezTo>
                <a:cubicBezTo>
                  <a:pt x="8449146" y="1417025"/>
                  <a:pt x="8449205" y="1422694"/>
                  <a:pt x="8449205" y="1428376"/>
                </a:cubicBezTo>
                <a:cubicBezTo>
                  <a:pt x="8449205" y="1432198"/>
                  <a:pt x="8449178" y="1436014"/>
                  <a:pt x="8448612" y="1439816"/>
                </a:cubicBezTo>
                <a:lnTo>
                  <a:pt x="8448113" y="1439783"/>
                </a:lnTo>
                <a:lnTo>
                  <a:pt x="8448087" y="1440278"/>
                </a:lnTo>
                <a:lnTo>
                  <a:pt x="8430969" y="1438652"/>
                </a:lnTo>
                <a:cubicBezTo>
                  <a:pt x="8398594" y="1438125"/>
                  <a:pt x="8366714" y="1435144"/>
                  <a:pt x="8335542" y="1429590"/>
                </a:cubicBezTo>
                <a:cubicBezTo>
                  <a:pt x="8329965" y="1430009"/>
                  <a:pt x="8324636" y="1429061"/>
                  <a:pt x="8319325" y="1428050"/>
                </a:cubicBezTo>
                <a:lnTo>
                  <a:pt x="8319209" y="1426902"/>
                </a:lnTo>
                <a:cubicBezTo>
                  <a:pt x="7960358" y="1367503"/>
                  <a:pt x="7679319" y="1086726"/>
                  <a:pt x="7629044" y="733861"/>
                </a:cubicBezTo>
                <a:cubicBezTo>
                  <a:pt x="7628876" y="733808"/>
                  <a:pt x="7628708" y="733803"/>
                  <a:pt x="7628538" y="733798"/>
                </a:cubicBezTo>
                <a:lnTo>
                  <a:pt x="7628000" y="727122"/>
                </a:lnTo>
                <a:cubicBezTo>
                  <a:pt x="7622941" y="696872"/>
                  <a:pt x="7620490" y="665981"/>
                  <a:pt x="7620533" y="634646"/>
                </a:cubicBezTo>
                <a:cubicBezTo>
                  <a:pt x="7619221" y="629018"/>
                  <a:pt x="7619162" y="623351"/>
                  <a:pt x="7619162" y="617670"/>
                </a:cubicBezTo>
                <a:lnTo>
                  <a:pt x="7619756" y="606230"/>
                </a:lnTo>
                <a:lnTo>
                  <a:pt x="7620254" y="606263"/>
                </a:lnTo>
                <a:close/>
                <a:moveTo>
                  <a:pt x="7597529" y="605769"/>
                </a:moveTo>
                <a:lnTo>
                  <a:pt x="7597555" y="606263"/>
                </a:lnTo>
                <a:lnTo>
                  <a:pt x="7598053" y="606230"/>
                </a:lnTo>
                <a:lnTo>
                  <a:pt x="7598647" y="617670"/>
                </a:lnTo>
                <a:cubicBezTo>
                  <a:pt x="7598647" y="623351"/>
                  <a:pt x="7598588" y="629018"/>
                  <a:pt x="7597276" y="634646"/>
                </a:cubicBezTo>
                <a:cubicBezTo>
                  <a:pt x="7597319" y="665981"/>
                  <a:pt x="7594868" y="696872"/>
                  <a:pt x="7589809" y="727122"/>
                </a:cubicBezTo>
                <a:lnTo>
                  <a:pt x="7589271" y="733798"/>
                </a:lnTo>
                <a:cubicBezTo>
                  <a:pt x="7589101" y="733803"/>
                  <a:pt x="7588933" y="733808"/>
                  <a:pt x="7588765" y="733861"/>
                </a:cubicBezTo>
                <a:cubicBezTo>
                  <a:pt x="7538490" y="1086726"/>
                  <a:pt x="7257451" y="1367503"/>
                  <a:pt x="6898600" y="1426902"/>
                </a:cubicBezTo>
                <a:lnTo>
                  <a:pt x="6898484" y="1428050"/>
                </a:lnTo>
                <a:cubicBezTo>
                  <a:pt x="6893173" y="1429061"/>
                  <a:pt x="6887844" y="1430009"/>
                  <a:pt x="6882267" y="1429590"/>
                </a:cubicBezTo>
                <a:cubicBezTo>
                  <a:pt x="6851095" y="1435144"/>
                  <a:pt x="6819215" y="1438125"/>
                  <a:pt x="6786841" y="1438652"/>
                </a:cubicBezTo>
                <a:lnTo>
                  <a:pt x="6769722" y="1440278"/>
                </a:lnTo>
                <a:lnTo>
                  <a:pt x="6769696" y="1439783"/>
                </a:lnTo>
                <a:lnTo>
                  <a:pt x="6769197" y="1439816"/>
                </a:lnTo>
                <a:cubicBezTo>
                  <a:pt x="6768631" y="1436014"/>
                  <a:pt x="6768604" y="1432198"/>
                  <a:pt x="6768604" y="1428376"/>
                </a:cubicBezTo>
                <a:cubicBezTo>
                  <a:pt x="6768604" y="1422694"/>
                  <a:pt x="6768663" y="1417025"/>
                  <a:pt x="6769975" y="1411395"/>
                </a:cubicBezTo>
                <a:cubicBezTo>
                  <a:pt x="6769933" y="1380067"/>
                  <a:pt x="6772382" y="1349182"/>
                  <a:pt x="6777439" y="1318938"/>
                </a:cubicBezTo>
                <a:lnTo>
                  <a:pt x="6777979" y="1312248"/>
                </a:lnTo>
                <a:cubicBezTo>
                  <a:pt x="6778148" y="1312243"/>
                  <a:pt x="6778317" y="1312238"/>
                  <a:pt x="6778485" y="1312185"/>
                </a:cubicBezTo>
                <a:cubicBezTo>
                  <a:pt x="6828761" y="959319"/>
                  <a:pt x="7109800" y="678542"/>
                  <a:pt x="7468650" y="619144"/>
                </a:cubicBezTo>
                <a:lnTo>
                  <a:pt x="7468767" y="617996"/>
                </a:lnTo>
                <a:cubicBezTo>
                  <a:pt x="7474076" y="616986"/>
                  <a:pt x="7479404" y="616038"/>
                  <a:pt x="7484980" y="616457"/>
                </a:cubicBezTo>
                <a:cubicBezTo>
                  <a:pt x="7516163" y="610900"/>
                  <a:pt x="7548056" y="607919"/>
                  <a:pt x="7580442" y="607392"/>
                </a:cubicBezTo>
                <a:close/>
                <a:moveTo>
                  <a:pt x="5928129" y="605769"/>
                </a:moveTo>
                <a:lnTo>
                  <a:pt x="5945217" y="607392"/>
                </a:lnTo>
                <a:cubicBezTo>
                  <a:pt x="5977602" y="607919"/>
                  <a:pt x="6009495" y="610900"/>
                  <a:pt x="6040678" y="616457"/>
                </a:cubicBezTo>
                <a:cubicBezTo>
                  <a:pt x="6046254" y="616038"/>
                  <a:pt x="6051582" y="616986"/>
                  <a:pt x="6056891" y="617996"/>
                </a:cubicBezTo>
                <a:lnTo>
                  <a:pt x="6057008" y="619144"/>
                </a:lnTo>
                <a:cubicBezTo>
                  <a:pt x="6415858" y="678542"/>
                  <a:pt x="6696897" y="959319"/>
                  <a:pt x="6747174" y="1312185"/>
                </a:cubicBezTo>
                <a:cubicBezTo>
                  <a:pt x="6747341" y="1312238"/>
                  <a:pt x="6747511" y="1312243"/>
                  <a:pt x="6747679" y="1312248"/>
                </a:cubicBezTo>
                <a:lnTo>
                  <a:pt x="6748220" y="1318938"/>
                </a:lnTo>
                <a:cubicBezTo>
                  <a:pt x="6753276" y="1349182"/>
                  <a:pt x="6755726" y="1380067"/>
                  <a:pt x="6755684" y="1411395"/>
                </a:cubicBezTo>
                <a:cubicBezTo>
                  <a:pt x="6756996" y="1417025"/>
                  <a:pt x="6757054" y="1422694"/>
                  <a:pt x="6757054" y="1428376"/>
                </a:cubicBezTo>
                <a:cubicBezTo>
                  <a:pt x="6757054" y="1432198"/>
                  <a:pt x="6757027" y="1436014"/>
                  <a:pt x="6756461" y="1439816"/>
                </a:cubicBezTo>
                <a:lnTo>
                  <a:pt x="6755962" y="1439783"/>
                </a:lnTo>
                <a:lnTo>
                  <a:pt x="6755936" y="1440278"/>
                </a:lnTo>
                <a:lnTo>
                  <a:pt x="6738818" y="1438652"/>
                </a:lnTo>
                <a:cubicBezTo>
                  <a:pt x="6706444" y="1438125"/>
                  <a:pt x="6674563" y="1435144"/>
                  <a:pt x="6643391" y="1429590"/>
                </a:cubicBezTo>
                <a:cubicBezTo>
                  <a:pt x="6637814" y="1430009"/>
                  <a:pt x="6632485" y="1429061"/>
                  <a:pt x="6627175" y="1428050"/>
                </a:cubicBezTo>
                <a:lnTo>
                  <a:pt x="6627059" y="1426902"/>
                </a:lnTo>
                <a:cubicBezTo>
                  <a:pt x="6268207" y="1367503"/>
                  <a:pt x="5987168" y="1086726"/>
                  <a:pt x="5936893" y="733861"/>
                </a:cubicBezTo>
                <a:cubicBezTo>
                  <a:pt x="5936725" y="733808"/>
                  <a:pt x="5936557" y="733803"/>
                  <a:pt x="5936387" y="733798"/>
                </a:cubicBezTo>
                <a:lnTo>
                  <a:pt x="5935849" y="727122"/>
                </a:lnTo>
                <a:cubicBezTo>
                  <a:pt x="5930790" y="696872"/>
                  <a:pt x="5928340" y="665981"/>
                  <a:pt x="5928382" y="634646"/>
                </a:cubicBezTo>
                <a:cubicBezTo>
                  <a:pt x="5927070" y="629018"/>
                  <a:pt x="5927011" y="623351"/>
                  <a:pt x="5927011" y="617670"/>
                </a:cubicBezTo>
                <a:lnTo>
                  <a:pt x="5927605" y="606230"/>
                </a:lnTo>
                <a:lnTo>
                  <a:pt x="5928103" y="606263"/>
                </a:lnTo>
                <a:close/>
                <a:moveTo>
                  <a:pt x="5905378" y="605769"/>
                </a:moveTo>
                <a:lnTo>
                  <a:pt x="5905404" y="606263"/>
                </a:lnTo>
                <a:lnTo>
                  <a:pt x="5905902" y="606230"/>
                </a:lnTo>
                <a:lnTo>
                  <a:pt x="5906496" y="617670"/>
                </a:lnTo>
                <a:cubicBezTo>
                  <a:pt x="5906496" y="623351"/>
                  <a:pt x="5906438" y="629018"/>
                  <a:pt x="5905126" y="634646"/>
                </a:cubicBezTo>
                <a:cubicBezTo>
                  <a:pt x="5905168" y="665981"/>
                  <a:pt x="5902717" y="696872"/>
                  <a:pt x="5897659" y="727122"/>
                </a:cubicBezTo>
                <a:lnTo>
                  <a:pt x="5897120" y="733798"/>
                </a:lnTo>
                <a:cubicBezTo>
                  <a:pt x="5896951" y="733803"/>
                  <a:pt x="5896782" y="733808"/>
                  <a:pt x="5896615" y="733861"/>
                </a:cubicBezTo>
                <a:cubicBezTo>
                  <a:pt x="5846339" y="1086726"/>
                  <a:pt x="5565300" y="1367503"/>
                  <a:pt x="5206449" y="1426902"/>
                </a:cubicBezTo>
                <a:lnTo>
                  <a:pt x="5206334" y="1428050"/>
                </a:lnTo>
                <a:cubicBezTo>
                  <a:pt x="5201022" y="1429061"/>
                  <a:pt x="5195693" y="1430009"/>
                  <a:pt x="5190116" y="1429590"/>
                </a:cubicBezTo>
                <a:cubicBezTo>
                  <a:pt x="5158944" y="1435144"/>
                  <a:pt x="5127065" y="1438125"/>
                  <a:pt x="5094690" y="1438652"/>
                </a:cubicBezTo>
                <a:lnTo>
                  <a:pt x="5077571" y="1440278"/>
                </a:lnTo>
                <a:lnTo>
                  <a:pt x="5077545" y="1439783"/>
                </a:lnTo>
                <a:lnTo>
                  <a:pt x="5077046" y="1439816"/>
                </a:lnTo>
                <a:cubicBezTo>
                  <a:pt x="5076480" y="1436014"/>
                  <a:pt x="5076453" y="1432198"/>
                  <a:pt x="5076453" y="1428376"/>
                </a:cubicBezTo>
                <a:cubicBezTo>
                  <a:pt x="5076453" y="1422694"/>
                  <a:pt x="5076512" y="1417025"/>
                  <a:pt x="5077824" y="1411395"/>
                </a:cubicBezTo>
                <a:cubicBezTo>
                  <a:pt x="5077782" y="1380067"/>
                  <a:pt x="5080231" y="1349182"/>
                  <a:pt x="5085288" y="1318938"/>
                </a:cubicBezTo>
                <a:lnTo>
                  <a:pt x="5085828" y="1312248"/>
                </a:lnTo>
                <a:cubicBezTo>
                  <a:pt x="5085997" y="1312243"/>
                  <a:pt x="5086166" y="1312238"/>
                  <a:pt x="5086334" y="1312185"/>
                </a:cubicBezTo>
                <a:cubicBezTo>
                  <a:pt x="5136610" y="959319"/>
                  <a:pt x="5417649" y="678542"/>
                  <a:pt x="5776501" y="619144"/>
                </a:cubicBezTo>
                <a:lnTo>
                  <a:pt x="5776617" y="617996"/>
                </a:lnTo>
                <a:cubicBezTo>
                  <a:pt x="5781926" y="616986"/>
                  <a:pt x="5787253" y="616038"/>
                  <a:pt x="5792829" y="616457"/>
                </a:cubicBezTo>
                <a:cubicBezTo>
                  <a:pt x="5824013" y="610900"/>
                  <a:pt x="5855905" y="607919"/>
                  <a:pt x="5888291" y="607392"/>
                </a:cubicBezTo>
                <a:close/>
                <a:moveTo>
                  <a:pt x="4235979" y="605769"/>
                </a:moveTo>
                <a:lnTo>
                  <a:pt x="4253065" y="607392"/>
                </a:lnTo>
                <a:cubicBezTo>
                  <a:pt x="4285451" y="607919"/>
                  <a:pt x="4317343" y="610900"/>
                  <a:pt x="4348528" y="616457"/>
                </a:cubicBezTo>
                <a:cubicBezTo>
                  <a:pt x="4354104" y="616038"/>
                  <a:pt x="4359431" y="616986"/>
                  <a:pt x="4364739" y="617996"/>
                </a:cubicBezTo>
                <a:lnTo>
                  <a:pt x="4364856" y="619144"/>
                </a:lnTo>
                <a:cubicBezTo>
                  <a:pt x="4723707" y="678542"/>
                  <a:pt x="5004746" y="959319"/>
                  <a:pt x="5055022" y="1312185"/>
                </a:cubicBezTo>
                <a:cubicBezTo>
                  <a:pt x="5055190" y="1312238"/>
                  <a:pt x="5055359" y="1312243"/>
                  <a:pt x="5055528" y="1312248"/>
                </a:cubicBezTo>
                <a:lnTo>
                  <a:pt x="5056068" y="1318938"/>
                </a:lnTo>
                <a:cubicBezTo>
                  <a:pt x="5061125" y="1349182"/>
                  <a:pt x="5063574" y="1380067"/>
                  <a:pt x="5063532" y="1411395"/>
                </a:cubicBezTo>
                <a:cubicBezTo>
                  <a:pt x="5064844" y="1417025"/>
                  <a:pt x="5064903" y="1422694"/>
                  <a:pt x="5064903" y="1428376"/>
                </a:cubicBezTo>
                <a:cubicBezTo>
                  <a:pt x="5064903" y="1432198"/>
                  <a:pt x="5064876" y="1436014"/>
                  <a:pt x="5064310" y="1439816"/>
                </a:cubicBezTo>
                <a:lnTo>
                  <a:pt x="5063811" y="1439783"/>
                </a:lnTo>
                <a:lnTo>
                  <a:pt x="5063785" y="1440278"/>
                </a:lnTo>
                <a:lnTo>
                  <a:pt x="5046666" y="1438652"/>
                </a:lnTo>
                <a:cubicBezTo>
                  <a:pt x="5014292" y="1438125"/>
                  <a:pt x="4982412" y="1435144"/>
                  <a:pt x="4951241" y="1429590"/>
                </a:cubicBezTo>
                <a:cubicBezTo>
                  <a:pt x="4945663" y="1430009"/>
                  <a:pt x="4940334" y="1429061"/>
                  <a:pt x="4935023" y="1428050"/>
                </a:cubicBezTo>
                <a:lnTo>
                  <a:pt x="4934907" y="1426902"/>
                </a:lnTo>
                <a:cubicBezTo>
                  <a:pt x="4576056" y="1367503"/>
                  <a:pt x="4295017" y="1086726"/>
                  <a:pt x="4244741" y="733861"/>
                </a:cubicBezTo>
                <a:cubicBezTo>
                  <a:pt x="4244574" y="733808"/>
                  <a:pt x="4244405" y="733803"/>
                  <a:pt x="4244236" y="733798"/>
                </a:cubicBezTo>
                <a:lnTo>
                  <a:pt x="4243697" y="727122"/>
                </a:lnTo>
                <a:cubicBezTo>
                  <a:pt x="4238639" y="696872"/>
                  <a:pt x="4236188" y="665981"/>
                  <a:pt x="4236230" y="634646"/>
                </a:cubicBezTo>
                <a:cubicBezTo>
                  <a:pt x="4234918" y="629018"/>
                  <a:pt x="4234860" y="623351"/>
                  <a:pt x="4234860" y="617670"/>
                </a:cubicBezTo>
                <a:lnTo>
                  <a:pt x="4235454" y="606230"/>
                </a:lnTo>
                <a:lnTo>
                  <a:pt x="4235952" y="606263"/>
                </a:lnTo>
                <a:close/>
                <a:moveTo>
                  <a:pt x="4213227" y="605769"/>
                </a:moveTo>
                <a:lnTo>
                  <a:pt x="4213253" y="606263"/>
                </a:lnTo>
                <a:lnTo>
                  <a:pt x="4213751" y="606230"/>
                </a:lnTo>
                <a:lnTo>
                  <a:pt x="4214345" y="617670"/>
                </a:lnTo>
                <a:cubicBezTo>
                  <a:pt x="4214345" y="623351"/>
                  <a:pt x="4214286" y="629018"/>
                  <a:pt x="4212974" y="634646"/>
                </a:cubicBezTo>
                <a:cubicBezTo>
                  <a:pt x="4213016" y="665981"/>
                  <a:pt x="4210566" y="696872"/>
                  <a:pt x="4205507" y="727122"/>
                </a:cubicBezTo>
                <a:lnTo>
                  <a:pt x="4204969" y="733798"/>
                </a:lnTo>
                <a:cubicBezTo>
                  <a:pt x="4204799" y="733803"/>
                  <a:pt x="4204631" y="733808"/>
                  <a:pt x="4204463" y="733861"/>
                </a:cubicBezTo>
                <a:cubicBezTo>
                  <a:pt x="4154188" y="1086726"/>
                  <a:pt x="3873149" y="1367503"/>
                  <a:pt x="3514297" y="1426902"/>
                </a:cubicBezTo>
                <a:lnTo>
                  <a:pt x="3514181" y="1428050"/>
                </a:lnTo>
                <a:cubicBezTo>
                  <a:pt x="3508871" y="1429061"/>
                  <a:pt x="3503542" y="1430009"/>
                  <a:pt x="3497965" y="1429590"/>
                </a:cubicBezTo>
                <a:cubicBezTo>
                  <a:pt x="3466793" y="1435144"/>
                  <a:pt x="3434912" y="1438125"/>
                  <a:pt x="3402538" y="1438652"/>
                </a:cubicBezTo>
                <a:lnTo>
                  <a:pt x="3385420" y="1440278"/>
                </a:lnTo>
                <a:lnTo>
                  <a:pt x="3385394" y="1439783"/>
                </a:lnTo>
                <a:lnTo>
                  <a:pt x="3384895" y="1439816"/>
                </a:lnTo>
                <a:cubicBezTo>
                  <a:pt x="3384329" y="1436014"/>
                  <a:pt x="3384302" y="1432198"/>
                  <a:pt x="3384302" y="1428376"/>
                </a:cubicBezTo>
                <a:cubicBezTo>
                  <a:pt x="3384302" y="1422694"/>
                  <a:pt x="3384360" y="1417025"/>
                  <a:pt x="3385672" y="1411395"/>
                </a:cubicBezTo>
                <a:cubicBezTo>
                  <a:pt x="3385630" y="1380067"/>
                  <a:pt x="3388080" y="1349182"/>
                  <a:pt x="3393136" y="1318938"/>
                </a:cubicBezTo>
                <a:lnTo>
                  <a:pt x="3393677" y="1312248"/>
                </a:lnTo>
                <a:cubicBezTo>
                  <a:pt x="3393845" y="1312243"/>
                  <a:pt x="3394015" y="1312238"/>
                  <a:pt x="3394182" y="1312185"/>
                </a:cubicBezTo>
                <a:cubicBezTo>
                  <a:pt x="3444459" y="959319"/>
                  <a:pt x="3725498" y="678542"/>
                  <a:pt x="4084348" y="619144"/>
                </a:cubicBezTo>
                <a:lnTo>
                  <a:pt x="4084465" y="617996"/>
                </a:lnTo>
                <a:cubicBezTo>
                  <a:pt x="4089774" y="616986"/>
                  <a:pt x="4095102" y="616038"/>
                  <a:pt x="4100678" y="616457"/>
                </a:cubicBezTo>
                <a:cubicBezTo>
                  <a:pt x="4131861" y="610900"/>
                  <a:pt x="4163754" y="607919"/>
                  <a:pt x="4196139" y="607392"/>
                </a:cubicBezTo>
                <a:close/>
                <a:moveTo>
                  <a:pt x="2543827" y="605769"/>
                </a:moveTo>
                <a:lnTo>
                  <a:pt x="2560914" y="607392"/>
                </a:lnTo>
                <a:cubicBezTo>
                  <a:pt x="2593300" y="607919"/>
                  <a:pt x="2625192" y="610900"/>
                  <a:pt x="2656376" y="616457"/>
                </a:cubicBezTo>
                <a:cubicBezTo>
                  <a:pt x="2661952" y="616038"/>
                  <a:pt x="2667280" y="616986"/>
                  <a:pt x="2672588" y="617996"/>
                </a:cubicBezTo>
                <a:lnTo>
                  <a:pt x="2672706" y="619144"/>
                </a:lnTo>
                <a:cubicBezTo>
                  <a:pt x="3031556" y="678542"/>
                  <a:pt x="3312595" y="959319"/>
                  <a:pt x="3362871" y="1312185"/>
                </a:cubicBezTo>
                <a:cubicBezTo>
                  <a:pt x="3363039" y="1312238"/>
                  <a:pt x="3363208" y="1312243"/>
                  <a:pt x="3363377" y="1312248"/>
                </a:cubicBezTo>
                <a:lnTo>
                  <a:pt x="3363917" y="1318938"/>
                </a:lnTo>
                <a:cubicBezTo>
                  <a:pt x="3368974" y="1349182"/>
                  <a:pt x="3371423" y="1380067"/>
                  <a:pt x="3371381" y="1411395"/>
                </a:cubicBezTo>
                <a:cubicBezTo>
                  <a:pt x="3372693" y="1417025"/>
                  <a:pt x="3372752" y="1422694"/>
                  <a:pt x="3372752" y="1428376"/>
                </a:cubicBezTo>
                <a:cubicBezTo>
                  <a:pt x="3372752" y="1432198"/>
                  <a:pt x="3372725" y="1436014"/>
                  <a:pt x="3372159" y="1439816"/>
                </a:cubicBezTo>
                <a:lnTo>
                  <a:pt x="3371660" y="1439783"/>
                </a:lnTo>
                <a:lnTo>
                  <a:pt x="3371634" y="1440278"/>
                </a:lnTo>
                <a:lnTo>
                  <a:pt x="3354515" y="1438652"/>
                </a:lnTo>
                <a:cubicBezTo>
                  <a:pt x="3322141" y="1438125"/>
                  <a:pt x="3290261" y="1435144"/>
                  <a:pt x="3259089" y="1429590"/>
                </a:cubicBezTo>
                <a:cubicBezTo>
                  <a:pt x="3253512" y="1430009"/>
                  <a:pt x="3248183" y="1429061"/>
                  <a:pt x="3242872" y="1428050"/>
                </a:cubicBezTo>
                <a:lnTo>
                  <a:pt x="3242756" y="1426902"/>
                </a:lnTo>
                <a:cubicBezTo>
                  <a:pt x="2883905" y="1367503"/>
                  <a:pt x="2602866" y="1086726"/>
                  <a:pt x="2552590" y="733861"/>
                </a:cubicBezTo>
                <a:cubicBezTo>
                  <a:pt x="2552423" y="733808"/>
                  <a:pt x="2552254" y="733803"/>
                  <a:pt x="2552085" y="733798"/>
                </a:cubicBezTo>
                <a:lnTo>
                  <a:pt x="2551547" y="727122"/>
                </a:lnTo>
                <a:cubicBezTo>
                  <a:pt x="2546488" y="696872"/>
                  <a:pt x="2544037" y="665981"/>
                  <a:pt x="2544079" y="634646"/>
                </a:cubicBezTo>
                <a:cubicBezTo>
                  <a:pt x="2542767" y="629018"/>
                  <a:pt x="2542709" y="623351"/>
                  <a:pt x="2542709" y="617670"/>
                </a:cubicBezTo>
                <a:lnTo>
                  <a:pt x="2543303" y="606230"/>
                </a:lnTo>
                <a:lnTo>
                  <a:pt x="2543801" y="606263"/>
                </a:lnTo>
                <a:close/>
                <a:moveTo>
                  <a:pt x="2521076" y="605769"/>
                </a:moveTo>
                <a:lnTo>
                  <a:pt x="2521102" y="606263"/>
                </a:lnTo>
                <a:lnTo>
                  <a:pt x="2521600" y="606230"/>
                </a:lnTo>
                <a:lnTo>
                  <a:pt x="2522194" y="617670"/>
                </a:lnTo>
                <a:cubicBezTo>
                  <a:pt x="2522194" y="623351"/>
                  <a:pt x="2522135" y="629018"/>
                  <a:pt x="2520823" y="634646"/>
                </a:cubicBezTo>
                <a:cubicBezTo>
                  <a:pt x="2520865" y="665981"/>
                  <a:pt x="2518415" y="696872"/>
                  <a:pt x="2513356" y="727122"/>
                </a:cubicBezTo>
                <a:lnTo>
                  <a:pt x="2512818" y="733798"/>
                </a:lnTo>
                <a:cubicBezTo>
                  <a:pt x="2512648" y="733803"/>
                  <a:pt x="2512480" y="733808"/>
                  <a:pt x="2512312" y="733861"/>
                </a:cubicBezTo>
                <a:cubicBezTo>
                  <a:pt x="2462037" y="1086726"/>
                  <a:pt x="2180998" y="1367503"/>
                  <a:pt x="1822147" y="1426902"/>
                </a:cubicBezTo>
                <a:lnTo>
                  <a:pt x="1822030" y="1428050"/>
                </a:lnTo>
                <a:cubicBezTo>
                  <a:pt x="1816720" y="1429061"/>
                  <a:pt x="1811391" y="1430009"/>
                  <a:pt x="1805814" y="1429590"/>
                </a:cubicBezTo>
                <a:cubicBezTo>
                  <a:pt x="1774642" y="1435144"/>
                  <a:pt x="1742762" y="1438125"/>
                  <a:pt x="1710387" y="1438652"/>
                </a:cubicBezTo>
                <a:lnTo>
                  <a:pt x="1693269" y="1440278"/>
                </a:lnTo>
                <a:lnTo>
                  <a:pt x="1693243" y="1439783"/>
                </a:lnTo>
                <a:lnTo>
                  <a:pt x="1692744" y="1439816"/>
                </a:lnTo>
                <a:cubicBezTo>
                  <a:pt x="1692178" y="1436014"/>
                  <a:pt x="1692151" y="1432198"/>
                  <a:pt x="1692151" y="1428376"/>
                </a:cubicBezTo>
                <a:cubicBezTo>
                  <a:pt x="1692151" y="1422694"/>
                  <a:pt x="1692209" y="1417025"/>
                  <a:pt x="1693521" y="1411395"/>
                </a:cubicBezTo>
                <a:cubicBezTo>
                  <a:pt x="1693479" y="1380067"/>
                  <a:pt x="1695929" y="1349182"/>
                  <a:pt x="1700985" y="1318938"/>
                </a:cubicBezTo>
                <a:lnTo>
                  <a:pt x="1701526" y="1312248"/>
                </a:lnTo>
                <a:cubicBezTo>
                  <a:pt x="1701694" y="1312243"/>
                  <a:pt x="1701864" y="1312238"/>
                  <a:pt x="1702031" y="1312185"/>
                </a:cubicBezTo>
                <a:cubicBezTo>
                  <a:pt x="1752308" y="959319"/>
                  <a:pt x="2033347" y="678542"/>
                  <a:pt x="2392197" y="619144"/>
                </a:cubicBezTo>
                <a:lnTo>
                  <a:pt x="2392314" y="617996"/>
                </a:lnTo>
                <a:cubicBezTo>
                  <a:pt x="2397623" y="616986"/>
                  <a:pt x="2402951" y="616038"/>
                  <a:pt x="2408527" y="616457"/>
                </a:cubicBezTo>
                <a:cubicBezTo>
                  <a:pt x="2439710" y="610900"/>
                  <a:pt x="2471603" y="607919"/>
                  <a:pt x="2503988" y="607392"/>
                </a:cubicBezTo>
                <a:close/>
                <a:moveTo>
                  <a:pt x="851676" y="605769"/>
                </a:moveTo>
                <a:lnTo>
                  <a:pt x="868763" y="607392"/>
                </a:lnTo>
                <a:cubicBezTo>
                  <a:pt x="901149" y="607919"/>
                  <a:pt x="933041" y="610900"/>
                  <a:pt x="964225" y="616457"/>
                </a:cubicBezTo>
                <a:cubicBezTo>
                  <a:pt x="969801" y="616038"/>
                  <a:pt x="975129" y="616986"/>
                  <a:pt x="980437" y="617996"/>
                </a:cubicBezTo>
                <a:lnTo>
                  <a:pt x="980555" y="619144"/>
                </a:lnTo>
                <a:cubicBezTo>
                  <a:pt x="1339405" y="678542"/>
                  <a:pt x="1620444" y="959319"/>
                  <a:pt x="1670720" y="1312185"/>
                </a:cubicBezTo>
                <a:cubicBezTo>
                  <a:pt x="1670888" y="1312238"/>
                  <a:pt x="1671057" y="1312243"/>
                  <a:pt x="1671226" y="1312248"/>
                </a:cubicBezTo>
                <a:lnTo>
                  <a:pt x="1671766" y="1318938"/>
                </a:lnTo>
                <a:cubicBezTo>
                  <a:pt x="1676823" y="1349182"/>
                  <a:pt x="1679272" y="1380067"/>
                  <a:pt x="1679230" y="1411395"/>
                </a:cubicBezTo>
                <a:cubicBezTo>
                  <a:pt x="1680542" y="1417025"/>
                  <a:pt x="1680601" y="1422694"/>
                  <a:pt x="1680601" y="1428376"/>
                </a:cubicBezTo>
                <a:cubicBezTo>
                  <a:pt x="1680601" y="1432198"/>
                  <a:pt x="1680574" y="1436014"/>
                  <a:pt x="1680008" y="1439816"/>
                </a:cubicBezTo>
                <a:lnTo>
                  <a:pt x="1679509" y="1439783"/>
                </a:lnTo>
                <a:lnTo>
                  <a:pt x="1679483" y="1440278"/>
                </a:lnTo>
                <a:lnTo>
                  <a:pt x="1662364" y="1438652"/>
                </a:lnTo>
                <a:cubicBezTo>
                  <a:pt x="1629990" y="1438125"/>
                  <a:pt x="1598110" y="1435144"/>
                  <a:pt x="1566938" y="1429590"/>
                </a:cubicBezTo>
                <a:cubicBezTo>
                  <a:pt x="1561361" y="1430009"/>
                  <a:pt x="1556032" y="1429061"/>
                  <a:pt x="1550721" y="1428050"/>
                </a:cubicBezTo>
                <a:lnTo>
                  <a:pt x="1550605" y="1426902"/>
                </a:lnTo>
                <a:cubicBezTo>
                  <a:pt x="1191754" y="1367503"/>
                  <a:pt x="910715" y="1086726"/>
                  <a:pt x="860439" y="733861"/>
                </a:cubicBezTo>
                <a:cubicBezTo>
                  <a:pt x="860272" y="733808"/>
                  <a:pt x="860103" y="733803"/>
                  <a:pt x="859934" y="733798"/>
                </a:cubicBezTo>
                <a:lnTo>
                  <a:pt x="859396" y="727122"/>
                </a:lnTo>
                <a:cubicBezTo>
                  <a:pt x="854337" y="696872"/>
                  <a:pt x="851886" y="665981"/>
                  <a:pt x="851928" y="634646"/>
                </a:cubicBezTo>
                <a:cubicBezTo>
                  <a:pt x="850616" y="629018"/>
                  <a:pt x="850558" y="623351"/>
                  <a:pt x="850558" y="617670"/>
                </a:cubicBezTo>
                <a:lnTo>
                  <a:pt x="851152" y="606230"/>
                </a:lnTo>
                <a:lnTo>
                  <a:pt x="851650" y="606263"/>
                </a:lnTo>
                <a:close/>
                <a:moveTo>
                  <a:pt x="828925" y="605769"/>
                </a:moveTo>
                <a:lnTo>
                  <a:pt x="828951" y="606263"/>
                </a:lnTo>
                <a:lnTo>
                  <a:pt x="829449" y="606230"/>
                </a:lnTo>
                <a:lnTo>
                  <a:pt x="830043" y="617670"/>
                </a:lnTo>
                <a:cubicBezTo>
                  <a:pt x="830043" y="623351"/>
                  <a:pt x="829984" y="629018"/>
                  <a:pt x="828672" y="634646"/>
                </a:cubicBezTo>
                <a:cubicBezTo>
                  <a:pt x="828714" y="665981"/>
                  <a:pt x="826264" y="696872"/>
                  <a:pt x="821205" y="727122"/>
                </a:cubicBezTo>
                <a:lnTo>
                  <a:pt x="820667" y="733798"/>
                </a:lnTo>
                <a:cubicBezTo>
                  <a:pt x="820497" y="733803"/>
                  <a:pt x="820329" y="733808"/>
                  <a:pt x="820161" y="733861"/>
                </a:cubicBezTo>
                <a:cubicBezTo>
                  <a:pt x="769886" y="1086726"/>
                  <a:pt x="488847" y="1367503"/>
                  <a:pt x="129995" y="1426902"/>
                </a:cubicBezTo>
                <a:lnTo>
                  <a:pt x="129879" y="1428050"/>
                </a:lnTo>
                <a:cubicBezTo>
                  <a:pt x="124569" y="1429061"/>
                  <a:pt x="119240" y="1430009"/>
                  <a:pt x="113663" y="1429590"/>
                </a:cubicBezTo>
                <a:cubicBezTo>
                  <a:pt x="82491" y="1435144"/>
                  <a:pt x="50611" y="1438125"/>
                  <a:pt x="18236" y="1438652"/>
                </a:cubicBezTo>
                <a:lnTo>
                  <a:pt x="1118" y="1440278"/>
                </a:lnTo>
                <a:lnTo>
                  <a:pt x="1092" y="1439783"/>
                </a:lnTo>
                <a:lnTo>
                  <a:pt x="593" y="1439816"/>
                </a:lnTo>
                <a:cubicBezTo>
                  <a:pt x="27" y="1436014"/>
                  <a:pt x="0" y="1432198"/>
                  <a:pt x="0" y="1428376"/>
                </a:cubicBezTo>
                <a:cubicBezTo>
                  <a:pt x="0" y="1422694"/>
                  <a:pt x="58" y="1417025"/>
                  <a:pt x="1370" y="1411395"/>
                </a:cubicBezTo>
                <a:cubicBezTo>
                  <a:pt x="1328" y="1380067"/>
                  <a:pt x="3778" y="1349182"/>
                  <a:pt x="8835" y="1318938"/>
                </a:cubicBezTo>
                <a:lnTo>
                  <a:pt x="9375" y="1312248"/>
                </a:lnTo>
                <a:cubicBezTo>
                  <a:pt x="9543" y="1312243"/>
                  <a:pt x="9713" y="1312238"/>
                  <a:pt x="9880" y="1312185"/>
                </a:cubicBezTo>
                <a:cubicBezTo>
                  <a:pt x="60157" y="959319"/>
                  <a:pt x="341196" y="678542"/>
                  <a:pt x="700046" y="619144"/>
                </a:cubicBezTo>
                <a:lnTo>
                  <a:pt x="700163" y="617996"/>
                </a:lnTo>
                <a:cubicBezTo>
                  <a:pt x="705472" y="616986"/>
                  <a:pt x="710800" y="616038"/>
                  <a:pt x="716376" y="616457"/>
                </a:cubicBezTo>
                <a:cubicBezTo>
                  <a:pt x="747559" y="610900"/>
                  <a:pt x="779452" y="607919"/>
                  <a:pt x="811837" y="607392"/>
                </a:cubicBezTo>
                <a:close/>
                <a:moveTo>
                  <a:pt x="8824701" y="0"/>
                </a:moveTo>
                <a:lnTo>
                  <a:pt x="9033411" y="0"/>
                </a:lnTo>
                <a:cubicBezTo>
                  <a:pt x="9066347" y="30426"/>
                  <a:pt x="9096640" y="63469"/>
                  <a:pt x="9123965" y="98781"/>
                </a:cubicBezTo>
                <a:lnTo>
                  <a:pt x="9139239" y="122382"/>
                </a:lnTo>
                <a:lnTo>
                  <a:pt x="9139239" y="425734"/>
                </a:lnTo>
                <a:lnTo>
                  <a:pt x="9104305" y="314451"/>
                </a:lnTo>
                <a:cubicBezTo>
                  <a:pt x="9046997" y="183490"/>
                  <a:pt x="8948803" y="73504"/>
                  <a:pt x="8824701" y="0"/>
                </a:cubicBezTo>
                <a:close/>
                <a:moveTo>
                  <a:pt x="8494877" y="0"/>
                </a:moveTo>
                <a:lnTo>
                  <a:pt x="8628893" y="0"/>
                </a:lnTo>
                <a:cubicBezTo>
                  <a:pt x="8697052" y="198004"/>
                  <a:pt x="8856086" y="355591"/>
                  <a:pt x="9058275" y="426756"/>
                </a:cubicBezTo>
                <a:lnTo>
                  <a:pt x="9139239" y="449526"/>
                </a:lnTo>
                <a:lnTo>
                  <a:pt x="9139239" y="577136"/>
                </a:lnTo>
                <a:lnTo>
                  <a:pt x="9043252" y="554355"/>
                </a:lnTo>
                <a:cubicBezTo>
                  <a:pt x="8776836" y="470904"/>
                  <a:pt x="8569058" y="262348"/>
                  <a:pt x="8494877" y="0"/>
                </a:cubicBezTo>
                <a:close/>
                <a:moveTo>
                  <a:pt x="7876547" y="0"/>
                </a:moveTo>
                <a:lnTo>
                  <a:pt x="8085257" y="0"/>
                </a:lnTo>
                <a:cubicBezTo>
                  <a:pt x="7919787" y="98005"/>
                  <a:pt x="7800378" y="260867"/>
                  <a:pt x="7762527" y="451830"/>
                </a:cubicBezTo>
                <a:cubicBezTo>
                  <a:pt x="8006579" y="399791"/>
                  <a:pt x="8203169" y="226290"/>
                  <a:pt x="8281065" y="0"/>
                </a:cubicBezTo>
                <a:lnTo>
                  <a:pt x="8415081" y="0"/>
                </a:lnTo>
                <a:cubicBezTo>
                  <a:pt x="8330303" y="299826"/>
                  <a:pt x="8071031" y="529393"/>
                  <a:pt x="7749156" y="582253"/>
                </a:cubicBezTo>
                <a:lnTo>
                  <a:pt x="7749040" y="583392"/>
                </a:lnTo>
                <a:cubicBezTo>
                  <a:pt x="7743729" y="584395"/>
                  <a:pt x="7738400" y="585336"/>
                  <a:pt x="7732823" y="584920"/>
                </a:cubicBezTo>
                <a:cubicBezTo>
                  <a:pt x="7701651" y="590430"/>
                  <a:pt x="7669771" y="593388"/>
                  <a:pt x="7637396" y="593911"/>
                </a:cubicBezTo>
                <a:lnTo>
                  <a:pt x="7620278" y="595524"/>
                </a:lnTo>
                <a:lnTo>
                  <a:pt x="7620252" y="595033"/>
                </a:lnTo>
                <a:lnTo>
                  <a:pt x="7619753" y="595066"/>
                </a:lnTo>
                <a:cubicBezTo>
                  <a:pt x="7619187" y="591293"/>
                  <a:pt x="7619160" y="587507"/>
                  <a:pt x="7619160" y="583715"/>
                </a:cubicBezTo>
                <a:cubicBezTo>
                  <a:pt x="7619160" y="578078"/>
                  <a:pt x="7619219" y="572454"/>
                  <a:pt x="7620531" y="566868"/>
                </a:cubicBezTo>
                <a:cubicBezTo>
                  <a:pt x="7620488" y="535786"/>
                  <a:pt x="7622938" y="505143"/>
                  <a:pt x="7627995" y="475137"/>
                </a:cubicBezTo>
                <a:lnTo>
                  <a:pt x="7628535" y="468500"/>
                </a:lnTo>
                <a:cubicBezTo>
                  <a:pt x="7628704" y="468495"/>
                  <a:pt x="7628873" y="468490"/>
                  <a:pt x="7629040" y="468437"/>
                </a:cubicBezTo>
                <a:cubicBezTo>
                  <a:pt x="7655343" y="285283"/>
                  <a:pt x="7744803" y="121704"/>
                  <a:pt x="7876547" y="0"/>
                </a:cubicBezTo>
                <a:close/>
                <a:moveTo>
                  <a:pt x="6802727" y="0"/>
                </a:moveTo>
                <a:lnTo>
                  <a:pt x="6936742" y="0"/>
                </a:lnTo>
                <a:cubicBezTo>
                  <a:pt x="7014638" y="226290"/>
                  <a:pt x="7211228" y="399791"/>
                  <a:pt x="7455280" y="451830"/>
                </a:cubicBezTo>
                <a:cubicBezTo>
                  <a:pt x="7417429" y="260867"/>
                  <a:pt x="7298020" y="98005"/>
                  <a:pt x="7132550" y="0"/>
                </a:cubicBezTo>
                <a:lnTo>
                  <a:pt x="7341259" y="0"/>
                </a:lnTo>
                <a:cubicBezTo>
                  <a:pt x="7473003" y="121704"/>
                  <a:pt x="7562464" y="285283"/>
                  <a:pt x="7588766" y="468437"/>
                </a:cubicBezTo>
                <a:cubicBezTo>
                  <a:pt x="7588934" y="468490"/>
                  <a:pt x="7589103" y="468495"/>
                  <a:pt x="7589272" y="468500"/>
                </a:cubicBezTo>
                <a:lnTo>
                  <a:pt x="7589812" y="475137"/>
                </a:lnTo>
                <a:cubicBezTo>
                  <a:pt x="7594869" y="505143"/>
                  <a:pt x="7597319" y="535786"/>
                  <a:pt x="7597276" y="566868"/>
                </a:cubicBezTo>
                <a:cubicBezTo>
                  <a:pt x="7598588" y="572454"/>
                  <a:pt x="7598647" y="578078"/>
                  <a:pt x="7598647" y="583715"/>
                </a:cubicBezTo>
                <a:cubicBezTo>
                  <a:pt x="7598647" y="587507"/>
                  <a:pt x="7598620" y="591293"/>
                  <a:pt x="7598054" y="595066"/>
                </a:cubicBezTo>
                <a:lnTo>
                  <a:pt x="7597555" y="595033"/>
                </a:lnTo>
                <a:lnTo>
                  <a:pt x="7597529" y="595524"/>
                </a:lnTo>
                <a:lnTo>
                  <a:pt x="7580411" y="593911"/>
                </a:lnTo>
                <a:cubicBezTo>
                  <a:pt x="7548036" y="593388"/>
                  <a:pt x="7516156" y="590430"/>
                  <a:pt x="7484984" y="584920"/>
                </a:cubicBezTo>
                <a:cubicBezTo>
                  <a:pt x="7479407" y="585336"/>
                  <a:pt x="7474078" y="584395"/>
                  <a:pt x="7468767" y="583392"/>
                </a:cubicBezTo>
                <a:lnTo>
                  <a:pt x="7468651" y="582253"/>
                </a:lnTo>
                <a:cubicBezTo>
                  <a:pt x="7146776" y="529393"/>
                  <a:pt x="6887504" y="299826"/>
                  <a:pt x="6802727" y="0"/>
                </a:cubicBezTo>
                <a:close/>
                <a:moveTo>
                  <a:pt x="6184397" y="0"/>
                </a:moveTo>
                <a:lnTo>
                  <a:pt x="6393106" y="0"/>
                </a:lnTo>
                <a:cubicBezTo>
                  <a:pt x="6227636" y="98005"/>
                  <a:pt x="6108227" y="260867"/>
                  <a:pt x="6070376" y="451830"/>
                </a:cubicBezTo>
                <a:cubicBezTo>
                  <a:pt x="6314429" y="399791"/>
                  <a:pt x="6511018" y="226290"/>
                  <a:pt x="6588914" y="0"/>
                </a:cubicBezTo>
                <a:lnTo>
                  <a:pt x="6722931" y="0"/>
                </a:lnTo>
                <a:cubicBezTo>
                  <a:pt x="6638152" y="299826"/>
                  <a:pt x="6378880" y="529393"/>
                  <a:pt x="6057005" y="582253"/>
                </a:cubicBezTo>
                <a:lnTo>
                  <a:pt x="6056889" y="583392"/>
                </a:lnTo>
                <a:cubicBezTo>
                  <a:pt x="6051578" y="584395"/>
                  <a:pt x="6046249" y="585336"/>
                  <a:pt x="6040672" y="584920"/>
                </a:cubicBezTo>
                <a:cubicBezTo>
                  <a:pt x="6009500" y="590430"/>
                  <a:pt x="5977620" y="593388"/>
                  <a:pt x="5945246" y="593911"/>
                </a:cubicBezTo>
                <a:lnTo>
                  <a:pt x="5928127" y="595524"/>
                </a:lnTo>
                <a:lnTo>
                  <a:pt x="5928101" y="595033"/>
                </a:lnTo>
                <a:lnTo>
                  <a:pt x="5927602" y="595066"/>
                </a:lnTo>
                <a:cubicBezTo>
                  <a:pt x="5927036" y="591293"/>
                  <a:pt x="5927009" y="587507"/>
                  <a:pt x="5927009" y="583715"/>
                </a:cubicBezTo>
                <a:cubicBezTo>
                  <a:pt x="5927009" y="578078"/>
                  <a:pt x="5927068" y="572454"/>
                  <a:pt x="5928380" y="566868"/>
                </a:cubicBezTo>
                <a:cubicBezTo>
                  <a:pt x="5928338" y="535786"/>
                  <a:pt x="5930787" y="505143"/>
                  <a:pt x="5935844" y="475137"/>
                </a:cubicBezTo>
                <a:lnTo>
                  <a:pt x="5936384" y="468500"/>
                </a:lnTo>
                <a:cubicBezTo>
                  <a:pt x="5936553" y="468495"/>
                  <a:pt x="5936722" y="468490"/>
                  <a:pt x="5936890" y="468437"/>
                </a:cubicBezTo>
                <a:cubicBezTo>
                  <a:pt x="5963192" y="285283"/>
                  <a:pt x="6052653" y="121703"/>
                  <a:pt x="6184397" y="0"/>
                </a:cubicBezTo>
                <a:close/>
                <a:moveTo>
                  <a:pt x="5110576" y="0"/>
                </a:moveTo>
                <a:lnTo>
                  <a:pt x="5244592" y="0"/>
                </a:lnTo>
                <a:cubicBezTo>
                  <a:pt x="5322488" y="226290"/>
                  <a:pt x="5519077" y="399791"/>
                  <a:pt x="5763129" y="451830"/>
                </a:cubicBezTo>
                <a:cubicBezTo>
                  <a:pt x="5725278" y="260867"/>
                  <a:pt x="5605869" y="98005"/>
                  <a:pt x="5440399" y="0"/>
                </a:cubicBezTo>
                <a:lnTo>
                  <a:pt x="5649109" y="0"/>
                </a:lnTo>
                <a:cubicBezTo>
                  <a:pt x="5780853" y="121704"/>
                  <a:pt x="5870314" y="285283"/>
                  <a:pt x="5896616" y="468437"/>
                </a:cubicBezTo>
                <a:cubicBezTo>
                  <a:pt x="5896783" y="468490"/>
                  <a:pt x="5896953" y="468495"/>
                  <a:pt x="5897121" y="468500"/>
                </a:cubicBezTo>
                <a:lnTo>
                  <a:pt x="5897662" y="475137"/>
                </a:lnTo>
                <a:cubicBezTo>
                  <a:pt x="5902718" y="505143"/>
                  <a:pt x="5905168" y="535786"/>
                  <a:pt x="5905126" y="566868"/>
                </a:cubicBezTo>
                <a:cubicBezTo>
                  <a:pt x="5906438" y="572454"/>
                  <a:pt x="5906496" y="578078"/>
                  <a:pt x="5906496" y="583715"/>
                </a:cubicBezTo>
                <a:cubicBezTo>
                  <a:pt x="5906496" y="587507"/>
                  <a:pt x="5906469" y="591293"/>
                  <a:pt x="5905903" y="595066"/>
                </a:cubicBezTo>
                <a:lnTo>
                  <a:pt x="5905404" y="595033"/>
                </a:lnTo>
                <a:lnTo>
                  <a:pt x="5905378" y="595524"/>
                </a:lnTo>
                <a:lnTo>
                  <a:pt x="5888260" y="593911"/>
                </a:lnTo>
                <a:cubicBezTo>
                  <a:pt x="5855886" y="593388"/>
                  <a:pt x="5824005" y="590430"/>
                  <a:pt x="5792833" y="584920"/>
                </a:cubicBezTo>
                <a:cubicBezTo>
                  <a:pt x="5787256" y="585336"/>
                  <a:pt x="5781927" y="584395"/>
                  <a:pt x="5776617" y="583392"/>
                </a:cubicBezTo>
                <a:lnTo>
                  <a:pt x="5776501" y="582253"/>
                </a:lnTo>
                <a:cubicBezTo>
                  <a:pt x="5454626" y="529393"/>
                  <a:pt x="5195354" y="299826"/>
                  <a:pt x="5110576" y="0"/>
                </a:cubicBezTo>
                <a:close/>
                <a:moveTo>
                  <a:pt x="4492246" y="0"/>
                </a:moveTo>
                <a:lnTo>
                  <a:pt x="4700955" y="0"/>
                </a:lnTo>
                <a:cubicBezTo>
                  <a:pt x="4535485" y="98005"/>
                  <a:pt x="4416076" y="260867"/>
                  <a:pt x="4378225" y="451830"/>
                </a:cubicBezTo>
                <a:cubicBezTo>
                  <a:pt x="4622279" y="399791"/>
                  <a:pt x="4818867" y="226290"/>
                  <a:pt x="4896763" y="0"/>
                </a:cubicBezTo>
                <a:lnTo>
                  <a:pt x="5030779" y="0"/>
                </a:lnTo>
                <a:cubicBezTo>
                  <a:pt x="4946001" y="299826"/>
                  <a:pt x="4686729" y="529393"/>
                  <a:pt x="4364853" y="582253"/>
                </a:cubicBezTo>
                <a:lnTo>
                  <a:pt x="4364737" y="583392"/>
                </a:lnTo>
                <a:cubicBezTo>
                  <a:pt x="4359427" y="584395"/>
                  <a:pt x="4354098" y="585336"/>
                  <a:pt x="4348521" y="584920"/>
                </a:cubicBezTo>
                <a:cubicBezTo>
                  <a:pt x="4317350" y="590430"/>
                  <a:pt x="4285468" y="593388"/>
                  <a:pt x="4253094" y="593911"/>
                </a:cubicBezTo>
                <a:lnTo>
                  <a:pt x="4235976" y="595524"/>
                </a:lnTo>
                <a:lnTo>
                  <a:pt x="4235950" y="595033"/>
                </a:lnTo>
                <a:lnTo>
                  <a:pt x="4235451" y="595066"/>
                </a:lnTo>
                <a:cubicBezTo>
                  <a:pt x="4234885" y="591293"/>
                  <a:pt x="4234858" y="587507"/>
                  <a:pt x="4234858" y="583715"/>
                </a:cubicBezTo>
                <a:cubicBezTo>
                  <a:pt x="4234858" y="578078"/>
                  <a:pt x="4234916" y="572454"/>
                  <a:pt x="4236228" y="566868"/>
                </a:cubicBezTo>
                <a:cubicBezTo>
                  <a:pt x="4236186" y="535786"/>
                  <a:pt x="4238636" y="505143"/>
                  <a:pt x="4243692" y="475137"/>
                </a:cubicBezTo>
                <a:lnTo>
                  <a:pt x="4244233" y="468500"/>
                </a:lnTo>
                <a:cubicBezTo>
                  <a:pt x="4244401" y="468495"/>
                  <a:pt x="4244571" y="468490"/>
                  <a:pt x="4244738" y="468437"/>
                </a:cubicBezTo>
                <a:cubicBezTo>
                  <a:pt x="4271041" y="285283"/>
                  <a:pt x="4360502" y="121704"/>
                  <a:pt x="4492246" y="0"/>
                </a:cubicBezTo>
                <a:close/>
                <a:moveTo>
                  <a:pt x="3418424" y="0"/>
                </a:moveTo>
                <a:lnTo>
                  <a:pt x="3552441" y="0"/>
                </a:lnTo>
                <a:cubicBezTo>
                  <a:pt x="3630337" y="226291"/>
                  <a:pt x="3826926" y="399791"/>
                  <a:pt x="4070978" y="451830"/>
                </a:cubicBezTo>
                <a:cubicBezTo>
                  <a:pt x="4033127" y="260867"/>
                  <a:pt x="3913719" y="98005"/>
                  <a:pt x="3748249" y="0"/>
                </a:cubicBezTo>
                <a:lnTo>
                  <a:pt x="3956957" y="0"/>
                </a:lnTo>
                <a:cubicBezTo>
                  <a:pt x="4088702" y="121703"/>
                  <a:pt x="4178162" y="285283"/>
                  <a:pt x="4204464" y="468437"/>
                </a:cubicBezTo>
                <a:cubicBezTo>
                  <a:pt x="4204632" y="468490"/>
                  <a:pt x="4204801" y="468495"/>
                  <a:pt x="4204970" y="468499"/>
                </a:cubicBezTo>
                <a:lnTo>
                  <a:pt x="4205510" y="475137"/>
                </a:lnTo>
                <a:cubicBezTo>
                  <a:pt x="4210567" y="505143"/>
                  <a:pt x="4213016" y="535786"/>
                  <a:pt x="4212974" y="566868"/>
                </a:cubicBezTo>
                <a:cubicBezTo>
                  <a:pt x="4214286" y="572454"/>
                  <a:pt x="4214345" y="578078"/>
                  <a:pt x="4214345" y="583715"/>
                </a:cubicBezTo>
                <a:cubicBezTo>
                  <a:pt x="4214345" y="587508"/>
                  <a:pt x="4214318" y="591293"/>
                  <a:pt x="4213752" y="595066"/>
                </a:cubicBezTo>
                <a:lnTo>
                  <a:pt x="4213253" y="595033"/>
                </a:lnTo>
                <a:lnTo>
                  <a:pt x="4213227" y="595524"/>
                </a:lnTo>
                <a:lnTo>
                  <a:pt x="4196108" y="593911"/>
                </a:lnTo>
                <a:cubicBezTo>
                  <a:pt x="4163734" y="593388"/>
                  <a:pt x="4131854" y="590430"/>
                  <a:pt x="4100682" y="584920"/>
                </a:cubicBezTo>
                <a:cubicBezTo>
                  <a:pt x="4095105" y="585336"/>
                  <a:pt x="4089776" y="584395"/>
                  <a:pt x="4084465" y="583392"/>
                </a:cubicBezTo>
                <a:lnTo>
                  <a:pt x="4084349" y="582253"/>
                </a:lnTo>
                <a:cubicBezTo>
                  <a:pt x="3762475" y="529393"/>
                  <a:pt x="3503203" y="299826"/>
                  <a:pt x="3418424" y="0"/>
                </a:cubicBezTo>
                <a:close/>
                <a:moveTo>
                  <a:pt x="2800095" y="0"/>
                </a:moveTo>
                <a:lnTo>
                  <a:pt x="3008804" y="0"/>
                </a:lnTo>
                <a:cubicBezTo>
                  <a:pt x="2843334" y="98005"/>
                  <a:pt x="2723925" y="260867"/>
                  <a:pt x="2686074" y="451830"/>
                </a:cubicBezTo>
                <a:cubicBezTo>
                  <a:pt x="2930126" y="399791"/>
                  <a:pt x="3126716" y="226291"/>
                  <a:pt x="3204612" y="0"/>
                </a:cubicBezTo>
                <a:lnTo>
                  <a:pt x="3338628" y="0"/>
                </a:lnTo>
                <a:cubicBezTo>
                  <a:pt x="3253850" y="299826"/>
                  <a:pt x="2994578" y="529393"/>
                  <a:pt x="2672703" y="582253"/>
                </a:cubicBezTo>
                <a:lnTo>
                  <a:pt x="2672586" y="583392"/>
                </a:lnTo>
                <a:cubicBezTo>
                  <a:pt x="2667276" y="584395"/>
                  <a:pt x="2661947" y="585336"/>
                  <a:pt x="2656370" y="584920"/>
                </a:cubicBezTo>
                <a:cubicBezTo>
                  <a:pt x="2625198" y="590430"/>
                  <a:pt x="2593318" y="593388"/>
                  <a:pt x="2560943" y="593911"/>
                </a:cubicBezTo>
                <a:lnTo>
                  <a:pt x="2543825" y="595524"/>
                </a:lnTo>
                <a:lnTo>
                  <a:pt x="2543799" y="595033"/>
                </a:lnTo>
                <a:lnTo>
                  <a:pt x="2543300" y="595066"/>
                </a:lnTo>
                <a:cubicBezTo>
                  <a:pt x="2542734" y="591293"/>
                  <a:pt x="2542707" y="587507"/>
                  <a:pt x="2542707" y="583715"/>
                </a:cubicBezTo>
                <a:cubicBezTo>
                  <a:pt x="2542707" y="578078"/>
                  <a:pt x="2542765" y="572454"/>
                  <a:pt x="2544077" y="566868"/>
                </a:cubicBezTo>
                <a:cubicBezTo>
                  <a:pt x="2544035" y="535786"/>
                  <a:pt x="2546485" y="505143"/>
                  <a:pt x="2551541" y="475137"/>
                </a:cubicBezTo>
                <a:lnTo>
                  <a:pt x="2552082" y="468499"/>
                </a:lnTo>
                <a:cubicBezTo>
                  <a:pt x="2552250" y="468495"/>
                  <a:pt x="2552420" y="468490"/>
                  <a:pt x="2552587" y="468437"/>
                </a:cubicBezTo>
                <a:cubicBezTo>
                  <a:pt x="2578890" y="285283"/>
                  <a:pt x="2668350" y="121703"/>
                  <a:pt x="2800095" y="0"/>
                </a:cubicBezTo>
                <a:close/>
                <a:moveTo>
                  <a:pt x="1726273" y="0"/>
                </a:moveTo>
                <a:lnTo>
                  <a:pt x="1860290" y="0"/>
                </a:lnTo>
                <a:cubicBezTo>
                  <a:pt x="1938186" y="226291"/>
                  <a:pt x="2134775" y="399791"/>
                  <a:pt x="2378827" y="451830"/>
                </a:cubicBezTo>
                <a:cubicBezTo>
                  <a:pt x="2340976" y="260867"/>
                  <a:pt x="2221567" y="98005"/>
                  <a:pt x="2056098" y="0"/>
                </a:cubicBezTo>
                <a:lnTo>
                  <a:pt x="2264806" y="0"/>
                </a:lnTo>
                <a:cubicBezTo>
                  <a:pt x="2396551" y="121703"/>
                  <a:pt x="2486011" y="285283"/>
                  <a:pt x="2512313" y="468437"/>
                </a:cubicBezTo>
                <a:cubicBezTo>
                  <a:pt x="2512481" y="468490"/>
                  <a:pt x="2512650" y="468495"/>
                  <a:pt x="2512819" y="468499"/>
                </a:cubicBezTo>
                <a:lnTo>
                  <a:pt x="2513359" y="475137"/>
                </a:lnTo>
                <a:cubicBezTo>
                  <a:pt x="2518416" y="505143"/>
                  <a:pt x="2520865" y="535786"/>
                  <a:pt x="2520823" y="566868"/>
                </a:cubicBezTo>
                <a:cubicBezTo>
                  <a:pt x="2522135" y="572454"/>
                  <a:pt x="2522194" y="578078"/>
                  <a:pt x="2522194" y="583715"/>
                </a:cubicBezTo>
                <a:cubicBezTo>
                  <a:pt x="2522194" y="587508"/>
                  <a:pt x="2522167" y="591293"/>
                  <a:pt x="2521601" y="595066"/>
                </a:cubicBezTo>
                <a:lnTo>
                  <a:pt x="2521102" y="595033"/>
                </a:lnTo>
                <a:lnTo>
                  <a:pt x="2521076" y="595524"/>
                </a:lnTo>
                <a:lnTo>
                  <a:pt x="2503957" y="593911"/>
                </a:lnTo>
                <a:cubicBezTo>
                  <a:pt x="2471583" y="593388"/>
                  <a:pt x="2439703" y="590430"/>
                  <a:pt x="2408531" y="584920"/>
                </a:cubicBezTo>
                <a:cubicBezTo>
                  <a:pt x="2402954" y="585336"/>
                  <a:pt x="2397625" y="584395"/>
                  <a:pt x="2392314" y="583392"/>
                </a:cubicBezTo>
                <a:lnTo>
                  <a:pt x="2392198" y="582253"/>
                </a:lnTo>
                <a:cubicBezTo>
                  <a:pt x="2070324" y="529393"/>
                  <a:pt x="1811051" y="299826"/>
                  <a:pt x="1726273" y="0"/>
                </a:cubicBezTo>
                <a:close/>
                <a:moveTo>
                  <a:pt x="1107944" y="0"/>
                </a:moveTo>
                <a:lnTo>
                  <a:pt x="1316652" y="0"/>
                </a:lnTo>
                <a:cubicBezTo>
                  <a:pt x="1151183" y="98005"/>
                  <a:pt x="1031774" y="260867"/>
                  <a:pt x="993923" y="451830"/>
                </a:cubicBezTo>
                <a:cubicBezTo>
                  <a:pt x="1237975" y="399791"/>
                  <a:pt x="1434564" y="226291"/>
                  <a:pt x="1512461" y="0"/>
                </a:cubicBezTo>
                <a:lnTo>
                  <a:pt x="1646477" y="0"/>
                </a:lnTo>
                <a:cubicBezTo>
                  <a:pt x="1561699" y="299826"/>
                  <a:pt x="1302427" y="529393"/>
                  <a:pt x="980552" y="582253"/>
                </a:cubicBezTo>
                <a:lnTo>
                  <a:pt x="980435" y="583392"/>
                </a:lnTo>
                <a:cubicBezTo>
                  <a:pt x="975125" y="584395"/>
                  <a:pt x="969796" y="585336"/>
                  <a:pt x="964219" y="584920"/>
                </a:cubicBezTo>
                <a:cubicBezTo>
                  <a:pt x="933047" y="590430"/>
                  <a:pt x="901167" y="593388"/>
                  <a:pt x="868792" y="593911"/>
                </a:cubicBezTo>
                <a:lnTo>
                  <a:pt x="851674" y="595524"/>
                </a:lnTo>
                <a:lnTo>
                  <a:pt x="851648" y="595033"/>
                </a:lnTo>
                <a:lnTo>
                  <a:pt x="851149" y="595066"/>
                </a:lnTo>
                <a:cubicBezTo>
                  <a:pt x="850583" y="591293"/>
                  <a:pt x="850556" y="587507"/>
                  <a:pt x="850556" y="583715"/>
                </a:cubicBezTo>
                <a:cubicBezTo>
                  <a:pt x="850556" y="578078"/>
                  <a:pt x="850614" y="572454"/>
                  <a:pt x="851926" y="566868"/>
                </a:cubicBezTo>
                <a:cubicBezTo>
                  <a:pt x="851884" y="535786"/>
                  <a:pt x="854334" y="505143"/>
                  <a:pt x="859390" y="475137"/>
                </a:cubicBezTo>
                <a:lnTo>
                  <a:pt x="859931" y="468499"/>
                </a:lnTo>
                <a:cubicBezTo>
                  <a:pt x="860099" y="468495"/>
                  <a:pt x="860269" y="468490"/>
                  <a:pt x="860436" y="468437"/>
                </a:cubicBezTo>
                <a:cubicBezTo>
                  <a:pt x="886739" y="285283"/>
                  <a:pt x="976199" y="121704"/>
                  <a:pt x="1107944" y="0"/>
                </a:cubicBezTo>
                <a:close/>
                <a:moveTo>
                  <a:pt x="34122" y="0"/>
                </a:moveTo>
                <a:lnTo>
                  <a:pt x="168138" y="0"/>
                </a:lnTo>
                <a:cubicBezTo>
                  <a:pt x="246034" y="226290"/>
                  <a:pt x="442624" y="399791"/>
                  <a:pt x="686676" y="451830"/>
                </a:cubicBezTo>
                <a:cubicBezTo>
                  <a:pt x="648825" y="260867"/>
                  <a:pt x="529416" y="98005"/>
                  <a:pt x="363946" y="0"/>
                </a:cubicBezTo>
                <a:lnTo>
                  <a:pt x="572655" y="0"/>
                </a:lnTo>
                <a:cubicBezTo>
                  <a:pt x="704400" y="121703"/>
                  <a:pt x="793860" y="285283"/>
                  <a:pt x="820162" y="468437"/>
                </a:cubicBezTo>
                <a:cubicBezTo>
                  <a:pt x="820330" y="468490"/>
                  <a:pt x="820499" y="468495"/>
                  <a:pt x="820668" y="468500"/>
                </a:cubicBezTo>
                <a:lnTo>
                  <a:pt x="821208" y="475137"/>
                </a:lnTo>
                <a:cubicBezTo>
                  <a:pt x="826265" y="505143"/>
                  <a:pt x="828714" y="535786"/>
                  <a:pt x="828672" y="566868"/>
                </a:cubicBezTo>
                <a:cubicBezTo>
                  <a:pt x="829984" y="572454"/>
                  <a:pt x="830043" y="578078"/>
                  <a:pt x="830043" y="583715"/>
                </a:cubicBezTo>
                <a:cubicBezTo>
                  <a:pt x="830043" y="587508"/>
                  <a:pt x="830016" y="591293"/>
                  <a:pt x="829450" y="595066"/>
                </a:cubicBezTo>
                <a:lnTo>
                  <a:pt x="828951" y="595033"/>
                </a:lnTo>
                <a:lnTo>
                  <a:pt x="828925" y="595524"/>
                </a:lnTo>
                <a:lnTo>
                  <a:pt x="811806" y="593911"/>
                </a:lnTo>
                <a:cubicBezTo>
                  <a:pt x="779432" y="593388"/>
                  <a:pt x="747552" y="590430"/>
                  <a:pt x="716380" y="584920"/>
                </a:cubicBezTo>
                <a:cubicBezTo>
                  <a:pt x="710803" y="585336"/>
                  <a:pt x="705474" y="584395"/>
                  <a:pt x="700163" y="583392"/>
                </a:cubicBezTo>
                <a:lnTo>
                  <a:pt x="700047" y="582253"/>
                </a:lnTo>
                <a:cubicBezTo>
                  <a:pt x="378172" y="529393"/>
                  <a:pt x="118900" y="299826"/>
                  <a:pt x="3412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960137"/>
            <a:ext cx="5829300" cy="1463040"/>
          </a:xfrm>
        </p:spPr>
        <p:txBody>
          <a:bodyPr anchor="ctr">
            <a:normAutofit/>
          </a:bodyPr>
          <a:lstStyle>
            <a:lvl1pPr algn="r">
              <a:defRPr sz="44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6457950" y="4960137"/>
            <a:ext cx="2400300" cy="1463040"/>
          </a:xfrm>
        </p:spPr>
        <p:txBody>
          <a:bodyPr lIns="91440" rIns="91440" anchor="ctr">
            <a:normAutofit/>
          </a:bodyPr>
          <a:lstStyle>
            <a:lvl1pPr marL="0" indent="0">
              <a:lnSpc>
                <a:spcPct val="100000"/>
              </a:lnSpc>
              <a:spcBef>
                <a:spcPts val="0"/>
              </a:spcBef>
              <a:buNone/>
              <a:defRPr sz="1600">
                <a:solidFill>
                  <a:schemeClr val="tx1">
                    <a:lumMod val="95000"/>
                    <a:lumOff val="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8" name="Straight Connector 7"/>
          <p:cNvCxnSpPr/>
          <p:nvPr/>
        </p:nvCxnSpPr>
        <p:spPr>
          <a:xfrm flipV="1">
            <a:off x="6290132"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4793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768096" y="2286000"/>
            <a:ext cx="35661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91990" y="2286000"/>
            <a:ext cx="35661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8/31/2023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5136559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768096" y="2179636"/>
            <a:ext cx="3566160" cy="822960"/>
          </a:xfrm>
        </p:spPr>
        <p:txBody>
          <a:bodyPr lIns="137160" rIns="137160" anchor="ctr">
            <a:normAutofit/>
          </a:bodyPr>
          <a:lstStyle>
            <a:lvl1pPr marL="0" indent="0">
              <a:spcBef>
                <a:spcPts val="0"/>
              </a:spcBef>
              <a:spcAft>
                <a:spcPts val="0"/>
              </a:spcAft>
              <a:buNone/>
              <a:defRPr sz="22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68096" y="2967788"/>
            <a:ext cx="356616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1990" y="2179636"/>
            <a:ext cx="3566160" cy="822960"/>
          </a:xfrm>
        </p:spPr>
        <p:txBody>
          <a:bodyPr lIns="137160" rIns="137160" anchor="ctr">
            <a:normAutofit/>
          </a:bodyPr>
          <a:lstStyle>
            <a:lvl1pPr marL="0" indent="0">
              <a:spcBef>
                <a:spcPts val="0"/>
              </a:spcBef>
              <a:spcAft>
                <a:spcPts val="0"/>
              </a:spcAft>
              <a:buNone/>
              <a:defRPr lang="en-US" sz="22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4491990" y="2967788"/>
            <a:ext cx="356616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8/31/2023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9518735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8/31/2023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435679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8/31/2023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181134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768096" y="471509"/>
            <a:ext cx="3291840" cy="1737360"/>
          </a:xfrm>
        </p:spPr>
        <p:txBody>
          <a:bodyPr>
            <a:noAutofit/>
          </a:bodyPr>
          <a:lstStyle>
            <a:lvl1pPr>
              <a:lnSpc>
                <a:spcPct val="80000"/>
              </a:lnSpc>
              <a:defRPr sz="3600"/>
            </a:lvl1pPr>
          </a:lstStyle>
          <a:p>
            <a:r>
              <a:rPr lang="en-US"/>
              <a:t>Click to edit Master title style</a:t>
            </a:r>
            <a:endParaRPr lang="en-US" dirty="0"/>
          </a:p>
        </p:txBody>
      </p:sp>
      <p:sp>
        <p:nvSpPr>
          <p:cNvPr id="3" name="Content Placeholder 2"/>
          <p:cNvSpPr>
            <a:spLocks noGrp="1"/>
          </p:cNvSpPr>
          <p:nvPr>
            <p:ph idx="1"/>
          </p:nvPr>
        </p:nvSpPr>
        <p:spPr>
          <a:xfrm>
            <a:off x="4286250" y="822960"/>
            <a:ext cx="4258818" cy="5184648"/>
          </a:xfrm>
        </p:spPr>
        <p:txBody>
          <a:bodyPr>
            <a:normAutofit/>
          </a:bodyPr>
          <a:lstStyle>
            <a:lvl1pPr>
              <a:defRPr sz="2000"/>
            </a:lvl1pPr>
            <a:lvl2pPr>
              <a:defRPr sz="16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8096" y="2257506"/>
            <a:ext cx="329184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98348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4960138"/>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9141714" cy="4572000"/>
          </a:xfrm>
          <a:solidFill>
            <a:schemeClr val="accent1">
              <a:lumMod val="60000"/>
              <a:lumOff val="40000"/>
            </a:schemeClr>
          </a:solidFill>
        </p:spPr>
        <p:txBody>
          <a:bodyPr lIns="457200" tIns="36576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457950" y="4960138"/>
            <a:ext cx="2400300" cy="1463040"/>
          </a:xfrm>
        </p:spPr>
        <p:txBody>
          <a:bodyPr lIns="91440" rIns="91440" anchor="ctr">
            <a:normAutofit/>
          </a:bodyPr>
          <a:lstStyle>
            <a:lvl1pPr marL="0" indent="0">
              <a:lnSpc>
                <a:spcPct val="100000"/>
              </a:lnSpc>
              <a:spcBef>
                <a:spcPts val="0"/>
              </a:spcBef>
              <a:buNone/>
              <a:defRPr sz="1600">
                <a:solidFill>
                  <a:schemeClr val="tx1">
                    <a:lumMod val="95000"/>
                    <a:lumOff val="5000"/>
                  </a:schemeClr>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cxnSp>
        <p:nvCxnSpPr>
          <p:cNvPr id="8" name="Straight Connector 7"/>
          <p:cNvCxnSpPr/>
          <p:nvPr/>
        </p:nvCxnSpPr>
        <p:spPr>
          <a:xfrm flipV="1">
            <a:off x="6290132"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3368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8096" y="585216"/>
            <a:ext cx="7290054"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768096" y="2286000"/>
            <a:ext cx="7290055"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8097" y="6470704"/>
            <a:ext cx="161560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1D8BD707-D9CF-40AE-B4C6-C98DA3205C09}" type="datetimeFigureOut">
              <a:rPr lang="en-US" smtClean="0"/>
              <a:pPr/>
              <a:t>8/31/2023</a:t>
            </a:fld>
            <a:endParaRPr lang="en-US"/>
          </a:p>
        </p:txBody>
      </p:sp>
      <p:sp>
        <p:nvSpPr>
          <p:cNvPr id="5" name="Footer Placeholder 4"/>
          <p:cNvSpPr>
            <a:spLocks noGrp="1"/>
          </p:cNvSpPr>
          <p:nvPr>
            <p:ph type="ftr" sz="quarter" idx="3"/>
          </p:nvPr>
        </p:nvSpPr>
        <p:spPr>
          <a:xfrm>
            <a:off x="3632200" y="6470704"/>
            <a:ext cx="4426094"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8128000" y="6470704"/>
            <a:ext cx="730250"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B6F15528-21DE-4FAA-801E-634DDDAF4B2B}" type="slidenum">
              <a:rPr lang="en-US" smtClean="0"/>
              <a:pPr/>
              <a:t>‹#›</a:t>
            </a:fld>
            <a:endParaRPr lang="en-US"/>
          </a:p>
        </p:txBody>
      </p:sp>
      <p:cxnSp>
        <p:nvCxnSpPr>
          <p:cNvPr id="7" name="Straight Connector 6"/>
          <p:cNvCxnSpPr/>
          <p:nvPr/>
        </p:nvCxnSpPr>
        <p:spPr>
          <a:xfrm flipV="1">
            <a:off x="5715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12050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0000"/>
        </a:lnSpc>
        <a:spcBef>
          <a:spcPct val="0"/>
        </a:spcBef>
        <a:buNone/>
        <a:defRPr sz="44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0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6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en.wikipedia.org/wiki/Computer_program" TargetMode="External"/><Relationship Id="rId2" Type="http://schemas.openxmlformats.org/officeDocument/2006/relationships/hyperlink" Target="https://en.wikipedia.org/wiki/Instruction_set" TargetMode="Externa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2.xml"/><Relationship Id="rId4" Type="http://schemas.openxmlformats.org/officeDocument/2006/relationships/image" Target="../media/image61.png"/></Relationships>
</file>

<file path=ppt/slides/_rels/slide153.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png"/><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A5967-F6F9-4A30-80F8-CACE2E0DCD86}"/>
              </a:ext>
            </a:extLst>
          </p:cNvPr>
          <p:cNvSpPr>
            <a:spLocks noGrp="1"/>
          </p:cNvSpPr>
          <p:nvPr>
            <p:ph type="ctrTitle"/>
          </p:nvPr>
        </p:nvSpPr>
        <p:spPr/>
        <p:txBody>
          <a:bodyPr/>
          <a:lstStyle/>
          <a:p>
            <a:r>
              <a:rPr lang="en-US" dirty="0"/>
              <a:t>Parallel Computing</a:t>
            </a:r>
          </a:p>
        </p:txBody>
      </p:sp>
      <p:sp>
        <p:nvSpPr>
          <p:cNvPr id="3" name="Subtitle 2">
            <a:extLst>
              <a:ext uri="{FF2B5EF4-FFF2-40B4-BE49-F238E27FC236}">
                <a16:creationId xmlns:a16="http://schemas.microsoft.com/office/drawing/2014/main" id="{F7D53556-C12B-461D-BB38-A4DCACE504CE}"/>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4085578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18410-1FBC-424C-97D6-5265179717C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17064F4-679A-4F1A-8F9F-82F8FAD9FDD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A46526BF-594C-44EF-82E7-D67EF311C890}"/>
              </a:ext>
            </a:extLst>
          </p:cNvPr>
          <p:cNvPicPr>
            <a:picLocks noChangeAspect="1"/>
          </p:cNvPicPr>
          <p:nvPr/>
        </p:nvPicPr>
        <p:blipFill>
          <a:blip r:embed="rId2"/>
          <a:stretch>
            <a:fillRect/>
          </a:stretch>
        </p:blipFill>
        <p:spPr>
          <a:xfrm>
            <a:off x="1045869" y="0"/>
            <a:ext cx="7052261" cy="6858000"/>
          </a:xfrm>
          <a:prstGeom prst="rect">
            <a:avLst/>
          </a:prstGeom>
        </p:spPr>
      </p:pic>
    </p:spTree>
    <p:extLst>
      <p:ext uri="{BB962C8B-B14F-4D97-AF65-F5344CB8AC3E}">
        <p14:creationId xmlns:p14="http://schemas.microsoft.com/office/powerpoint/2010/main" val="140513355"/>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3B473-5AF1-397F-2991-C8CEA3A2C50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CCD43A4-1363-D144-79B6-DBFF87DF4DFE}"/>
              </a:ext>
            </a:extLst>
          </p:cNvPr>
          <p:cNvSpPr>
            <a:spLocks noGrp="1"/>
          </p:cNvSpPr>
          <p:nvPr>
            <p:ph idx="1"/>
          </p:nvPr>
        </p:nvSpPr>
        <p:spPr/>
        <p:txBody>
          <a:bodyPr/>
          <a:lstStyle/>
          <a:p>
            <a:endParaRPr lang="en-IN"/>
          </a:p>
        </p:txBody>
      </p:sp>
      <p:pic>
        <p:nvPicPr>
          <p:cNvPr id="8" name="Picture 7">
            <a:extLst>
              <a:ext uri="{FF2B5EF4-FFF2-40B4-BE49-F238E27FC236}">
                <a16:creationId xmlns:a16="http://schemas.microsoft.com/office/drawing/2014/main" id="{D7FAB9B9-631F-9D66-8E44-3B1B2EFF8642}"/>
              </a:ext>
            </a:extLst>
          </p:cNvPr>
          <p:cNvPicPr>
            <a:picLocks noChangeAspect="1"/>
          </p:cNvPicPr>
          <p:nvPr/>
        </p:nvPicPr>
        <p:blipFill>
          <a:blip r:embed="rId2"/>
          <a:stretch>
            <a:fillRect/>
          </a:stretch>
        </p:blipFill>
        <p:spPr>
          <a:xfrm>
            <a:off x="685800" y="457200"/>
            <a:ext cx="7690103" cy="6260269"/>
          </a:xfrm>
          <a:prstGeom prst="rect">
            <a:avLst/>
          </a:prstGeom>
        </p:spPr>
      </p:pic>
    </p:spTree>
    <p:extLst>
      <p:ext uri="{BB962C8B-B14F-4D97-AF65-F5344CB8AC3E}">
        <p14:creationId xmlns:p14="http://schemas.microsoft.com/office/powerpoint/2010/main" val="767513089"/>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938A0-1F12-A979-F203-710E22E3A8AF}"/>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D247DB9E-D75C-349C-493C-3D8043D85716}"/>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E92ACA0F-5D15-39E2-27B2-2B8F255BCD8E}"/>
              </a:ext>
            </a:extLst>
          </p:cNvPr>
          <p:cNvPicPr>
            <a:picLocks noChangeAspect="1"/>
          </p:cNvPicPr>
          <p:nvPr/>
        </p:nvPicPr>
        <p:blipFill>
          <a:blip r:embed="rId2"/>
          <a:stretch>
            <a:fillRect/>
          </a:stretch>
        </p:blipFill>
        <p:spPr>
          <a:xfrm>
            <a:off x="609599" y="304800"/>
            <a:ext cx="8455563" cy="6004560"/>
          </a:xfrm>
          <a:prstGeom prst="rect">
            <a:avLst/>
          </a:prstGeom>
        </p:spPr>
      </p:pic>
    </p:spTree>
    <p:extLst>
      <p:ext uri="{BB962C8B-B14F-4D97-AF65-F5344CB8AC3E}">
        <p14:creationId xmlns:p14="http://schemas.microsoft.com/office/powerpoint/2010/main" val="3546497895"/>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359A9-6C99-4B8E-BEAE-3F45CA15B6B8}"/>
              </a:ext>
            </a:extLst>
          </p:cNvPr>
          <p:cNvSpPr>
            <a:spLocks noGrp="1"/>
          </p:cNvSpPr>
          <p:nvPr>
            <p:ph type="title"/>
          </p:nvPr>
        </p:nvSpPr>
        <p:spPr>
          <a:xfrm>
            <a:off x="762000" y="152400"/>
            <a:ext cx="7848600" cy="2057400"/>
          </a:xfrm>
        </p:spPr>
        <p:txBody>
          <a:bodyPr>
            <a:noAutofit/>
          </a:bodyPr>
          <a:lstStyle/>
          <a:p>
            <a:pPr marL="457200" indent="-457200">
              <a:buFont typeface="Wingdings" panose="05000000000000000000" pitchFamily="2" charset="2"/>
              <a:buChar char="Ø"/>
            </a:pPr>
            <a:r>
              <a:rPr lang="en-US" sz="2800" dirty="0"/>
              <a:t>there are two other ways of parallelizing nested loops. </a:t>
            </a:r>
            <a:br>
              <a:rPr lang="en-US" sz="2800" dirty="0"/>
            </a:br>
            <a:r>
              <a:rPr lang="en-US" sz="2800" dirty="0"/>
              <a:t>First, the two </a:t>
            </a:r>
            <a:r>
              <a:rPr lang="en-US" sz="2400" dirty="0"/>
              <a:t>nested</a:t>
            </a:r>
            <a:r>
              <a:rPr lang="en-US" sz="2800" dirty="0"/>
              <a:t> for loops can be collapsed in order to be parallelized together using clause collapse(2) </a:t>
            </a:r>
          </a:p>
        </p:txBody>
      </p:sp>
      <p:sp>
        <p:nvSpPr>
          <p:cNvPr id="5" name="TextBox 4">
            <a:extLst>
              <a:ext uri="{FF2B5EF4-FFF2-40B4-BE49-F238E27FC236}">
                <a16:creationId xmlns:a16="http://schemas.microsoft.com/office/drawing/2014/main" id="{A06C2391-3933-4BF2-BE82-3E550CA54411}"/>
              </a:ext>
            </a:extLst>
          </p:cNvPr>
          <p:cNvSpPr txBox="1"/>
          <p:nvPr/>
        </p:nvSpPr>
        <p:spPr>
          <a:xfrm>
            <a:off x="381001" y="2125266"/>
            <a:ext cx="8305800" cy="3647152"/>
          </a:xfrm>
          <a:prstGeom prst="rect">
            <a:avLst/>
          </a:prstGeom>
          <a:noFill/>
        </p:spPr>
        <p:txBody>
          <a:bodyPr wrap="square">
            <a:spAutoFit/>
          </a:bodyPr>
          <a:lstStyle/>
          <a:p>
            <a:r>
              <a:rPr lang="en-US" sz="2100" dirty="0"/>
              <a:t># include &lt;</a:t>
            </a:r>
            <a:r>
              <a:rPr lang="en-US" sz="2100" dirty="0" err="1"/>
              <a:t>stdio</a:t>
            </a:r>
            <a:r>
              <a:rPr lang="en-US" sz="2100" dirty="0"/>
              <a:t> .h&gt;</a:t>
            </a:r>
          </a:p>
          <a:p>
            <a:r>
              <a:rPr lang="en-US" sz="2100" dirty="0"/>
              <a:t># include &lt;</a:t>
            </a:r>
            <a:r>
              <a:rPr lang="en-US" sz="2100" dirty="0" err="1"/>
              <a:t>omp.h</a:t>
            </a:r>
            <a:r>
              <a:rPr lang="en-US" sz="2100" dirty="0"/>
              <a:t>&gt;</a:t>
            </a:r>
          </a:p>
          <a:p>
            <a:endParaRPr lang="en-US" sz="2100" dirty="0"/>
          </a:p>
          <a:p>
            <a:r>
              <a:rPr lang="en-US" sz="2100" dirty="0"/>
              <a:t>int main ( int </a:t>
            </a:r>
            <a:r>
              <a:rPr lang="en-US" sz="2100" dirty="0" err="1"/>
              <a:t>argc</a:t>
            </a:r>
            <a:r>
              <a:rPr lang="en-US" sz="2100" dirty="0"/>
              <a:t> , char * </a:t>
            </a:r>
            <a:r>
              <a:rPr lang="en-US" sz="2100" dirty="0" err="1"/>
              <a:t>argv</a:t>
            </a:r>
            <a:r>
              <a:rPr lang="en-US" sz="2100" dirty="0"/>
              <a:t> []) {</a:t>
            </a:r>
          </a:p>
          <a:p>
            <a:r>
              <a:rPr lang="en-US" sz="2100" dirty="0"/>
              <a:t>int max; </a:t>
            </a:r>
            <a:r>
              <a:rPr lang="en-US" sz="2100" dirty="0" err="1"/>
              <a:t>sscanf</a:t>
            </a:r>
            <a:r>
              <a:rPr lang="en-US" sz="2100" dirty="0"/>
              <a:t> ( </a:t>
            </a:r>
            <a:r>
              <a:rPr lang="en-US" sz="2100" dirty="0" err="1"/>
              <a:t>argv</a:t>
            </a:r>
            <a:r>
              <a:rPr lang="en-US" sz="2100" dirty="0"/>
              <a:t> [1] , "%d", &amp;max );</a:t>
            </a:r>
          </a:p>
          <a:p>
            <a:r>
              <a:rPr lang="en-US" sz="2100" dirty="0"/>
              <a:t># pragma </a:t>
            </a:r>
            <a:r>
              <a:rPr lang="en-US" sz="2100" dirty="0" err="1"/>
              <a:t>omp</a:t>
            </a:r>
            <a:r>
              <a:rPr lang="en-US" sz="2100" dirty="0"/>
              <a:t> parallel for collapse (2)</a:t>
            </a:r>
          </a:p>
          <a:p>
            <a:r>
              <a:rPr lang="en-US" sz="2100" dirty="0"/>
              <a:t>for ( int </a:t>
            </a:r>
            <a:r>
              <a:rPr lang="en-US" sz="2100" dirty="0" err="1"/>
              <a:t>i</a:t>
            </a:r>
            <a:r>
              <a:rPr lang="en-US" sz="2100" dirty="0"/>
              <a:t> = 1; </a:t>
            </a:r>
            <a:r>
              <a:rPr lang="en-US" sz="2100" dirty="0" err="1"/>
              <a:t>i</a:t>
            </a:r>
            <a:r>
              <a:rPr lang="en-US" sz="2100" dirty="0"/>
              <a:t> &lt;= max; </a:t>
            </a:r>
            <a:r>
              <a:rPr lang="en-US" sz="2100" dirty="0" err="1"/>
              <a:t>i</a:t>
            </a:r>
            <a:r>
              <a:rPr lang="en-US" sz="2100" dirty="0"/>
              <a:t>++)</a:t>
            </a:r>
          </a:p>
          <a:p>
            <a:r>
              <a:rPr lang="en-US" sz="2100" dirty="0"/>
              <a:t>for ( int j = 1; j &lt;= max; j ++)</a:t>
            </a:r>
          </a:p>
          <a:p>
            <a:r>
              <a:rPr lang="en-US" sz="2100" dirty="0" err="1"/>
              <a:t>printf</a:t>
            </a:r>
            <a:r>
              <a:rPr lang="en-US" sz="2100" dirty="0"/>
              <a:t> ("%d: (%d ,%d)\n", </a:t>
            </a:r>
            <a:r>
              <a:rPr lang="en-US" sz="2100" dirty="0" err="1"/>
              <a:t>omp_get_thread_num</a:t>
            </a:r>
            <a:r>
              <a:rPr lang="en-US" sz="2100" dirty="0"/>
              <a:t> () , </a:t>
            </a:r>
            <a:r>
              <a:rPr lang="en-US" sz="2100" dirty="0" err="1"/>
              <a:t>i</a:t>
            </a:r>
            <a:r>
              <a:rPr lang="en-US" sz="2100" dirty="0"/>
              <a:t>, j);</a:t>
            </a:r>
          </a:p>
          <a:p>
            <a:r>
              <a:rPr lang="en-US" sz="2100" dirty="0"/>
              <a:t> return 0;</a:t>
            </a:r>
          </a:p>
          <a:p>
            <a:r>
              <a:rPr lang="en-US" sz="2100" dirty="0"/>
              <a:t> }</a:t>
            </a:r>
          </a:p>
        </p:txBody>
      </p:sp>
    </p:spTree>
    <p:extLst>
      <p:ext uri="{BB962C8B-B14F-4D97-AF65-F5344CB8AC3E}">
        <p14:creationId xmlns:p14="http://schemas.microsoft.com/office/powerpoint/2010/main" val="3581537073"/>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16E4E-085F-44DE-890A-AFC2E7A03303}"/>
              </a:ext>
            </a:extLst>
          </p:cNvPr>
          <p:cNvSpPr>
            <a:spLocks noGrp="1"/>
          </p:cNvSpPr>
          <p:nvPr>
            <p:ph type="title"/>
          </p:nvPr>
        </p:nvSpPr>
        <p:spPr>
          <a:xfrm>
            <a:off x="768096" y="585216"/>
            <a:ext cx="7290054" cy="1014984"/>
          </a:xfrm>
        </p:spPr>
        <p:txBody>
          <a:bodyPr/>
          <a:lstStyle/>
          <a:p>
            <a:r>
              <a:rPr lang="en-US" dirty="0"/>
              <a:t>Collapse </a:t>
            </a:r>
          </a:p>
        </p:txBody>
      </p:sp>
      <p:sp>
        <p:nvSpPr>
          <p:cNvPr id="3" name="Content Placeholder 2">
            <a:extLst>
              <a:ext uri="{FF2B5EF4-FFF2-40B4-BE49-F238E27FC236}">
                <a16:creationId xmlns:a16="http://schemas.microsoft.com/office/drawing/2014/main" id="{AC8D23FC-FA1C-49F5-A74D-D35FA3D3599A}"/>
              </a:ext>
            </a:extLst>
          </p:cNvPr>
          <p:cNvSpPr>
            <a:spLocks noGrp="1"/>
          </p:cNvSpPr>
          <p:nvPr>
            <p:ph idx="1"/>
          </p:nvPr>
        </p:nvSpPr>
        <p:spPr>
          <a:xfrm>
            <a:off x="609600" y="1447800"/>
            <a:ext cx="8153400" cy="5029200"/>
          </a:xfrm>
        </p:spPr>
        <p:txBody>
          <a:bodyPr>
            <a:normAutofit/>
          </a:bodyPr>
          <a:lstStyle/>
          <a:p>
            <a:pPr>
              <a:buFont typeface="Wingdings" panose="05000000000000000000" pitchFamily="2" charset="2"/>
              <a:buChar char="§"/>
            </a:pPr>
            <a:r>
              <a:rPr lang="en-US" sz="2400" dirty="0"/>
              <a:t>clause collapse(2) in line 6 - compiler merges the two nested for loops into one and parallelizes the resulting single loop. </a:t>
            </a:r>
          </a:p>
          <a:p>
            <a:pPr>
              <a:buFont typeface="Wingdings" panose="05000000000000000000" pitchFamily="2" charset="2"/>
              <a:buChar char="§"/>
            </a:pPr>
            <a:r>
              <a:rPr lang="en-US" sz="2400" dirty="0"/>
              <a:t>Outer for loop running from 1 to max and max inner for loops running from 1 to max as well, are replaced by a single loop running from 1 to max^2. </a:t>
            </a:r>
          </a:p>
          <a:p>
            <a:pPr>
              <a:buFont typeface="Wingdings" panose="05000000000000000000" pitchFamily="2" charset="2"/>
              <a:buChar char="§"/>
            </a:pPr>
            <a:r>
              <a:rPr lang="en-US" sz="2400" dirty="0"/>
              <a:t>All max^2 iterations are divided among available threads together. </a:t>
            </a:r>
          </a:p>
          <a:p>
            <a:pPr>
              <a:buFont typeface="Wingdings" panose="05000000000000000000" pitchFamily="2" charset="2"/>
              <a:buChar char="§"/>
            </a:pPr>
            <a:r>
              <a:rPr lang="en-US" sz="2400" dirty="0"/>
              <a:t>As only one loop is parallelized, i.e., the one that comprises iterations of both nested for loops</a:t>
            </a:r>
          </a:p>
          <a:p>
            <a:pPr>
              <a:buFont typeface="Wingdings" panose="05000000000000000000" pitchFamily="2" charset="2"/>
              <a:buChar char="§"/>
            </a:pPr>
            <a:r>
              <a:rPr lang="en-US" sz="2400" dirty="0"/>
              <a:t>For instance, if max = 6, all 36 iterations of the collapsed single loop are divided among 4 thread </a:t>
            </a:r>
          </a:p>
          <a:p>
            <a:pPr lvl="1">
              <a:buFont typeface="Wingdings" panose="05000000000000000000" pitchFamily="2" charset="2"/>
              <a:buChar char="§"/>
            </a:pPr>
            <a:r>
              <a:rPr lang="en-US" sz="2000" dirty="0"/>
              <a:t>the work is more evenly distributed among threads.</a:t>
            </a:r>
          </a:p>
        </p:txBody>
      </p:sp>
    </p:spTree>
    <p:extLst>
      <p:ext uri="{BB962C8B-B14F-4D97-AF65-F5344CB8AC3E}">
        <p14:creationId xmlns:p14="http://schemas.microsoft.com/office/powerpoint/2010/main" val="3012099677"/>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E9BB3-20BA-4F51-AAD6-EB1C39133860}"/>
              </a:ext>
            </a:extLst>
          </p:cNvPr>
          <p:cNvSpPr>
            <a:spLocks noGrp="1"/>
          </p:cNvSpPr>
          <p:nvPr>
            <p:ph type="title"/>
          </p:nvPr>
        </p:nvSpPr>
        <p:spPr/>
        <p:txBody>
          <a:bodyPr/>
          <a:lstStyle/>
          <a:p>
            <a:r>
              <a:rPr lang="en-US" dirty="0"/>
              <a:t>Collapse </a:t>
            </a:r>
          </a:p>
        </p:txBody>
      </p:sp>
      <p:sp>
        <p:nvSpPr>
          <p:cNvPr id="3" name="Content Placeholder 2">
            <a:extLst>
              <a:ext uri="{FF2B5EF4-FFF2-40B4-BE49-F238E27FC236}">
                <a16:creationId xmlns:a16="http://schemas.microsoft.com/office/drawing/2014/main" id="{1D44AA12-76BD-4B80-85DA-DF34F3CE7287}"/>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1ED61B27-84E6-49C7-8732-763A8F50B87B}"/>
              </a:ext>
            </a:extLst>
          </p:cNvPr>
          <p:cNvPicPr>
            <a:picLocks noChangeAspect="1"/>
          </p:cNvPicPr>
          <p:nvPr/>
        </p:nvPicPr>
        <p:blipFill>
          <a:blip r:embed="rId2"/>
          <a:stretch>
            <a:fillRect/>
          </a:stretch>
        </p:blipFill>
        <p:spPr>
          <a:xfrm>
            <a:off x="2435087" y="2399516"/>
            <a:ext cx="2841038" cy="2917410"/>
          </a:xfrm>
          <a:prstGeom prst="rect">
            <a:avLst/>
          </a:prstGeom>
        </p:spPr>
      </p:pic>
    </p:spTree>
    <p:extLst>
      <p:ext uri="{BB962C8B-B14F-4D97-AF65-F5344CB8AC3E}">
        <p14:creationId xmlns:p14="http://schemas.microsoft.com/office/powerpoint/2010/main" val="30839737"/>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174DA-67DA-420A-A22E-2565B3353E4F}"/>
              </a:ext>
            </a:extLst>
          </p:cNvPr>
          <p:cNvSpPr>
            <a:spLocks noGrp="1"/>
          </p:cNvSpPr>
          <p:nvPr>
            <p:ph type="title"/>
          </p:nvPr>
        </p:nvSpPr>
        <p:spPr>
          <a:xfrm>
            <a:off x="429867" y="970636"/>
            <a:ext cx="7886700" cy="994172"/>
          </a:xfrm>
        </p:spPr>
        <p:txBody>
          <a:bodyPr>
            <a:noAutofit/>
          </a:bodyPr>
          <a:lstStyle/>
          <a:p>
            <a:r>
              <a:rPr lang="en-US" sz="2400" dirty="0"/>
              <a:t>other method of parallelizing nested loops is by parallelizing each for loop separately</a:t>
            </a:r>
          </a:p>
        </p:txBody>
      </p:sp>
      <p:sp>
        <p:nvSpPr>
          <p:cNvPr id="5" name="TextBox 4">
            <a:extLst>
              <a:ext uri="{FF2B5EF4-FFF2-40B4-BE49-F238E27FC236}">
                <a16:creationId xmlns:a16="http://schemas.microsoft.com/office/drawing/2014/main" id="{889F4DBE-67D0-40AF-BE8C-F1CD322B06C5}"/>
              </a:ext>
            </a:extLst>
          </p:cNvPr>
          <p:cNvSpPr txBox="1"/>
          <p:nvPr/>
        </p:nvSpPr>
        <p:spPr>
          <a:xfrm>
            <a:off x="1470991" y="1940131"/>
            <a:ext cx="5555974" cy="3970318"/>
          </a:xfrm>
          <a:prstGeom prst="rect">
            <a:avLst/>
          </a:prstGeom>
          <a:noFill/>
        </p:spPr>
        <p:txBody>
          <a:bodyPr wrap="square">
            <a:spAutoFit/>
          </a:bodyPr>
          <a:lstStyle/>
          <a:p>
            <a:r>
              <a:rPr lang="en-US" dirty="0"/>
              <a:t># include &lt;</a:t>
            </a:r>
            <a:r>
              <a:rPr lang="en-US" dirty="0" err="1"/>
              <a:t>stdio</a:t>
            </a:r>
            <a:r>
              <a:rPr lang="en-US" dirty="0"/>
              <a:t> .h&gt;</a:t>
            </a:r>
          </a:p>
          <a:p>
            <a:r>
              <a:rPr lang="en-US" dirty="0"/>
              <a:t># include &lt;</a:t>
            </a:r>
            <a:r>
              <a:rPr lang="en-US" dirty="0" err="1"/>
              <a:t>omp.h</a:t>
            </a:r>
            <a:r>
              <a:rPr lang="en-US" dirty="0"/>
              <a:t>&gt;</a:t>
            </a:r>
          </a:p>
          <a:p>
            <a:endParaRPr lang="en-US" dirty="0"/>
          </a:p>
          <a:p>
            <a:r>
              <a:rPr lang="en-US" dirty="0"/>
              <a:t>int main ( int </a:t>
            </a:r>
            <a:r>
              <a:rPr lang="en-US" dirty="0" err="1"/>
              <a:t>argc</a:t>
            </a:r>
            <a:r>
              <a:rPr lang="en-US" dirty="0"/>
              <a:t> , char * </a:t>
            </a:r>
            <a:r>
              <a:rPr lang="en-US" dirty="0" err="1"/>
              <a:t>argv</a:t>
            </a:r>
            <a:r>
              <a:rPr lang="en-US" dirty="0"/>
              <a:t> []) {</a:t>
            </a:r>
          </a:p>
          <a:p>
            <a:r>
              <a:rPr lang="en-US" dirty="0"/>
              <a:t>int max; </a:t>
            </a:r>
            <a:r>
              <a:rPr lang="en-US" dirty="0" err="1"/>
              <a:t>sscanf</a:t>
            </a:r>
            <a:r>
              <a:rPr lang="en-US" dirty="0"/>
              <a:t> ( </a:t>
            </a:r>
            <a:r>
              <a:rPr lang="en-US" dirty="0" err="1"/>
              <a:t>argv</a:t>
            </a:r>
            <a:r>
              <a:rPr lang="en-US" dirty="0"/>
              <a:t> [1] , "%d", &amp;max );</a:t>
            </a:r>
          </a:p>
          <a:p>
            <a:r>
              <a:rPr lang="en-US" dirty="0"/>
              <a:t># pragma </a:t>
            </a:r>
            <a:r>
              <a:rPr lang="en-US" dirty="0" err="1"/>
              <a:t>omp</a:t>
            </a:r>
            <a:r>
              <a:rPr lang="en-US" dirty="0"/>
              <a:t> parallel for</a:t>
            </a:r>
          </a:p>
          <a:p>
            <a:r>
              <a:rPr lang="en-US" dirty="0"/>
              <a:t>for ( int </a:t>
            </a:r>
            <a:r>
              <a:rPr lang="en-US" dirty="0" err="1"/>
              <a:t>i</a:t>
            </a:r>
            <a:r>
              <a:rPr lang="en-US" dirty="0"/>
              <a:t> = 1; </a:t>
            </a:r>
            <a:r>
              <a:rPr lang="en-US" dirty="0" err="1"/>
              <a:t>i</a:t>
            </a:r>
            <a:r>
              <a:rPr lang="en-US" dirty="0"/>
              <a:t> &lt;= max; </a:t>
            </a:r>
            <a:r>
              <a:rPr lang="en-US" dirty="0" err="1"/>
              <a:t>i</a:t>
            </a:r>
            <a:r>
              <a:rPr lang="en-US" dirty="0"/>
              <a:t>++) {</a:t>
            </a:r>
          </a:p>
          <a:p>
            <a:r>
              <a:rPr lang="en-US" dirty="0"/>
              <a:t># pragma </a:t>
            </a:r>
            <a:r>
              <a:rPr lang="en-US" dirty="0" err="1"/>
              <a:t>omp</a:t>
            </a:r>
            <a:r>
              <a:rPr lang="en-US" dirty="0"/>
              <a:t> parallel for</a:t>
            </a:r>
          </a:p>
          <a:p>
            <a:r>
              <a:rPr lang="en-US" dirty="0"/>
              <a:t>for ( int j = 1; j &lt;= max; j ++) {</a:t>
            </a:r>
          </a:p>
          <a:p>
            <a:r>
              <a:rPr lang="en-US" dirty="0" err="1"/>
              <a:t>printf</a:t>
            </a:r>
            <a:r>
              <a:rPr lang="en-US" dirty="0"/>
              <a:t> ("%d: (%d ,%d)\n", </a:t>
            </a:r>
            <a:r>
              <a:rPr lang="en-US" dirty="0" err="1"/>
              <a:t>omp_get_thread_num</a:t>
            </a:r>
            <a:r>
              <a:rPr lang="en-US" dirty="0"/>
              <a:t> () , </a:t>
            </a:r>
            <a:r>
              <a:rPr lang="en-US" dirty="0" err="1"/>
              <a:t>i</a:t>
            </a:r>
            <a:r>
              <a:rPr lang="en-US" dirty="0"/>
              <a:t>, j);</a:t>
            </a:r>
          </a:p>
          <a:p>
            <a:r>
              <a:rPr lang="en-US" dirty="0"/>
              <a:t> }</a:t>
            </a:r>
          </a:p>
          <a:p>
            <a:r>
              <a:rPr lang="en-US" dirty="0"/>
              <a:t> }</a:t>
            </a:r>
          </a:p>
          <a:p>
            <a:r>
              <a:rPr lang="en-US" dirty="0"/>
              <a:t> return 0;</a:t>
            </a:r>
          </a:p>
          <a:p>
            <a:r>
              <a:rPr lang="en-US" dirty="0"/>
              <a:t> }</a:t>
            </a:r>
          </a:p>
        </p:txBody>
      </p:sp>
    </p:spTree>
    <p:extLst>
      <p:ext uri="{BB962C8B-B14F-4D97-AF65-F5344CB8AC3E}">
        <p14:creationId xmlns:p14="http://schemas.microsoft.com/office/powerpoint/2010/main" val="1579515794"/>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46648-640E-4BA0-94C2-9E0053447493}"/>
              </a:ext>
            </a:extLst>
          </p:cNvPr>
          <p:cNvSpPr>
            <a:spLocks noGrp="1"/>
          </p:cNvSpPr>
          <p:nvPr>
            <p:ph type="title"/>
          </p:nvPr>
        </p:nvSpPr>
        <p:spPr>
          <a:xfrm>
            <a:off x="370233" y="957824"/>
            <a:ext cx="7886700" cy="410204"/>
          </a:xfrm>
        </p:spPr>
        <p:txBody>
          <a:bodyPr>
            <a:normAutofit fontScale="90000"/>
          </a:bodyPr>
          <a:lstStyle/>
          <a:p>
            <a:r>
              <a:rPr lang="en-US" sz="3300" dirty="0"/>
              <a:t>parallelizing each for loop separately</a:t>
            </a:r>
            <a:endParaRPr lang="en-US" dirty="0"/>
          </a:p>
        </p:txBody>
      </p:sp>
      <p:sp>
        <p:nvSpPr>
          <p:cNvPr id="3" name="Content Placeholder 2">
            <a:extLst>
              <a:ext uri="{FF2B5EF4-FFF2-40B4-BE49-F238E27FC236}">
                <a16:creationId xmlns:a16="http://schemas.microsoft.com/office/drawing/2014/main" id="{3D4DB285-9274-4956-AEAB-C74145D5BA89}"/>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DD9F7293-4329-4AB0-9510-4063915B31B0}"/>
              </a:ext>
            </a:extLst>
          </p:cNvPr>
          <p:cNvPicPr>
            <a:picLocks noChangeAspect="1"/>
          </p:cNvPicPr>
          <p:nvPr/>
        </p:nvPicPr>
        <p:blipFill>
          <a:blip r:embed="rId2"/>
          <a:stretch>
            <a:fillRect/>
          </a:stretch>
        </p:blipFill>
        <p:spPr>
          <a:xfrm>
            <a:off x="1013792" y="1466593"/>
            <a:ext cx="6758609" cy="4340804"/>
          </a:xfrm>
          <a:prstGeom prst="rect">
            <a:avLst/>
          </a:prstGeom>
        </p:spPr>
      </p:pic>
    </p:spTree>
    <p:extLst>
      <p:ext uri="{BB962C8B-B14F-4D97-AF65-F5344CB8AC3E}">
        <p14:creationId xmlns:p14="http://schemas.microsoft.com/office/powerpoint/2010/main" val="3421021243"/>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0C94D-3744-4613-A41E-2F078A72E492}"/>
              </a:ext>
            </a:extLst>
          </p:cNvPr>
          <p:cNvSpPr>
            <a:spLocks noGrp="1"/>
          </p:cNvSpPr>
          <p:nvPr>
            <p:ph type="title"/>
          </p:nvPr>
        </p:nvSpPr>
        <p:spPr/>
        <p:txBody>
          <a:bodyPr/>
          <a:lstStyle/>
          <a:p>
            <a:r>
              <a:rPr lang="en-US" dirty="0"/>
              <a:t>parallelizing each for loop separately</a:t>
            </a:r>
          </a:p>
        </p:txBody>
      </p:sp>
      <p:sp>
        <p:nvSpPr>
          <p:cNvPr id="3" name="Content Placeholder 2">
            <a:extLst>
              <a:ext uri="{FF2B5EF4-FFF2-40B4-BE49-F238E27FC236}">
                <a16:creationId xmlns:a16="http://schemas.microsoft.com/office/drawing/2014/main" id="{03B5E1C8-FA8A-4F76-A5DD-97064EDBF6D8}"/>
              </a:ext>
            </a:extLst>
          </p:cNvPr>
          <p:cNvSpPr>
            <a:spLocks noGrp="1"/>
          </p:cNvSpPr>
          <p:nvPr>
            <p:ph idx="1"/>
          </p:nvPr>
        </p:nvSpPr>
        <p:spPr/>
        <p:txBody>
          <a:bodyPr>
            <a:normAutofit/>
          </a:bodyPr>
          <a:lstStyle/>
          <a:p>
            <a:r>
              <a:rPr lang="en-US" sz="3000" dirty="0"/>
              <a:t>By setting OMP_NUM_THREADS=2,2 and running the program </a:t>
            </a:r>
          </a:p>
          <a:p>
            <a:pPr lvl="1"/>
            <a:r>
              <a:rPr lang="en-US" sz="2700" dirty="0"/>
              <a:t>team of two (outer) threads is established to execute 3 iterations of the outer loop each as they would even if nesting was disabled. </a:t>
            </a:r>
          </a:p>
          <a:p>
            <a:pPr lvl="1"/>
            <a:r>
              <a:rPr lang="en-US" sz="2700" dirty="0"/>
              <a:t>Each iteration of the outer loop must compute one line of the table and thus establishes a team of two (inner) threads to execute 3 iterations of the inner loop each.</a:t>
            </a:r>
          </a:p>
        </p:txBody>
      </p:sp>
    </p:spTree>
    <p:extLst>
      <p:ext uri="{BB962C8B-B14F-4D97-AF65-F5344CB8AC3E}">
        <p14:creationId xmlns:p14="http://schemas.microsoft.com/office/powerpoint/2010/main" val="1260308722"/>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C21E9-649B-41BA-816E-76645DE7ECF2}"/>
              </a:ext>
            </a:extLst>
          </p:cNvPr>
          <p:cNvSpPr>
            <a:spLocks noGrp="1"/>
          </p:cNvSpPr>
          <p:nvPr>
            <p:ph type="title"/>
          </p:nvPr>
        </p:nvSpPr>
        <p:spPr/>
        <p:txBody>
          <a:bodyPr/>
          <a:lstStyle/>
          <a:p>
            <a:r>
              <a:rPr lang="en-US" dirty="0"/>
              <a:t>parallelizing each for loop separately</a:t>
            </a:r>
          </a:p>
        </p:txBody>
      </p:sp>
      <p:sp>
        <p:nvSpPr>
          <p:cNvPr id="3" name="Content Placeholder 2">
            <a:extLst>
              <a:ext uri="{FF2B5EF4-FFF2-40B4-BE49-F238E27FC236}">
                <a16:creationId xmlns:a16="http://schemas.microsoft.com/office/drawing/2014/main" id="{0369A470-6AF6-49AD-A31F-A1DF83EE05E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56A3254A-A09B-41C3-8BEE-9810F8D3B69C}"/>
              </a:ext>
            </a:extLst>
          </p:cNvPr>
          <p:cNvPicPr>
            <a:picLocks noChangeAspect="1"/>
          </p:cNvPicPr>
          <p:nvPr/>
        </p:nvPicPr>
        <p:blipFill>
          <a:blip r:embed="rId2"/>
          <a:stretch>
            <a:fillRect/>
          </a:stretch>
        </p:blipFill>
        <p:spPr>
          <a:xfrm>
            <a:off x="2266122" y="2328083"/>
            <a:ext cx="3205525" cy="3398823"/>
          </a:xfrm>
          <a:prstGeom prst="rect">
            <a:avLst/>
          </a:prstGeom>
        </p:spPr>
      </p:pic>
    </p:spTree>
    <p:extLst>
      <p:ext uri="{BB962C8B-B14F-4D97-AF65-F5344CB8AC3E}">
        <p14:creationId xmlns:p14="http://schemas.microsoft.com/office/powerpoint/2010/main" val="3548673217"/>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D303F-198F-48EF-A38C-1F3E4513CC3D}"/>
              </a:ext>
            </a:extLst>
          </p:cNvPr>
          <p:cNvSpPr>
            <a:spLocks noGrp="1"/>
          </p:cNvSpPr>
          <p:nvPr>
            <p:ph type="title"/>
          </p:nvPr>
        </p:nvSpPr>
        <p:spPr>
          <a:xfrm>
            <a:off x="529259" y="977348"/>
            <a:ext cx="7886700" cy="495352"/>
          </a:xfrm>
        </p:spPr>
        <p:txBody>
          <a:bodyPr>
            <a:normAutofit fontScale="90000"/>
          </a:bodyPr>
          <a:lstStyle/>
          <a:p>
            <a:r>
              <a:rPr lang="en-US" dirty="0"/>
              <a:t>Matrix multiplication</a:t>
            </a:r>
          </a:p>
        </p:txBody>
      </p:sp>
      <p:sp>
        <p:nvSpPr>
          <p:cNvPr id="3" name="Content Placeholder 2">
            <a:extLst>
              <a:ext uri="{FF2B5EF4-FFF2-40B4-BE49-F238E27FC236}">
                <a16:creationId xmlns:a16="http://schemas.microsoft.com/office/drawing/2014/main" id="{1B14FFB1-8AB8-4526-BEBF-84E0CB8AF48B}"/>
              </a:ext>
            </a:extLst>
          </p:cNvPr>
          <p:cNvSpPr>
            <a:spLocks noGrp="1"/>
          </p:cNvSpPr>
          <p:nvPr>
            <p:ph idx="1"/>
          </p:nvPr>
        </p:nvSpPr>
        <p:spPr>
          <a:xfrm>
            <a:off x="449746" y="1472699"/>
            <a:ext cx="7886700" cy="3263504"/>
          </a:xfrm>
        </p:spPr>
        <p:txBody>
          <a:bodyPr/>
          <a:lstStyle/>
          <a:p>
            <a:r>
              <a:rPr lang="en-US" dirty="0"/>
              <a:t>Classical algorithm, based on the definition, encompasses two nested for loops used to compute n^2 independent dot products</a:t>
            </a:r>
          </a:p>
        </p:txBody>
      </p:sp>
      <p:sp>
        <p:nvSpPr>
          <p:cNvPr id="5" name="TextBox 4">
            <a:extLst>
              <a:ext uri="{FF2B5EF4-FFF2-40B4-BE49-F238E27FC236}">
                <a16:creationId xmlns:a16="http://schemas.microsoft.com/office/drawing/2014/main" id="{DF286AAB-7904-460F-9407-389782DD13F0}"/>
              </a:ext>
            </a:extLst>
          </p:cNvPr>
          <p:cNvSpPr txBox="1"/>
          <p:nvPr/>
        </p:nvSpPr>
        <p:spPr>
          <a:xfrm>
            <a:off x="1083365" y="2401947"/>
            <a:ext cx="5466522" cy="3139321"/>
          </a:xfrm>
          <a:prstGeom prst="rect">
            <a:avLst/>
          </a:prstGeom>
          <a:noFill/>
        </p:spPr>
        <p:txBody>
          <a:bodyPr wrap="square">
            <a:spAutoFit/>
          </a:bodyPr>
          <a:lstStyle/>
          <a:p>
            <a:r>
              <a:rPr lang="en-US" dirty="0"/>
              <a:t>double ** </a:t>
            </a:r>
            <a:r>
              <a:rPr lang="en-US" dirty="0" err="1"/>
              <a:t>mtxMul</a:t>
            </a:r>
            <a:r>
              <a:rPr lang="en-US" dirty="0"/>
              <a:t> ( double **c, double **a, double **b, int n) {</a:t>
            </a:r>
          </a:p>
          <a:p>
            <a:r>
              <a:rPr lang="en-US" dirty="0"/>
              <a:t> # pragma </a:t>
            </a:r>
            <a:r>
              <a:rPr lang="en-US" dirty="0" err="1"/>
              <a:t>omp</a:t>
            </a:r>
            <a:r>
              <a:rPr lang="en-US" dirty="0"/>
              <a:t> parallel for collapse (2)</a:t>
            </a:r>
          </a:p>
          <a:p>
            <a:r>
              <a:rPr lang="en-US" dirty="0"/>
              <a:t> for ( int </a:t>
            </a:r>
            <a:r>
              <a:rPr lang="en-US" dirty="0" err="1"/>
              <a:t>i</a:t>
            </a:r>
            <a:r>
              <a:rPr lang="en-US" dirty="0"/>
              <a:t> = 0; </a:t>
            </a:r>
            <a:r>
              <a:rPr lang="en-US" dirty="0" err="1"/>
              <a:t>i</a:t>
            </a:r>
            <a:r>
              <a:rPr lang="en-US" dirty="0"/>
              <a:t> &lt; n; </a:t>
            </a:r>
            <a:r>
              <a:rPr lang="en-US" dirty="0" err="1"/>
              <a:t>i</a:t>
            </a:r>
            <a:r>
              <a:rPr lang="en-US" dirty="0"/>
              <a:t>++)</a:t>
            </a:r>
          </a:p>
          <a:p>
            <a:r>
              <a:rPr lang="en-US" dirty="0"/>
              <a:t> for ( int j = 0; j &lt; n; </a:t>
            </a:r>
            <a:r>
              <a:rPr lang="en-US" dirty="0" err="1"/>
              <a:t>j++</a:t>
            </a:r>
            <a:r>
              <a:rPr lang="en-US" dirty="0"/>
              <a:t>) {</a:t>
            </a:r>
          </a:p>
          <a:p>
            <a:r>
              <a:rPr lang="en-US" dirty="0"/>
              <a:t> c[</a:t>
            </a:r>
            <a:r>
              <a:rPr lang="en-US" dirty="0" err="1"/>
              <a:t>i</a:t>
            </a:r>
            <a:r>
              <a:rPr lang="en-US" dirty="0"/>
              <a:t>][j] = 0.0;</a:t>
            </a:r>
          </a:p>
          <a:p>
            <a:r>
              <a:rPr lang="en-US" dirty="0"/>
              <a:t>for ( int k = 0; k &lt; n; k++)</a:t>
            </a:r>
          </a:p>
          <a:p>
            <a:r>
              <a:rPr lang="en-US" dirty="0"/>
              <a:t>c[</a:t>
            </a:r>
            <a:r>
              <a:rPr lang="en-US" dirty="0" err="1"/>
              <a:t>i</a:t>
            </a:r>
            <a:r>
              <a:rPr lang="en-US" dirty="0"/>
              <a:t>][j] = c[</a:t>
            </a:r>
            <a:r>
              <a:rPr lang="en-US" dirty="0" err="1"/>
              <a:t>i</a:t>
            </a:r>
            <a:r>
              <a:rPr lang="en-US" dirty="0"/>
              <a:t>][j] + a[</a:t>
            </a:r>
            <a:r>
              <a:rPr lang="en-US" dirty="0" err="1"/>
              <a:t>i</a:t>
            </a:r>
            <a:r>
              <a:rPr lang="en-US" dirty="0"/>
              <a:t>][k] * b[k][j];</a:t>
            </a:r>
          </a:p>
          <a:p>
            <a:r>
              <a:rPr lang="en-US" dirty="0"/>
              <a:t> }</a:t>
            </a:r>
          </a:p>
          <a:p>
            <a:r>
              <a:rPr lang="en-US" dirty="0"/>
              <a:t> return c;</a:t>
            </a:r>
          </a:p>
          <a:p>
            <a:r>
              <a:rPr lang="en-US" dirty="0"/>
              <a:t>}</a:t>
            </a:r>
          </a:p>
        </p:txBody>
      </p:sp>
    </p:spTree>
    <p:extLst>
      <p:ext uri="{BB962C8B-B14F-4D97-AF65-F5344CB8AC3E}">
        <p14:creationId xmlns:p14="http://schemas.microsoft.com/office/powerpoint/2010/main" val="6955059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D520F-1225-46E7-BE62-AE4705F6BD78}"/>
              </a:ext>
            </a:extLst>
          </p:cNvPr>
          <p:cNvSpPr>
            <a:spLocks noGrp="1"/>
          </p:cNvSpPr>
          <p:nvPr>
            <p:ph type="title"/>
          </p:nvPr>
        </p:nvSpPr>
        <p:spPr/>
        <p:txBody>
          <a:bodyPr>
            <a:normAutofit/>
          </a:bodyPr>
          <a:lstStyle/>
          <a:p>
            <a:r>
              <a:rPr lang="en-US" dirty="0"/>
              <a:t>1</a:t>
            </a:r>
            <a:r>
              <a:rPr lang="en-US" baseline="30000" dirty="0"/>
              <a:t>st</a:t>
            </a:r>
            <a:r>
              <a:rPr lang="en-US" dirty="0"/>
              <a:t> levels of a </a:t>
            </a:r>
            <a:br>
              <a:rPr lang="en-US" dirty="0"/>
            </a:br>
            <a:r>
              <a:rPr lang="en-US" dirty="0"/>
              <a:t>modern computer’s architecture</a:t>
            </a:r>
          </a:p>
        </p:txBody>
      </p:sp>
      <p:sp>
        <p:nvSpPr>
          <p:cNvPr id="3" name="Content Placeholder 2">
            <a:extLst>
              <a:ext uri="{FF2B5EF4-FFF2-40B4-BE49-F238E27FC236}">
                <a16:creationId xmlns:a16="http://schemas.microsoft.com/office/drawing/2014/main" id="{F12CC2C7-BEF0-4571-977E-07D48C08169D}"/>
              </a:ext>
            </a:extLst>
          </p:cNvPr>
          <p:cNvSpPr>
            <a:spLocks noGrp="1"/>
          </p:cNvSpPr>
          <p:nvPr>
            <p:ph idx="1"/>
          </p:nvPr>
        </p:nvSpPr>
        <p:spPr>
          <a:xfrm>
            <a:off x="763179" y="1981200"/>
            <a:ext cx="7542621" cy="4495800"/>
          </a:xfrm>
        </p:spPr>
        <p:txBody>
          <a:bodyPr>
            <a:normAutofit/>
          </a:bodyPr>
          <a:lstStyle/>
          <a:p>
            <a:pPr algn="l">
              <a:buFont typeface="Wingdings" panose="05000000000000000000" pitchFamily="2" charset="2"/>
              <a:buChar char="Ø"/>
            </a:pPr>
            <a:r>
              <a:rPr lang="en-US" sz="3200" b="0" i="0" u="none" strike="noStrike" baseline="0" dirty="0">
                <a:latin typeface="NimbusRomNo9L-Regu"/>
              </a:rPr>
              <a:t>Design of a processor capable of execution of </a:t>
            </a:r>
            <a:r>
              <a:rPr lang="en-US" sz="3200" b="0" i="0" u="none" strike="noStrike" baseline="0" dirty="0">
                <a:latin typeface="NimbusRomNo9L-ReguItal"/>
              </a:rPr>
              <a:t>several instructions simultaneously</a:t>
            </a:r>
            <a:r>
              <a:rPr lang="en-US" sz="3200" b="0" i="0" u="none" strike="noStrike" baseline="0" dirty="0">
                <a:latin typeface="NimbusRomNo9L-Regu"/>
              </a:rPr>
              <a:t>. </a:t>
            </a:r>
          </a:p>
          <a:p>
            <a:pPr lvl="1"/>
            <a:r>
              <a:rPr lang="en-US" sz="2400" b="0" i="0" u="none" strike="noStrike" baseline="0" dirty="0">
                <a:latin typeface="NimbusRomNo9L-Regu"/>
              </a:rPr>
              <a:t>Processor  working is enabled detection and exploitation of parallelism inherent in instruction execution. </a:t>
            </a:r>
          </a:p>
          <a:p>
            <a:pPr lvl="1"/>
            <a:r>
              <a:rPr lang="en-US" sz="2400" b="1" i="0" dirty="0">
                <a:solidFill>
                  <a:srgbClr val="202122"/>
                </a:solidFill>
                <a:effectLst/>
                <a:latin typeface="Arial" panose="020B0604020202020204" pitchFamily="34" charset="0"/>
              </a:rPr>
              <a:t>Instruction-level parallelism</a:t>
            </a:r>
            <a:r>
              <a:rPr lang="en-US" sz="2400" b="0" i="0" dirty="0">
                <a:solidFill>
                  <a:srgbClr val="202122"/>
                </a:solidFill>
                <a:effectLst/>
                <a:latin typeface="Arial" panose="020B0604020202020204" pitchFamily="34" charset="0"/>
              </a:rPr>
              <a:t> (</a:t>
            </a:r>
            <a:r>
              <a:rPr lang="en-US" sz="2400" b="1" i="0" dirty="0">
                <a:solidFill>
                  <a:srgbClr val="202122"/>
                </a:solidFill>
                <a:effectLst/>
                <a:latin typeface="Arial" panose="020B0604020202020204" pitchFamily="34" charset="0"/>
              </a:rPr>
              <a:t>ILP</a:t>
            </a:r>
            <a:r>
              <a:rPr lang="en-US" sz="2400" b="0" i="0" dirty="0">
                <a:solidFill>
                  <a:srgbClr val="202122"/>
                </a:solidFill>
                <a:effectLst/>
                <a:latin typeface="Arial" panose="020B0604020202020204" pitchFamily="34" charset="0"/>
              </a:rPr>
              <a:t>) is a measure of how many of the </a:t>
            </a:r>
            <a:r>
              <a:rPr lang="en-US" sz="2400" b="0" i="0" u="none" strike="noStrike" dirty="0">
                <a:solidFill>
                  <a:srgbClr val="0B0080"/>
                </a:solidFill>
                <a:effectLst/>
                <a:latin typeface="Arial" panose="020B0604020202020204" pitchFamily="34" charset="0"/>
                <a:hlinkClick r:id="rId2" tooltip="Instruction set"/>
              </a:rPr>
              <a:t>instructions</a:t>
            </a:r>
            <a:r>
              <a:rPr lang="en-US" sz="2400" b="0" i="0" dirty="0">
                <a:solidFill>
                  <a:srgbClr val="202122"/>
                </a:solidFill>
                <a:effectLst/>
                <a:latin typeface="Arial" panose="020B0604020202020204" pitchFamily="34" charset="0"/>
              </a:rPr>
              <a:t> in a </a:t>
            </a:r>
            <a:r>
              <a:rPr lang="en-US" sz="2400" b="0" i="0" u="none" strike="noStrike" dirty="0">
                <a:solidFill>
                  <a:srgbClr val="0B0080"/>
                </a:solidFill>
                <a:effectLst/>
                <a:latin typeface="Arial" panose="020B0604020202020204" pitchFamily="34" charset="0"/>
                <a:hlinkClick r:id="rId3" tooltip="Computer program"/>
              </a:rPr>
              <a:t>computer program</a:t>
            </a:r>
            <a:r>
              <a:rPr lang="en-US" sz="2400" b="0" i="0" dirty="0">
                <a:solidFill>
                  <a:srgbClr val="202122"/>
                </a:solidFill>
                <a:effectLst/>
                <a:latin typeface="Arial" panose="020B0604020202020204" pitchFamily="34" charset="0"/>
              </a:rPr>
              <a:t> can be executed simultaneously</a:t>
            </a:r>
            <a:r>
              <a:rPr lang="en-US" sz="1800" b="0" i="0" dirty="0">
                <a:solidFill>
                  <a:srgbClr val="202122"/>
                </a:solidFill>
                <a:effectLst/>
                <a:latin typeface="Arial" panose="020B0604020202020204" pitchFamily="34" charset="0"/>
              </a:rPr>
              <a:t>.</a:t>
            </a:r>
            <a:endParaRPr lang="en-US" sz="1800" b="0" i="0" u="none" strike="noStrike" baseline="0" dirty="0">
              <a:latin typeface="NimbusRomNo9L-Regu"/>
            </a:endParaRPr>
          </a:p>
          <a:p>
            <a:pPr algn="l">
              <a:buFont typeface="Wingdings" panose="05000000000000000000" pitchFamily="2" charset="2"/>
              <a:buChar char="Ø"/>
            </a:pPr>
            <a:r>
              <a:rPr lang="en-US" sz="3200" dirty="0">
                <a:latin typeface="NimbusRomNo9L-Regu"/>
              </a:rPr>
              <a:t>P</a:t>
            </a:r>
            <a:r>
              <a:rPr lang="en-US" sz="3200" b="0" i="0" u="none" strike="noStrike" baseline="0" dirty="0">
                <a:latin typeface="NimbusRomNo9L-Regu"/>
              </a:rPr>
              <a:t>rocessors  are allowed even higher execution speeds of programs, regardless of the processor and memory frequency.</a:t>
            </a:r>
          </a:p>
          <a:p>
            <a:pPr algn="l"/>
            <a:endParaRPr lang="en-US" sz="2400" dirty="0"/>
          </a:p>
        </p:txBody>
      </p:sp>
    </p:spTree>
    <p:extLst>
      <p:ext uri="{BB962C8B-B14F-4D97-AF65-F5344CB8AC3E}">
        <p14:creationId xmlns:p14="http://schemas.microsoft.com/office/powerpoint/2010/main" val="595279185"/>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EF46E-D266-43F1-B1B8-E2D2B805D099}"/>
              </a:ext>
            </a:extLst>
          </p:cNvPr>
          <p:cNvSpPr>
            <a:spLocks noGrp="1"/>
          </p:cNvSpPr>
          <p:nvPr>
            <p:ph type="title"/>
          </p:nvPr>
        </p:nvSpPr>
        <p:spPr/>
        <p:txBody>
          <a:bodyPr/>
          <a:lstStyle/>
          <a:p>
            <a:r>
              <a:rPr lang="en-US" dirty="0"/>
              <a:t>Matrix multiplication</a:t>
            </a:r>
          </a:p>
        </p:txBody>
      </p:sp>
      <p:sp>
        <p:nvSpPr>
          <p:cNvPr id="5" name="TextBox 4">
            <a:extLst>
              <a:ext uri="{FF2B5EF4-FFF2-40B4-BE49-F238E27FC236}">
                <a16:creationId xmlns:a16="http://schemas.microsoft.com/office/drawing/2014/main" id="{13DADA05-3C7C-40E8-AA14-8CA282462B13}"/>
              </a:ext>
            </a:extLst>
          </p:cNvPr>
          <p:cNvSpPr txBox="1"/>
          <p:nvPr/>
        </p:nvSpPr>
        <p:spPr>
          <a:xfrm>
            <a:off x="785192" y="1941644"/>
            <a:ext cx="7404652" cy="3647152"/>
          </a:xfrm>
          <a:prstGeom prst="rect">
            <a:avLst/>
          </a:prstGeom>
          <a:noFill/>
        </p:spPr>
        <p:txBody>
          <a:bodyPr wrap="square">
            <a:spAutoFit/>
          </a:bodyPr>
          <a:lstStyle/>
          <a:p>
            <a:r>
              <a:rPr lang="en-US" sz="2100" dirty="0"/>
              <a:t>double ** </a:t>
            </a:r>
            <a:r>
              <a:rPr lang="en-US" sz="2100" dirty="0" err="1"/>
              <a:t>mtxMul</a:t>
            </a:r>
            <a:r>
              <a:rPr lang="en-US" sz="2100" dirty="0"/>
              <a:t> ( double **c, double **a, double **b, int n) {</a:t>
            </a:r>
          </a:p>
          <a:p>
            <a:r>
              <a:rPr lang="en-US" sz="2100" dirty="0"/>
              <a:t># pragma </a:t>
            </a:r>
            <a:r>
              <a:rPr lang="en-US" sz="2100" dirty="0" err="1"/>
              <a:t>omp</a:t>
            </a:r>
            <a:r>
              <a:rPr lang="en-US" sz="2100" dirty="0"/>
              <a:t> parallel for</a:t>
            </a:r>
          </a:p>
          <a:p>
            <a:r>
              <a:rPr lang="en-US" sz="2100" dirty="0"/>
              <a:t>for ( int </a:t>
            </a:r>
            <a:r>
              <a:rPr lang="en-US" sz="2100" dirty="0" err="1"/>
              <a:t>i</a:t>
            </a:r>
            <a:r>
              <a:rPr lang="en-US" sz="2100" dirty="0"/>
              <a:t> = 0; </a:t>
            </a:r>
            <a:r>
              <a:rPr lang="en-US" sz="2100" dirty="0" err="1"/>
              <a:t>i</a:t>
            </a:r>
            <a:r>
              <a:rPr lang="en-US" sz="2100" dirty="0"/>
              <a:t> &lt; n; </a:t>
            </a:r>
            <a:r>
              <a:rPr lang="en-US" sz="2100" dirty="0" err="1"/>
              <a:t>i</a:t>
            </a:r>
            <a:r>
              <a:rPr lang="en-US" sz="2100" dirty="0"/>
              <a:t>++)</a:t>
            </a:r>
          </a:p>
          <a:p>
            <a:r>
              <a:rPr lang="en-US" sz="2100" dirty="0"/>
              <a:t># pragma </a:t>
            </a:r>
            <a:r>
              <a:rPr lang="en-US" sz="2100" dirty="0" err="1"/>
              <a:t>omp</a:t>
            </a:r>
            <a:r>
              <a:rPr lang="en-US" sz="2100" dirty="0"/>
              <a:t> parallel for</a:t>
            </a:r>
          </a:p>
          <a:p>
            <a:r>
              <a:rPr lang="en-US" sz="2100" dirty="0"/>
              <a:t>for ( int j = 0; j &lt; n; </a:t>
            </a:r>
            <a:r>
              <a:rPr lang="en-US" sz="2100" dirty="0" err="1"/>
              <a:t>j++</a:t>
            </a:r>
            <a:r>
              <a:rPr lang="en-US" sz="2100" dirty="0"/>
              <a:t>) {</a:t>
            </a:r>
          </a:p>
          <a:p>
            <a:r>
              <a:rPr lang="en-US" sz="2100" dirty="0"/>
              <a:t>c[</a:t>
            </a:r>
            <a:r>
              <a:rPr lang="en-US" sz="2100" dirty="0" err="1"/>
              <a:t>i</a:t>
            </a:r>
            <a:r>
              <a:rPr lang="en-US" sz="2100" dirty="0"/>
              <a:t>][j] = 0.0;</a:t>
            </a:r>
          </a:p>
          <a:p>
            <a:r>
              <a:rPr lang="en-US" sz="2100" dirty="0"/>
              <a:t>for ( int k = 0; k &lt; n; k++)</a:t>
            </a:r>
          </a:p>
          <a:p>
            <a:r>
              <a:rPr lang="en-US" sz="2100" dirty="0"/>
              <a:t>c[</a:t>
            </a:r>
            <a:r>
              <a:rPr lang="en-US" sz="2100" dirty="0" err="1"/>
              <a:t>i</a:t>
            </a:r>
            <a:r>
              <a:rPr lang="en-US" sz="2100" dirty="0"/>
              <a:t>][j] = c[</a:t>
            </a:r>
            <a:r>
              <a:rPr lang="en-US" sz="2100" dirty="0" err="1"/>
              <a:t>i</a:t>
            </a:r>
            <a:r>
              <a:rPr lang="en-US" sz="2100" dirty="0"/>
              <a:t>][j] + a[</a:t>
            </a:r>
            <a:r>
              <a:rPr lang="en-US" sz="2100" dirty="0" err="1"/>
              <a:t>i</a:t>
            </a:r>
            <a:r>
              <a:rPr lang="en-US" sz="2100" dirty="0"/>
              <a:t>][k] * b[k][j];</a:t>
            </a:r>
          </a:p>
          <a:p>
            <a:r>
              <a:rPr lang="en-US" sz="2100" dirty="0"/>
              <a:t>}</a:t>
            </a:r>
          </a:p>
          <a:p>
            <a:r>
              <a:rPr lang="en-US" sz="2100" dirty="0"/>
              <a:t> return c;</a:t>
            </a:r>
          </a:p>
          <a:p>
            <a:r>
              <a:rPr lang="en-US" sz="2100" dirty="0"/>
              <a:t> }</a:t>
            </a:r>
          </a:p>
        </p:txBody>
      </p:sp>
    </p:spTree>
    <p:extLst>
      <p:ext uri="{BB962C8B-B14F-4D97-AF65-F5344CB8AC3E}">
        <p14:creationId xmlns:p14="http://schemas.microsoft.com/office/powerpoint/2010/main" val="3387822841"/>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38516-BD4E-4A7B-ABD7-08DDF4F04331}"/>
              </a:ext>
            </a:extLst>
          </p:cNvPr>
          <p:cNvSpPr>
            <a:spLocks noGrp="1"/>
          </p:cNvSpPr>
          <p:nvPr>
            <p:ph type="title"/>
          </p:nvPr>
        </p:nvSpPr>
        <p:spPr>
          <a:xfrm>
            <a:off x="685800" y="29497"/>
            <a:ext cx="7290054" cy="1499616"/>
          </a:xfrm>
        </p:spPr>
        <p:txBody>
          <a:bodyPr/>
          <a:lstStyle/>
          <a:p>
            <a:r>
              <a:rPr lang="en-US" dirty="0"/>
              <a:t>OpenMP: nested parallelism</a:t>
            </a:r>
          </a:p>
        </p:txBody>
      </p:sp>
      <p:sp>
        <p:nvSpPr>
          <p:cNvPr id="3" name="Content Placeholder 2">
            <a:extLst>
              <a:ext uri="{FF2B5EF4-FFF2-40B4-BE49-F238E27FC236}">
                <a16:creationId xmlns:a16="http://schemas.microsoft.com/office/drawing/2014/main" id="{D0B0DAD3-40BC-4FF2-B70E-D1471EB215C4}"/>
              </a:ext>
            </a:extLst>
          </p:cNvPr>
          <p:cNvSpPr>
            <a:spLocks noGrp="1"/>
          </p:cNvSpPr>
          <p:nvPr>
            <p:ph idx="1"/>
          </p:nvPr>
        </p:nvSpPr>
        <p:spPr>
          <a:xfrm>
            <a:off x="609600" y="1066800"/>
            <a:ext cx="8251723" cy="5410200"/>
          </a:xfrm>
        </p:spPr>
        <p:txBody>
          <a:bodyPr>
            <a:normAutofit lnSpcReduction="10000"/>
          </a:bodyPr>
          <a:lstStyle/>
          <a:p>
            <a:r>
              <a:rPr lang="en-US" sz="3200" dirty="0"/>
              <a:t>Nested parallelism is enabled or disabled by setting the shell variable</a:t>
            </a:r>
          </a:p>
          <a:p>
            <a:pPr lvl="1"/>
            <a:r>
              <a:rPr lang="en-US" sz="2400" dirty="0"/>
              <a:t>OMP_NESTED nested</a:t>
            </a:r>
          </a:p>
          <a:p>
            <a:pPr lvl="1"/>
            <a:r>
              <a:rPr lang="en-US" sz="2400" dirty="0"/>
              <a:t>where nested is either true or false. </a:t>
            </a:r>
          </a:p>
          <a:p>
            <a:r>
              <a:rPr lang="en-US" sz="3200" dirty="0"/>
              <a:t>Within a program, this can be achieved using the following two functions:</a:t>
            </a:r>
          </a:p>
          <a:p>
            <a:pPr lvl="1"/>
            <a:r>
              <a:rPr lang="en-US" sz="2400" dirty="0"/>
              <a:t> void </a:t>
            </a:r>
            <a:r>
              <a:rPr lang="en-US" sz="2400" dirty="0" err="1"/>
              <a:t>omp_set_nested</a:t>
            </a:r>
            <a:r>
              <a:rPr lang="en-US" sz="2400" dirty="0"/>
              <a:t>(int nested) enables or disables nested parallelism;</a:t>
            </a:r>
          </a:p>
          <a:p>
            <a:pPr lvl="1"/>
            <a:r>
              <a:rPr lang="en-US" sz="2400" dirty="0"/>
              <a:t>int </a:t>
            </a:r>
            <a:r>
              <a:rPr lang="en-US" sz="2400" dirty="0" err="1"/>
              <a:t>omp_get_nested</a:t>
            </a:r>
            <a:r>
              <a:rPr lang="en-US" sz="2400" dirty="0"/>
              <a:t>() tells whether nested parallelism is enabled or disabled.</a:t>
            </a:r>
          </a:p>
          <a:p>
            <a:r>
              <a:rPr lang="en-US" sz="3200" dirty="0"/>
              <a:t>The number of threads at each nested level can be set by calling function</a:t>
            </a:r>
          </a:p>
          <a:p>
            <a:pPr lvl="1"/>
            <a:r>
              <a:rPr lang="en-US" sz="2400" dirty="0" err="1"/>
              <a:t>omp_set_num_threads</a:t>
            </a:r>
            <a:r>
              <a:rPr lang="en-US" sz="2400" dirty="0"/>
              <a:t> or by setting OMP_NUM_THREADS.</a:t>
            </a:r>
          </a:p>
          <a:p>
            <a:pPr lvl="1"/>
            <a:endParaRPr lang="en-US" sz="2400" dirty="0"/>
          </a:p>
        </p:txBody>
      </p:sp>
    </p:spTree>
    <p:extLst>
      <p:ext uri="{BB962C8B-B14F-4D97-AF65-F5344CB8AC3E}">
        <p14:creationId xmlns:p14="http://schemas.microsoft.com/office/powerpoint/2010/main" val="3260461791"/>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231B2-4DE3-4CBE-9C65-503F153CF781}"/>
              </a:ext>
            </a:extLst>
          </p:cNvPr>
          <p:cNvSpPr>
            <a:spLocks noGrp="1"/>
          </p:cNvSpPr>
          <p:nvPr>
            <p:ph type="title"/>
          </p:nvPr>
        </p:nvSpPr>
        <p:spPr/>
        <p:txBody>
          <a:bodyPr/>
          <a:lstStyle/>
          <a:p>
            <a:r>
              <a:rPr lang="en-US" dirty="0"/>
              <a:t>Combining the results of parallel iterations</a:t>
            </a:r>
          </a:p>
        </p:txBody>
      </p:sp>
      <p:sp>
        <p:nvSpPr>
          <p:cNvPr id="3" name="Content Placeholder 2">
            <a:extLst>
              <a:ext uri="{FF2B5EF4-FFF2-40B4-BE49-F238E27FC236}">
                <a16:creationId xmlns:a16="http://schemas.microsoft.com/office/drawing/2014/main" id="{E5B7F778-8CED-4B6D-B630-4FA61D615E99}"/>
              </a:ext>
            </a:extLst>
          </p:cNvPr>
          <p:cNvSpPr>
            <a:spLocks noGrp="1"/>
          </p:cNvSpPr>
          <p:nvPr>
            <p:ph idx="1"/>
          </p:nvPr>
        </p:nvSpPr>
        <p:spPr>
          <a:xfrm>
            <a:off x="768095" y="1905000"/>
            <a:ext cx="7607809" cy="4724400"/>
          </a:xfrm>
        </p:spPr>
        <p:txBody>
          <a:bodyPr>
            <a:normAutofit lnSpcReduction="10000"/>
          </a:bodyPr>
          <a:lstStyle/>
          <a:p>
            <a:pPr>
              <a:buFont typeface="Wingdings" panose="05000000000000000000" pitchFamily="2" charset="2"/>
              <a:buChar char="Ø"/>
            </a:pPr>
            <a:r>
              <a:rPr lang="en-US" sz="2800" dirty="0"/>
              <a:t>Most of the time Individual loop iterations aren’t entirely independent as they are used to solve a single problem together </a:t>
            </a:r>
          </a:p>
          <a:p>
            <a:pPr lvl="1"/>
            <a:r>
              <a:rPr lang="en-US" sz="2400" dirty="0"/>
              <a:t>thus each iteration contributes its part to the combined solution. </a:t>
            </a:r>
          </a:p>
          <a:p>
            <a:pPr>
              <a:buFont typeface="Wingdings" panose="05000000000000000000" pitchFamily="2" charset="2"/>
              <a:buChar char="Ø"/>
            </a:pPr>
            <a:r>
              <a:rPr lang="en-US" sz="2800" dirty="0"/>
              <a:t>Most often partial results of different iterations must be combined together</a:t>
            </a:r>
          </a:p>
          <a:p>
            <a:r>
              <a:rPr lang="en-US" sz="2800" dirty="0"/>
              <a:t>Example </a:t>
            </a:r>
          </a:p>
          <a:p>
            <a:pPr lvl="1"/>
            <a:r>
              <a:rPr lang="en-US" sz="2400" dirty="0"/>
              <a:t>If integers from the given interval are to be added instead of printed out</a:t>
            </a:r>
          </a:p>
          <a:p>
            <a:pPr lvl="1"/>
            <a:r>
              <a:rPr lang="en-US" sz="2400" dirty="0"/>
              <a:t>all  subtasks must somehow cooperate to produce the correct sum.</a:t>
            </a:r>
          </a:p>
        </p:txBody>
      </p:sp>
    </p:spTree>
    <p:extLst>
      <p:ext uri="{BB962C8B-B14F-4D97-AF65-F5344CB8AC3E}">
        <p14:creationId xmlns:p14="http://schemas.microsoft.com/office/powerpoint/2010/main" val="806522252"/>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E5D65-BE02-4411-854D-EA61691EFD80}"/>
              </a:ext>
            </a:extLst>
          </p:cNvPr>
          <p:cNvSpPr>
            <a:spLocks noGrp="1"/>
          </p:cNvSpPr>
          <p:nvPr>
            <p:ph type="title"/>
          </p:nvPr>
        </p:nvSpPr>
        <p:spPr/>
        <p:txBody>
          <a:bodyPr/>
          <a:lstStyle/>
          <a:p>
            <a:r>
              <a:rPr lang="en-US" dirty="0"/>
              <a:t>Solution ??????</a:t>
            </a:r>
          </a:p>
        </p:txBody>
      </p:sp>
      <p:sp>
        <p:nvSpPr>
          <p:cNvPr id="5" name="TextBox 4">
            <a:extLst>
              <a:ext uri="{FF2B5EF4-FFF2-40B4-BE49-F238E27FC236}">
                <a16:creationId xmlns:a16="http://schemas.microsoft.com/office/drawing/2014/main" id="{60E44653-4E89-44BB-9B28-029148F07C49}"/>
              </a:ext>
            </a:extLst>
          </p:cNvPr>
          <p:cNvSpPr txBox="1"/>
          <p:nvPr/>
        </p:nvSpPr>
        <p:spPr>
          <a:xfrm>
            <a:off x="768096" y="1828800"/>
            <a:ext cx="6699504" cy="4154984"/>
          </a:xfrm>
          <a:prstGeom prst="rect">
            <a:avLst/>
          </a:prstGeom>
          <a:noFill/>
        </p:spPr>
        <p:txBody>
          <a:bodyPr wrap="square">
            <a:spAutoFit/>
          </a:bodyPr>
          <a:lstStyle/>
          <a:p>
            <a:r>
              <a:rPr lang="en-US" sz="2400" dirty="0"/>
              <a:t># include &lt;</a:t>
            </a:r>
            <a:r>
              <a:rPr lang="en-US" sz="2400" dirty="0" err="1"/>
              <a:t>stdio</a:t>
            </a:r>
            <a:r>
              <a:rPr lang="en-US" sz="2400" dirty="0"/>
              <a:t> .h&gt;</a:t>
            </a:r>
          </a:p>
          <a:p>
            <a:endParaRPr lang="en-US" sz="2400" dirty="0"/>
          </a:p>
          <a:p>
            <a:r>
              <a:rPr lang="en-US" sz="2400" dirty="0"/>
              <a:t> int main ( int </a:t>
            </a:r>
            <a:r>
              <a:rPr lang="en-US" sz="2400" dirty="0" err="1"/>
              <a:t>argc</a:t>
            </a:r>
            <a:r>
              <a:rPr lang="en-US" sz="2400" dirty="0"/>
              <a:t> , char * </a:t>
            </a:r>
            <a:r>
              <a:rPr lang="en-US" sz="2400" dirty="0" err="1"/>
              <a:t>argv</a:t>
            </a:r>
            <a:r>
              <a:rPr lang="en-US" sz="2400" dirty="0"/>
              <a:t> []) {</a:t>
            </a:r>
          </a:p>
          <a:p>
            <a:r>
              <a:rPr lang="en-US" sz="2400" dirty="0"/>
              <a:t> int max; </a:t>
            </a:r>
            <a:r>
              <a:rPr lang="en-US" sz="2400" dirty="0" err="1"/>
              <a:t>sscanf</a:t>
            </a:r>
            <a:r>
              <a:rPr lang="en-US" sz="2400" dirty="0"/>
              <a:t> ( </a:t>
            </a:r>
            <a:r>
              <a:rPr lang="en-US" sz="2400" dirty="0" err="1"/>
              <a:t>argv</a:t>
            </a:r>
            <a:r>
              <a:rPr lang="en-US" sz="2400" dirty="0"/>
              <a:t> [1] , "%d", &amp;max );</a:t>
            </a:r>
          </a:p>
          <a:p>
            <a:r>
              <a:rPr lang="en-US" sz="2400" dirty="0"/>
              <a:t> int sum = 0;</a:t>
            </a:r>
          </a:p>
          <a:p>
            <a:r>
              <a:rPr lang="en-US" sz="2400" dirty="0"/>
              <a:t> # pragma </a:t>
            </a:r>
            <a:r>
              <a:rPr lang="en-US" sz="2400" dirty="0" err="1"/>
              <a:t>omp</a:t>
            </a:r>
            <a:r>
              <a:rPr lang="en-US" sz="2400" dirty="0"/>
              <a:t> parallel for</a:t>
            </a:r>
          </a:p>
          <a:p>
            <a:r>
              <a:rPr lang="en-US" sz="2400" dirty="0"/>
              <a:t> for ( int </a:t>
            </a:r>
            <a:r>
              <a:rPr lang="en-US" sz="2400" dirty="0" err="1"/>
              <a:t>i</a:t>
            </a:r>
            <a:r>
              <a:rPr lang="en-US" sz="2400" dirty="0"/>
              <a:t> = 1; </a:t>
            </a:r>
            <a:r>
              <a:rPr lang="en-US" sz="2400" dirty="0" err="1"/>
              <a:t>i</a:t>
            </a:r>
            <a:r>
              <a:rPr lang="en-US" sz="2400" dirty="0"/>
              <a:t> &lt;= max; </a:t>
            </a:r>
            <a:r>
              <a:rPr lang="en-US" sz="2400" dirty="0" err="1"/>
              <a:t>i</a:t>
            </a:r>
            <a:r>
              <a:rPr lang="en-US" sz="2400" dirty="0"/>
              <a:t>++)</a:t>
            </a:r>
          </a:p>
          <a:p>
            <a:r>
              <a:rPr lang="en-US" sz="2400" dirty="0"/>
              <a:t> sum = sum + </a:t>
            </a:r>
            <a:r>
              <a:rPr lang="en-US" sz="2400" dirty="0" err="1"/>
              <a:t>i</a:t>
            </a:r>
            <a:r>
              <a:rPr lang="en-US" sz="2400" dirty="0"/>
              <a:t>;</a:t>
            </a:r>
          </a:p>
          <a:p>
            <a:r>
              <a:rPr lang="en-US" sz="2400" dirty="0"/>
              <a:t> </a:t>
            </a:r>
            <a:r>
              <a:rPr lang="en-US" sz="2400" dirty="0" err="1"/>
              <a:t>printf</a:t>
            </a:r>
            <a:r>
              <a:rPr lang="en-US" sz="2400" dirty="0"/>
              <a:t> ("%d\n", sum );</a:t>
            </a:r>
          </a:p>
          <a:p>
            <a:r>
              <a:rPr lang="en-US" sz="2400" dirty="0"/>
              <a:t> return 0;</a:t>
            </a:r>
          </a:p>
          <a:p>
            <a:r>
              <a:rPr lang="en-US" sz="2400" dirty="0"/>
              <a:t> }</a:t>
            </a:r>
          </a:p>
        </p:txBody>
      </p:sp>
    </p:spTree>
    <p:extLst>
      <p:ext uri="{BB962C8B-B14F-4D97-AF65-F5344CB8AC3E}">
        <p14:creationId xmlns:p14="http://schemas.microsoft.com/office/powerpoint/2010/main" val="1580453589"/>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F94DA-BB5F-4690-8BDB-B4FE47A6B196}"/>
              </a:ext>
            </a:extLst>
          </p:cNvPr>
          <p:cNvSpPr>
            <a:spLocks noGrp="1"/>
          </p:cNvSpPr>
          <p:nvPr>
            <p:ph type="title"/>
          </p:nvPr>
        </p:nvSpPr>
        <p:spPr/>
        <p:txBody>
          <a:bodyPr/>
          <a:lstStyle/>
          <a:p>
            <a:r>
              <a:rPr lang="en-US" dirty="0"/>
              <a:t>Leads to Race Condition</a:t>
            </a:r>
          </a:p>
        </p:txBody>
      </p:sp>
      <p:sp>
        <p:nvSpPr>
          <p:cNvPr id="3" name="Content Placeholder 2">
            <a:extLst>
              <a:ext uri="{FF2B5EF4-FFF2-40B4-BE49-F238E27FC236}">
                <a16:creationId xmlns:a16="http://schemas.microsoft.com/office/drawing/2014/main" id="{A7F8B617-71BD-4B0E-9F44-2724F60685F6}"/>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FA1EBAA-3826-4E8A-ABA5-69D2FB1E555B}"/>
              </a:ext>
            </a:extLst>
          </p:cNvPr>
          <p:cNvPicPr>
            <a:picLocks noChangeAspect="1"/>
          </p:cNvPicPr>
          <p:nvPr/>
        </p:nvPicPr>
        <p:blipFill>
          <a:blip r:embed="rId2"/>
          <a:stretch>
            <a:fillRect/>
          </a:stretch>
        </p:blipFill>
        <p:spPr>
          <a:xfrm>
            <a:off x="446097" y="2458641"/>
            <a:ext cx="6860251" cy="3132535"/>
          </a:xfrm>
          <a:prstGeom prst="rect">
            <a:avLst/>
          </a:prstGeom>
        </p:spPr>
      </p:pic>
    </p:spTree>
    <p:extLst>
      <p:ext uri="{BB962C8B-B14F-4D97-AF65-F5344CB8AC3E}">
        <p14:creationId xmlns:p14="http://schemas.microsoft.com/office/powerpoint/2010/main" val="4293244491"/>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B31B4-1852-4FBA-BB35-8068E9F4B652}"/>
              </a:ext>
            </a:extLst>
          </p:cNvPr>
          <p:cNvSpPr>
            <a:spLocks noGrp="1"/>
          </p:cNvSpPr>
          <p:nvPr>
            <p:ph type="title"/>
          </p:nvPr>
        </p:nvSpPr>
        <p:spPr/>
        <p:txBody>
          <a:bodyPr/>
          <a:lstStyle/>
          <a:p>
            <a:r>
              <a:rPr lang="en-US" dirty="0"/>
              <a:t>Combining the results of parallel iterations</a:t>
            </a:r>
          </a:p>
        </p:txBody>
      </p:sp>
      <p:sp>
        <p:nvSpPr>
          <p:cNvPr id="3" name="Content Placeholder 2">
            <a:extLst>
              <a:ext uri="{FF2B5EF4-FFF2-40B4-BE49-F238E27FC236}">
                <a16:creationId xmlns:a16="http://schemas.microsoft.com/office/drawing/2014/main" id="{BA35D203-D76B-47F2-B5C2-E7FB263D539D}"/>
              </a:ext>
            </a:extLst>
          </p:cNvPr>
          <p:cNvSpPr>
            <a:spLocks noGrp="1"/>
          </p:cNvSpPr>
          <p:nvPr>
            <p:ph idx="1"/>
          </p:nvPr>
        </p:nvSpPr>
        <p:spPr>
          <a:xfrm>
            <a:off x="628650" y="2226469"/>
            <a:ext cx="8286750" cy="4098131"/>
          </a:xfrm>
        </p:spPr>
        <p:txBody>
          <a:bodyPr>
            <a:normAutofit/>
          </a:bodyPr>
          <a:lstStyle/>
          <a:p>
            <a:pPr>
              <a:buFont typeface="Wingdings" panose="05000000000000000000" pitchFamily="2" charset="2"/>
              <a:buChar char="Ø"/>
            </a:pPr>
            <a:r>
              <a:rPr lang="en-US" sz="2700" dirty="0"/>
              <a:t>This program is run multiple times using several threads, it is very likely that it will not always produce the same result.</a:t>
            </a:r>
          </a:p>
          <a:p>
            <a:pPr>
              <a:buFont typeface="Wingdings" panose="05000000000000000000" pitchFamily="2" charset="2"/>
              <a:buChar char="Ø"/>
            </a:pPr>
            <a:r>
              <a:rPr lang="en-US" sz="2700" dirty="0"/>
              <a:t> In other words, from time to time it will produce the wrong result. </a:t>
            </a:r>
          </a:p>
          <a:p>
            <a:r>
              <a:rPr lang="en-US" sz="2700" dirty="0"/>
              <a:t>To avoid race conditions</a:t>
            </a:r>
          </a:p>
          <a:p>
            <a:pPr lvl="1"/>
            <a:r>
              <a:rPr lang="en-US" sz="2400" dirty="0"/>
              <a:t>Assignment sum = sum + </a:t>
            </a:r>
            <a:r>
              <a:rPr lang="en-US" sz="2400" dirty="0" err="1"/>
              <a:t>i</a:t>
            </a:r>
            <a:r>
              <a:rPr lang="en-US" sz="2400" dirty="0"/>
              <a:t> can be put inside a critical section </a:t>
            </a:r>
          </a:p>
          <a:p>
            <a:pPr lvl="2"/>
            <a:r>
              <a:rPr lang="en-US" sz="2100" dirty="0"/>
              <a:t>Part of a program that is performed by at most one thread at a time. </a:t>
            </a:r>
          </a:p>
          <a:p>
            <a:pPr lvl="1"/>
            <a:r>
              <a:rPr lang="en-US" sz="2400" dirty="0"/>
              <a:t>This is achieved by the </a:t>
            </a:r>
            <a:r>
              <a:rPr lang="en-US" sz="2400" dirty="0" err="1"/>
              <a:t>omp</a:t>
            </a:r>
            <a:r>
              <a:rPr lang="en-US" sz="2400" dirty="0"/>
              <a:t> critical directive which is applied to the statement or a block immediately following it.</a:t>
            </a:r>
          </a:p>
        </p:txBody>
      </p:sp>
    </p:spTree>
    <p:extLst>
      <p:ext uri="{BB962C8B-B14F-4D97-AF65-F5344CB8AC3E}">
        <p14:creationId xmlns:p14="http://schemas.microsoft.com/office/powerpoint/2010/main" val="1439014373"/>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543B0-558D-499F-8F27-89896212F751}"/>
              </a:ext>
            </a:extLst>
          </p:cNvPr>
          <p:cNvSpPr>
            <a:spLocks noGrp="1"/>
          </p:cNvSpPr>
          <p:nvPr>
            <p:ph type="title"/>
          </p:nvPr>
        </p:nvSpPr>
        <p:spPr>
          <a:xfrm>
            <a:off x="628650" y="1131094"/>
            <a:ext cx="7886700" cy="372200"/>
          </a:xfrm>
        </p:spPr>
        <p:txBody>
          <a:bodyPr>
            <a:normAutofit fontScale="90000"/>
          </a:bodyPr>
          <a:lstStyle/>
          <a:p>
            <a:r>
              <a:rPr lang="en-US" dirty="0"/>
              <a:t>Program using critical sections</a:t>
            </a:r>
          </a:p>
        </p:txBody>
      </p:sp>
      <p:sp>
        <p:nvSpPr>
          <p:cNvPr id="5" name="TextBox 4">
            <a:extLst>
              <a:ext uri="{FF2B5EF4-FFF2-40B4-BE49-F238E27FC236}">
                <a16:creationId xmlns:a16="http://schemas.microsoft.com/office/drawing/2014/main" id="{00AB2961-CB90-4655-893C-D95B75E3B527}"/>
              </a:ext>
            </a:extLst>
          </p:cNvPr>
          <p:cNvSpPr txBox="1"/>
          <p:nvPr/>
        </p:nvSpPr>
        <p:spPr>
          <a:xfrm>
            <a:off x="2027582" y="1503294"/>
            <a:ext cx="4601818" cy="4293483"/>
          </a:xfrm>
          <a:prstGeom prst="rect">
            <a:avLst/>
          </a:prstGeom>
          <a:noFill/>
        </p:spPr>
        <p:txBody>
          <a:bodyPr wrap="square">
            <a:spAutoFit/>
          </a:bodyPr>
          <a:lstStyle/>
          <a:p>
            <a:r>
              <a:rPr lang="en-US" sz="2100" dirty="0"/>
              <a:t># include &lt;</a:t>
            </a:r>
            <a:r>
              <a:rPr lang="en-US" sz="2100" dirty="0" err="1"/>
              <a:t>stdio</a:t>
            </a:r>
            <a:r>
              <a:rPr lang="en-US" sz="2100" dirty="0"/>
              <a:t> .h&gt;</a:t>
            </a:r>
          </a:p>
          <a:p>
            <a:endParaRPr lang="en-US" sz="2100" dirty="0"/>
          </a:p>
          <a:p>
            <a:r>
              <a:rPr lang="en-US" sz="2100" dirty="0"/>
              <a:t>int main ( int </a:t>
            </a:r>
            <a:r>
              <a:rPr lang="en-US" sz="2100" dirty="0" err="1"/>
              <a:t>argc</a:t>
            </a:r>
            <a:r>
              <a:rPr lang="en-US" sz="2100" dirty="0"/>
              <a:t> , char * </a:t>
            </a:r>
            <a:r>
              <a:rPr lang="en-US" sz="2100" dirty="0" err="1"/>
              <a:t>argv</a:t>
            </a:r>
            <a:r>
              <a:rPr lang="en-US" sz="2100" dirty="0"/>
              <a:t> []) {</a:t>
            </a:r>
          </a:p>
          <a:p>
            <a:r>
              <a:rPr lang="en-US" sz="2100" dirty="0"/>
              <a:t> int max; </a:t>
            </a:r>
            <a:r>
              <a:rPr lang="en-US" sz="2100" dirty="0" err="1"/>
              <a:t>sscanf</a:t>
            </a:r>
            <a:r>
              <a:rPr lang="en-US" sz="2100" dirty="0"/>
              <a:t> ( </a:t>
            </a:r>
            <a:r>
              <a:rPr lang="en-US" sz="2100" dirty="0" err="1"/>
              <a:t>argv</a:t>
            </a:r>
            <a:r>
              <a:rPr lang="en-US" sz="2100" dirty="0"/>
              <a:t> [1] , "%d", &amp;max );</a:t>
            </a:r>
          </a:p>
          <a:p>
            <a:r>
              <a:rPr lang="en-US" sz="2100" dirty="0"/>
              <a:t>int sum = 0;</a:t>
            </a:r>
          </a:p>
          <a:p>
            <a:r>
              <a:rPr lang="en-US" sz="2100" dirty="0"/>
              <a:t># pragma </a:t>
            </a:r>
            <a:r>
              <a:rPr lang="en-US" sz="2100" dirty="0" err="1"/>
              <a:t>omp</a:t>
            </a:r>
            <a:r>
              <a:rPr lang="en-US" sz="2100" dirty="0"/>
              <a:t> parallel for</a:t>
            </a:r>
          </a:p>
          <a:p>
            <a:r>
              <a:rPr lang="en-US" sz="2100" dirty="0"/>
              <a:t>for ( int </a:t>
            </a:r>
            <a:r>
              <a:rPr lang="en-US" sz="2100" dirty="0" err="1"/>
              <a:t>i</a:t>
            </a:r>
            <a:r>
              <a:rPr lang="en-US" sz="2100" dirty="0"/>
              <a:t> = 1; </a:t>
            </a:r>
            <a:r>
              <a:rPr lang="en-US" sz="2100" dirty="0" err="1"/>
              <a:t>i</a:t>
            </a:r>
            <a:r>
              <a:rPr lang="en-US" sz="2100" dirty="0"/>
              <a:t> &lt;= max; </a:t>
            </a:r>
            <a:r>
              <a:rPr lang="en-US" sz="2100" dirty="0" err="1"/>
              <a:t>i</a:t>
            </a:r>
            <a:r>
              <a:rPr lang="en-US" sz="2100" dirty="0"/>
              <a:t>++)</a:t>
            </a:r>
          </a:p>
          <a:p>
            <a:r>
              <a:rPr lang="en-US" sz="2100" dirty="0"/>
              <a:t># pragma </a:t>
            </a:r>
            <a:r>
              <a:rPr lang="en-US" sz="2100" dirty="0" err="1"/>
              <a:t>omp</a:t>
            </a:r>
            <a:r>
              <a:rPr lang="en-US" sz="2100" dirty="0"/>
              <a:t> critical</a:t>
            </a:r>
          </a:p>
          <a:p>
            <a:r>
              <a:rPr lang="en-US" sz="2100" dirty="0"/>
              <a:t> sum = sum + </a:t>
            </a:r>
            <a:r>
              <a:rPr lang="en-US" sz="2100" dirty="0" err="1"/>
              <a:t>i</a:t>
            </a:r>
            <a:r>
              <a:rPr lang="en-US" sz="2100" dirty="0"/>
              <a:t>;</a:t>
            </a:r>
          </a:p>
          <a:p>
            <a:r>
              <a:rPr lang="en-US" sz="2100" dirty="0" err="1"/>
              <a:t>printf</a:t>
            </a:r>
            <a:r>
              <a:rPr lang="en-US" sz="2100" dirty="0"/>
              <a:t> ("%d\n", sum );</a:t>
            </a:r>
          </a:p>
          <a:p>
            <a:r>
              <a:rPr lang="en-US" sz="2100" dirty="0"/>
              <a:t> return 0;</a:t>
            </a:r>
          </a:p>
          <a:p>
            <a:r>
              <a:rPr lang="en-US" sz="2100" dirty="0"/>
              <a:t> }</a:t>
            </a:r>
          </a:p>
        </p:txBody>
      </p:sp>
    </p:spTree>
    <p:extLst>
      <p:ext uri="{BB962C8B-B14F-4D97-AF65-F5344CB8AC3E}">
        <p14:creationId xmlns:p14="http://schemas.microsoft.com/office/powerpoint/2010/main" val="1707287282"/>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1DDB7-1E06-4D1A-8BD1-6A945FBEA72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E733D53-B01F-4D13-A09F-7DA0740118DC}"/>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9110B867-7335-4914-991E-F2207F55A2B8}"/>
              </a:ext>
            </a:extLst>
          </p:cNvPr>
          <p:cNvPicPr>
            <a:picLocks noChangeAspect="1"/>
          </p:cNvPicPr>
          <p:nvPr/>
        </p:nvPicPr>
        <p:blipFill>
          <a:blip r:embed="rId2"/>
          <a:stretch>
            <a:fillRect/>
          </a:stretch>
        </p:blipFill>
        <p:spPr>
          <a:xfrm>
            <a:off x="934279" y="1007137"/>
            <a:ext cx="6539948" cy="4719770"/>
          </a:xfrm>
          <a:prstGeom prst="rect">
            <a:avLst/>
          </a:prstGeom>
        </p:spPr>
      </p:pic>
    </p:spTree>
    <p:extLst>
      <p:ext uri="{BB962C8B-B14F-4D97-AF65-F5344CB8AC3E}">
        <p14:creationId xmlns:p14="http://schemas.microsoft.com/office/powerpoint/2010/main" val="802978951"/>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102D1D-7096-40CE-A972-BDF873B2234F}"/>
              </a:ext>
            </a:extLst>
          </p:cNvPr>
          <p:cNvSpPr>
            <a:spLocks noGrp="1"/>
          </p:cNvSpPr>
          <p:nvPr>
            <p:ph type="title"/>
          </p:nvPr>
        </p:nvSpPr>
        <p:spPr/>
        <p:txBody>
          <a:bodyPr/>
          <a:lstStyle/>
          <a:p>
            <a:r>
              <a:rPr lang="en-US" dirty="0"/>
              <a:t>Program using critical sections</a:t>
            </a:r>
          </a:p>
        </p:txBody>
      </p:sp>
      <p:sp>
        <p:nvSpPr>
          <p:cNvPr id="3" name="Content Placeholder 2">
            <a:extLst>
              <a:ext uri="{FF2B5EF4-FFF2-40B4-BE49-F238E27FC236}">
                <a16:creationId xmlns:a16="http://schemas.microsoft.com/office/drawing/2014/main" id="{CED2438F-1878-4A03-AF01-73B6818CB76A}"/>
              </a:ext>
            </a:extLst>
          </p:cNvPr>
          <p:cNvSpPr>
            <a:spLocks noGrp="1"/>
          </p:cNvSpPr>
          <p:nvPr>
            <p:ph idx="1"/>
          </p:nvPr>
        </p:nvSpPr>
        <p:spPr>
          <a:xfrm>
            <a:off x="685800" y="1828800"/>
            <a:ext cx="7690104" cy="4876800"/>
          </a:xfrm>
        </p:spPr>
        <p:txBody>
          <a:bodyPr>
            <a:normAutofit/>
          </a:bodyPr>
          <a:lstStyle/>
          <a:p>
            <a:r>
              <a:rPr lang="en-US" sz="3200" dirty="0"/>
              <a:t>Program works correctly because the </a:t>
            </a:r>
            <a:r>
              <a:rPr lang="en-US" sz="3200" dirty="0" err="1"/>
              <a:t>omp</a:t>
            </a:r>
            <a:r>
              <a:rPr lang="en-US" sz="3200" dirty="0"/>
              <a:t> critical directive performs locking around the code it contains,</a:t>
            </a:r>
          </a:p>
          <a:p>
            <a:pPr lvl="1"/>
            <a:r>
              <a:rPr lang="en-US" sz="2400" dirty="0"/>
              <a:t> i.e., the code that accesses variable sum, </a:t>
            </a:r>
          </a:p>
          <a:p>
            <a:pPr lvl="1"/>
            <a:r>
              <a:rPr lang="en-US" sz="2400" dirty="0"/>
              <a:t>thus prevents race conditions. </a:t>
            </a:r>
          </a:p>
          <a:p>
            <a:r>
              <a:rPr lang="en-US" sz="3200" dirty="0"/>
              <a:t>Use of critical sections in this program makes the program slow because at every moment at most one thread performs the addition and assignment while all other threads are kept waiting</a:t>
            </a:r>
          </a:p>
        </p:txBody>
      </p:sp>
    </p:spTree>
    <p:extLst>
      <p:ext uri="{BB962C8B-B14F-4D97-AF65-F5344CB8AC3E}">
        <p14:creationId xmlns:p14="http://schemas.microsoft.com/office/powerpoint/2010/main" val="2089949144"/>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E3D42-EE93-414C-9A42-B9F4AF867349}"/>
              </a:ext>
            </a:extLst>
          </p:cNvPr>
          <p:cNvSpPr>
            <a:spLocks noGrp="1"/>
          </p:cNvSpPr>
          <p:nvPr>
            <p:ph type="title"/>
          </p:nvPr>
        </p:nvSpPr>
        <p:spPr/>
        <p:txBody>
          <a:bodyPr>
            <a:normAutofit fontScale="90000"/>
          </a:bodyPr>
          <a:lstStyle/>
          <a:p>
            <a:r>
              <a:rPr lang="en-US" dirty="0"/>
              <a:t>Another way to avoid race conditions is to use atomic access to variables</a:t>
            </a:r>
          </a:p>
        </p:txBody>
      </p:sp>
      <p:sp>
        <p:nvSpPr>
          <p:cNvPr id="5" name="TextBox 4">
            <a:extLst>
              <a:ext uri="{FF2B5EF4-FFF2-40B4-BE49-F238E27FC236}">
                <a16:creationId xmlns:a16="http://schemas.microsoft.com/office/drawing/2014/main" id="{6BD8C796-8323-4151-8C11-BA08B09DC77E}"/>
              </a:ext>
            </a:extLst>
          </p:cNvPr>
          <p:cNvSpPr txBox="1"/>
          <p:nvPr/>
        </p:nvSpPr>
        <p:spPr>
          <a:xfrm>
            <a:off x="1892170" y="2084832"/>
            <a:ext cx="6483734" cy="4154984"/>
          </a:xfrm>
          <a:prstGeom prst="rect">
            <a:avLst/>
          </a:prstGeom>
          <a:noFill/>
        </p:spPr>
        <p:txBody>
          <a:bodyPr wrap="square">
            <a:spAutoFit/>
          </a:bodyPr>
          <a:lstStyle/>
          <a:p>
            <a:r>
              <a:rPr lang="en-US" sz="2400" dirty="0"/>
              <a:t># include &lt;</a:t>
            </a:r>
            <a:r>
              <a:rPr lang="en-US" sz="2400" dirty="0" err="1"/>
              <a:t>stdio</a:t>
            </a:r>
            <a:r>
              <a:rPr lang="en-US" sz="2400" dirty="0"/>
              <a:t> .h&gt;</a:t>
            </a:r>
          </a:p>
          <a:p>
            <a:r>
              <a:rPr lang="en-US" sz="2400" dirty="0"/>
              <a:t> int main ( int </a:t>
            </a:r>
            <a:r>
              <a:rPr lang="en-US" sz="2400" dirty="0" err="1"/>
              <a:t>argc</a:t>
            </a:r>
            <a:r>
              <a:rPr lang="en-US" sz="2400" dirty="0"/>
              <a:t> , char * </a:t>
            </a:r>
            <a:r>
              <a:rPr lang="en-US" sz="2400" dirty="0" err="1"/>
              <a:t>argv</a:t>
            </a:r>
            <a:r>
              <a:rPr lang="en-US" sz="2400" dirty="0"/>
              <a:t> []) {</a:t>
            </a:r>
          </a:p>
          <a:p>
            <a:r>
              <a:rPr lang="en-US" sz="2400" dirty="0"/>
              <a:t> int max; </a:t>
            </a:r>
            <a:r>
              <a:rPr lang="en-US" sz="2400" dirty="0" err="1"/>
              <a:t>sscanf</a:t>
            </a:r>
            <a:r>
              <a:rPr lang="en-US" sz="2400" dirty="0"/>
              <a:t> ( </a:t>
            </a:r>
            <a:r>
              <a:rPr lang="en-US" sz="2400" dirty="0" err="1"/>
              <a:t>argv</a:t>
            </a:r>
            <a:r>
              <a:rPr lang="en-US" sz="2400" dirty="0"/>
              <a:t> [1] , "%d", &amp;max );</a:t>
            </a:r>
          </a:p>
          <a:p>
            <a:r>
              <a:rPr lang="en-US" sz="2400" dirty="0"/>
              <a:t> int sum = 0;</a:t>
            </a:r>
          </a:p>
          <a:p>
            <a:r>
              <a:rPr lang="en-US" sz="2400" dirty="0"/>
              <a:t> # pragma </a:t>
            </a:r>
            <a:r>
              <a:rPr lang="en-US" sz="2400" dirty="0" err="1"/>
              <a:t>omp</a:t>
            </a:r>
            <a:r>
              <a:rPr lang="en-US" sz="2400" dirty="0"/>
              <a:t> parallel for</a:t>
            </a:r>
          </a:p>
          <a:p>
            <a:r>
              <a:rPr lang="en-US" sz="2400" dirty="0"/>
              <a:t> for ( int </a:t>
            </a:r>
            <a:r>
              <a:rPr lang="en-US" sz="2400" dirty="0" err="1"/>
              <a:t>i</a:t>
            </a:r>
            <a:r>
              <a:rPr lang="en-US" sz="2400" dirty="0"/>
              <a:t> = 1; </a:t>
            </a:r>
            <a:r>
              <a:rPr lang="en-US" sz="2400" dirty="0" err="1"/>
              <a:t>i</a:t>
            </a:r>
            <a:r>
              <a:rPr lang="en-US" sz="2400" dirty="0"/>
              <a:t> &lt;= max; </a:t>
            </a:r>
            <a:r>
              <a:rPr lang="en-US" sz="2400" dirty="0" err="1"/>
              <a:t>i</a:t>
            </a:r>
            <a:r>
              <a:rPr lang="en-US" sz="2400" dirty="0"/>
              <a:t>++)</a:t>
            </a:r>
          </a:p>
          <a:p>
            <a:r>
              <a:rPr lang="en-US" sz="2400" dirty="0"/>
              <a:t> # pragma </a:t>
            </a:r>
            <a:r>
              <a:rPr lang="en-US" sz="2400" dirty="0" err="1"/>
              <a:t>omp</a:t>
            </a:r>
            <a:r>
              <a:rPr lang="en-US" sz="2400" dirty="0"/>
              <a:t> atomic</a:t>
            </a:r>
          </a:p>
          <a:p>
            <a:r>
              <a:rPr lang="en-US" sz="2400" dirty="0"/>
              <a:t> sum = sum + </a:t>
            </a:r>
            <a:r>
              <a:rPr lang="en-US" sz="2400" dirty="0" err="1"/>
              <a:t>i</a:t>
            </a:r>
            <a:r>
              <a:rPr lang="en-US" sz="2400" dirty="0"/>
              <a:t>;</a:t>
            </a:r>
          </a:p>
          <a:p>
            <a:r>
              <a:rPr lang="en-US" sz="2400" dirty="0"/>
              <a:t> </a:t>
            </a:r>
            <a:r>
              <a:rPr lang="en-US" sz="2400" dirty="0" err="1"/>
              <a:t>printf</a:t>
            </a:r>
            <a:r>
              <a:rPr lang="en-US" sz="2400" dirty="0"/>
              <a:t> ("%d\n", sum );</a:t>
            </a:r>
          </a:p>
          <a:p>
            <a:r>
              <a:rPr lang="en-US" sz="2400" dirty="0"/>
              <a:t> return 0;</a:t>
            </a:r>
          </a:p>
          <a:p>
            <a:r>
              <a:rPr lang="en-US" sz="2400" dirty="0"/>
              <a:t> }</a:t>
            </a:r>
          </a:p>
        </p:txBody>
      </p:sp>
    </p:spTree>
    <p:extLst>
      <p:ext uri="{BB962C8B-B14F-4D97-AF65-F5344CB8AC3E}">
        <p14:creationId xmlns:p14="http://schemas.microsoft.com/office/powerpoint/2010/main" val="21819864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993E1-73CD-4252-804A-98DBE1105891}"/>
              </a:ext>
            </a:extLst>
          </p:cNvPr>
          <p:cNvSpPr>
            <a:spLocks noGrp="1"/>
          </p:cNvSpPr>
          <p:nvPr>
            <p:ph type="title"/>
          </p:nvPr>
        </p:nvSpPr>
        <p:spPr/>
        <p:txBody>
          <a:bodyPr/>
          <a:lstStyle/>
          <a:p>
            <a:r>
              <a:rPr lang="en-US" dirty="0"/>
              <a:t>Pipe-lining</a:t>
            </a:r>
          </a:p>
        </p:txBody>
      </p:sp>
      <p:sp>
        <p:nvSpPr>
          <p:cNvPr id="3" name="Content Placeholder 2">
            <a:extLst>
              <a:ext uri="{FF2B5EF4-FFF2-40B4-BE49-F238E27FC236}">
                <a16:creationId xmlns:a16="http://schemas.microsoft.com/office/drawing/2014/main" id="{99ACDA87-A81F-47A3-8561-BCACAB56E118}"/>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866CCD7A-4C5A-41EC-9E29-4207BE7BB5FD}"/>
              </a:ext>
            </a:extLst>
          </p:cNvPr>
          <p:cNvPicPr>
            <a:picLocks noChangeAspect="1"/>
          </p:cNvPicPr>
          <p:nvPr/>
        </p:nvPicPr>
        <p:blipFill>
          <a:blip r:embed="rId2"/>
          <a:stretch>
            <a:fillRect/>
          </a:stretch>
        </p:blipFill>
        <p:spPr>
          <a:xfrm>
            <a:off x="132430" y="1981200"/>
            <a:ext cx="8879139" cy="3352800"/>
          </a:xfrm>
          <a:prstGeom prst="rect">
            <a:avLst/>
          </a:prstGeom>
        </p:spPr>
      </p:pic>
    </p:spTree>
    <p:extLst>
      <p:ext uri="{BB962C8B-B14F-4D97-AF65-F5344CB8AC3E}">
        <p14:creationId xmlns:p14="http://schemas.microsoft.com/office/powerpoint/2010/main" val="257205735"/>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F09C9-AE01-4AD3-BB11-654E10DC082B}"/>
              </a:ext>
            </a:extLst>
          </p:cNvPr>
          <p:cNvSpPr>
            <a:spLocks noGrp="1"/>
          </p:cNvSpPr>
          <p:nvPr>
            <p:ph type="title"/>
          </p:nvPr>
        </p:nvSpPr>
        <p:spPr/>
        <p:txBody>
          <a:bodyPr/>
          <a:lstStyle/>
          <a:p>
            <a:r>
              <a:rPr lang="en-US" sz="3300" dirty="0"/>
              <a:t>pragma </a:t>
            </a:r>
            <a:r>
              <a:rPr lang="en-US" sz="3300" dirty="0" err="1"/>
              <a:t>omp</a:t>
            </a:r>
            <a:r>
              <a:rPr lang="en-US" sz="3300" dirty="0"/>
              <a:t> atomic</a:t>
            </a:r>
            <a:endParaRPr lang="en-US" dirty="0"/>
          </a:p>
        </p:txBody>
      </p:sp>
      <p:sp>
        <p:nvSpPr>
          <p:cNvPr id="3" name="Content Placeholder 2">
            <a:extLst>
              <a:ext uri="{FF2B5EF4-FFF2-40B4-BE49-F238E27FC236}">
                <a16:creationId xmlns:a16="http://schemas.microsoft.com/office/drawing/2014/main" id="{3C91B332-88BD-4464-99DB-26E23D506E50}"/>
              </a:ext>
            </a:extLst>
          </p:cNvPr>
          <p:cNvSpPr>
            <a:spLocks noGrp="1"/>
          </p:cNvSpPr>
          <p:nvPr>
            <p:ph idx="1"/>
          </p:nvPr>
        </p:nvSpPr>
        <p:spPr>
          <a:xfrm>
            <a:off x="628650" y="2226469"/>
            <a:ext cx="8058150" cy="3610286"/>
          </a:xfrm>
        </p:spPr>
        <p:txBody>
          <a:bodyPr>
            <a:normAutofit lnSpcReduction="10000"/>
          </a:bodyPr>
          <a:lstStyle/>
          <a:p>
            <a:r>
              <a:rPr lang="en-US" sz="2400" dirty="0"/>
              <a:t>Although sum is a single variable shared by all threads in the team, </a:t>
            </a:r>
          </a:p>
          <a:p>
            <a:r>
              <a:rPr lang="en-US" sz="2400" dirty="0"/>
              <a:t>Program computes the correct result as the </a:t>
            </a:r>
            <a:r>
              <a:rPr lang="en-US" sz="2400" dirty="0" err="1"/>
              <a:t>omp</a:t>
            </a:r>
            <a:r>
              <a:rPr lang="en-US" sz="2400" dirty="0"/>
              <a:t> atomic directive instructs the compiler to generate code where sum = sum + </a:t>
            </a:r>
            <a:r>
              <a:rPr lang="en-US" sz="2400" dirty="0" err="1"/>
              <a:t>i</a:t>
            </a:r>
            <a:r>
              <a:rPr lang="en-US" sz="2400" dirty="0"/>
              <a:t> update is performed as a single atomic operation</a:t>
            </a:r>
          </a:p>
          <a:p>
            <a:pPr lvl="1"/>
            <a:r>
              <a:rPr lang="en-US" sz="2100" dirty="0"/>
              <a:t>possibly using a hardware supported read-modify-write instructions</a:t>
            </a:r>
          </a:p>
          <a:p>
            <a:r>
              <a:rPr lang="en-US" sz="2400" dirty="0"/>
              <a:t>Concepts of a critical section and atomic accesses to a variable are very similar</a:t>
            </a:r>
          </a:p>
          <a:p>
            <a:pPr lvl="1"/>
            <a:r>
              <a:rPr lang="en-US" sz="2100" dirty="0"/>
              <a:t>except that an atomic access is much simpler and thus usually faster than a critical section that can contain much more elaborate computation.</a:t>
            </a:r>
          </a:p>
        </p:txBody>
      </p:sp>
    </p:spTree>
    <p:extLst>
      <p:ext uri="{BB962C8B-B14F-4D97-AF65-F5344CB8AC3E}">
        <p14:creationId xmlns:p14="http://schemas.microsoft.com/office/powerpoint/2010/main" val="3567714371"/>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9BBC1-CF63-4590-9B1E-CB0718883C80}"/>
              </a:ext>
            </a:extLst>
          </p:cNvPr>
          <p:cNvSpPr>
            <a:spLocks noGrp="1"/>
          </p:cNvSpPr>
          <p:nvPr>
            <p:ph type="title"/>
          </p:nvPr>
        </p:nvSpPr>
        <p:spPr/>
        <p:txBody>
          <a:bodyPr/>
          <a:lstStyle/>
          <a:p>
            <a:r>
              <a:rPr lang="en-US" dirty="0"/>
              <a:t>OpenMP: critical sections</a:t>
            </a:r>
          </a:p>
        </p:txBody>
      </p:sp>
      <p:sp>
        <p:nvSpPr>
          <p:cNvPr id="3" name="Content Placeholder 2">
            <a:extLst>
              <a:ext uri="{FF2B5EF4-FFF2-40B4-BE49-F238E27FC236}">
                <a16:creationId xmlns:a16="http://schemas.microsoft.com/office/drawing/2014/main" id="{74A66877-73EC-4DCC-8F64-D2D18AFC51A2}"/>
              </a:ext>
            </a:extLst>
          </p:cNvPr>
          <p:cNvSpPr>
            <a:spLocks noGrp="1"/>
          </p:cNvSpPr>
          <p:nvPr>
            <p:ph idx="1"/>
          </p:nvPr>
        </p:nvSpPr>
        <p:spPr>
          <a:xfrm>
            <a:off x="533400" y="1676400"/>
            <a:ext cx="7772400" cy="4876800"/>
          </a:xfrm>
        </p:spPr>
        <p:txBody>
          <a:bodyPr>
            <a:normAutofit/>
          </a:bodyPr>
          <a:lstStyle/>
          <a:p>
            <a:r>
              <a:rPr lang="en-US" sz="2800" dirty="0"/>
              <a:t>A critical section is declared as</a:t>
            </a:r>
          </a:p>
          <a:p>
            <a:pPr marL="342900" lvl="1" indent="0">
              <a:buNone/>
            </a:pPr>
            <a:r>
              <a:rPr lang="en-US" sz="2000" dirty="0"/>
              <a:t>#pragma </a:t>
            </a:r>
            <a:r>
              <a:rPr lang="en-US" sz="2000" dirty="0" err="1"/>
              <a:t>omp</a:t>
            </a:r>
            <a:r>
              <a:rPr lang="en-US" sz="2000" dirty="0"/>
              <a:t> critical [(name) [hint(hint)]]</a:t>
            </a:r>
          </a:p>
          <a:p>
            <a:pPr marL="342900" lvl="1" indent="0">
              <a:buNone/>
            </a:pPr>
            <a:r>
              <a:rPr lang="en-US" sz="2000" dirty="0"/>
              <a:t>structured-block</a:t>
            </a:r>
          </a:p>
          <a:p>
            <a:r>
              <a:rPr lang="en-US" sz="2800" dirty="0"/>
              <a:t>Structured-block is guaranteed to be executed by a single thread at a time.</a:t>
            </a:r>
          </a:p>
          <a:p>
            <a:r>
              <a:rPr lang="en-US" sz="2800" dirty="0"/>
              <a:t>Critical section can be given name, an identifier with external linkage so that different tasks can implement their own implementation of the same critical section.</a:t>
            </a:r>
          </a:p>
          <a:p>
            <a:r>
              <a:rPr lang="en-US" sz="2800" dirty="0"/>
              <a:t> Named critical section can be given a constant integer expression hint to establish a detailed control underlying locking.</a:t>
            </a:r>
          </a:p>
        </p:txBody>
      </p:sp>
    </p:spTree>
    <p:extLst>
      <p:ext uri="{BB962C8B-B14F-4D97-AF65-F5344CB8AC3E}">
        <p14:creationId xmlns:p14="http://schemas.microsoft.com/office/powerpoint/2010/main" val="226636411"/>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01327-7D24-4561-9A51-CCA26608E668}"/>
              </a:ext>
            </a:extLst>
          </p:cNvPr>
          <p:cNvSpPr>
            <a:spLocks noGrp="1"/>
          </p:cNvSpPr>
          <p:nvPr>
            <p:ph type="title"/>
          </p:nvPr>
        </p:nvSpPr>
        <p:spPr/>
        <p:txBody>
          <a:bodyPr/>
          <a:lstStyle/>
          <a:p>
            <a:r>
              <a:rPr lang="en-US" dirty="0"/>
              <a:t>OpenMP: atomic access</a:t>
            </a:r>
          </a:p>
        </p:txBody>
      </p:sp>
      <p:sp>
        <p:nvSpPr>
          <p:cNvPr id="3" name="Content Placeholder 2">
            <a:extLst>
              <a:ext uri="{FF2B5EF4-FFF2-40B4-BE49-F238E27FC236}">
                <a16:creationId xmlns:a16="http://schemas.microsoft.com/office/drawing/2014/main" id="{1E9B72A2-1E7F-4CB6-844B-1AE59D9237BC}"/>
              </a:ext>
            </a:extLst>
          </p:cNvPr>
          <p:cNvSpPr>
            <a:spLocks noGrp="1"/>
          </p:cNvSpPr>
          <p:nvPr>
            <p:ph idx="1"/>
          </p:nvPr>
        </p:nvSpPr>
        <p:spPr>
          <a:xfrm>
            <a:off x="459685" y="1878599"/>
            <a:ext cx="8445776" cy="3918398"/>
          </a:xfrm>
        </p:spPr>
        <p:txBody>
          <a:bodyPr>
            <a:normAutofit/>
          </a:bodyPr>
          <a:lstStyle/>
          <a:p>
            <a:r>
              <a:rPr lang="en-US" dirty="0"/>
              <a:t>Atomic access to a variable within expression-</a:t>
            </a:r>
            <a:r>
              <a:rPr lang="en-US" dirty="0" err="1"/>
              <a:t>stmt</a:t>
            </a:r>
            <a:r>
              <a:rPr lang="en-US" dirty="0"/>
              <a:t> is declared as</a:t>
            </a:r>
          </a:p>
          <a:p>
            <a:pPr marL="0" indent="0">
              <a:buNone/>
            </a:pPr>
            <a:r>
              <a:rPr lang="en-US" dirty="0"/>
              <a:t>	#pragma </a:t>
            </a:r>
            <a:r>
              <a:rPr lang="en-US" dirty="0" err="1"/>
              <a:t>omp</a:t>
            </a:r>
            <a:r>
              <a:rPr lang="en-US" dirty="0"/>
              <a:t> atomic [</a:t>
            </a:r>
            <a:r>
              <a:rPr lang="en-US" dirty="0" err="1"/>
              <a:t>seq_cst</a:t>
            </a:r>
            <a:r>
              <a:rPr lang="en-US" dirty="0"/>
              <a:t> [,]] atomic-clause [[,] </a:t>
            </a:r>
            <a:r>
              <a:rPr lang="en-US" dirty="0" err="1"/>
              <a:t>seq_cst</a:t>
            </a:r>
            <a:r>
              <a:rPr lang="en-US" dirty="0"/>
              <a:t>]</a:t>
            </a:r>
          </a:p>
          <a:p>
            <a:pPr marL="0" indent="0">
              <a:buNone/>
            </a:pPr>
            <a:r>
              <a:rPr lang="en-US" dirty="0"/>
              <a:t>	expression-</a:t>
            </a:r>
            <a:r>
              <a:rPr lang="en-US" dirty="0" err="1"/>
              <a:t>stmt</a:t>
            </a:r>
            <a:endParaRPr lang="en-US" dirty="0"/>
          </a:p>
          <a:p>
            <a:pPr marL="0" indent="0">
              <a:buNone/>
            </a:pPr>
            <a:r>
              <a:rPr lang="en-US" dirty="0"/>
              <a:t>	</a:t>
            </a:r>
            <a:r>
              <a:rPr lang="en-US" sz="3600" b="1" dirty="0"/>
              <a:t>or</a:t>
            </a:r>
            <a:endParaRPr lang="en-US" b="1" dirty="0"/>
          </a:p>
          <a:p>
            <a:pPr marL="0" indent="0">
              <a:buNone/>
            </a:pPr>
            <a:r>
              <a:rPr lang="en-US" dirty="0"/>
              <a:t>	#pragma </a:t>
            </a:r>
            <a:r>
              <a:rPr lang="en-US" dirty="0" err="1"/>
              <a:t>omp</a:t>
            </a:r>
            <a:r>
              <a:rPr lang="en-US" dirty="0"/>
              <a:t> atomic [</a:t>
            </a:r>
            <a:r>
              <a:rPr lang="en-US" dirty="0" err="1"/>
              <a:t>seq_cst</a:t>
            </a:r>
            <a:r>
              <a:rPr lang="en-US" dirty="0"/>
              <a:t>]</a:t>
            </a:r>
          </a:p>
          <a:p>
            <a:pPr marL="0" indent="0">
              <a:buNone/>
            </a:pPr>
            <a:r>
              <a:rPr lang="en-US" dirty="0"/>
              <a:t>	expression-</a:t>
            </a:r>
            <a:r>
              <a:rPr lang="en-US" dirty="0" err="1"/>
              <a:t>stmt</a:t>
            </a:r>
            <a:endParaRPr lang="en-US" dirty="0"/>
          </a:p>
          <a:p>
            <a:r>
              <a:rPr lang="en-US" dirty="0"/>
              <a:t>when update is assumed. </a:t>
            </a:r>
          </a:p>
          <a:p>
            <a:pPr lvl="1"/>
            <a:r>
              <a:rPr lang="en-US" dirty="0" err="1"/>
              <a:t>omp</a:t>
            </a:r>
            <a:r>
              <a:rPr lang="en-US" dirty="0"/>
              <a:t> atomic directive enforces an exclusive access to a storage location among all threads in the binding thread set without regard to the teams to which the threads belong.</a:t>
            </a:r>
          </a:p>
        </p:txBody>
      </p:sp>
    </p:spTree>
    <p:extLst>
      <p:ext uri="{BB962C8B-B14F-4D97-AF65-F5344CB8AC3E}">
        <p14:creationId xmlns:p14="http://schemas.microsoft.com/office/powerpoint/2010/main" val="2257449078"/>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13A6C-51D7-4D0E-9A7E-59FEF67AA02F}"/>
              </a:ext>
            </a:extLst>
          </p:cNvPr>
          <p:cNvSpPr>
            <a:spLocks noGrp="1"/>
          </p:cNvSpPr>
          <p:nvPr>
            <p:ph type="title"/>
          </p:nvPr>
        </p:nvSpPr>
        <p:spPr/>
        <p:txBody>
          <a:bodyPr/>
          <a:lstStyle/>
          <a:p>
            <a:r>
              <a:rPr lang="en-US" dirty="0"/>
              <a:t>OpenMP: atomic access</a:t>
            </a:r>
          </a:p>
        </p:txBody>
      </p:sp>
      <p:sp>
        <p:nvSpPr>
          <p:cNvPr id="3" name="Content Placeholder 2">
            <a:extLst>
              <a:ext uri="{FF2B5EF4-FFF2-40B4-BE49-F238E27FC236}">
                <a16:creationId xmlns:a16="http://schemas.microsoft.com/office/drawing/2014/main" id="{2C90A007-AC07-4DD2-97D9-8C5C0B7D3321}"/>
              </a:ext>
            </a:extLst>
          </p:cNvPr>
          <p:cNvSpPr>
            <a:spLocks noGrp="1"/>
          </p:cNvSpPr>
          <p:nvPr>
            <p:ph idx="1"/>
          </p:nvPr>
        </p:nvSpPr>
        <p:spPr>
          <a:xfrm>
            <a:off x="685800" y="2084832"/>
            <a:ext cx="7372351" cy="4224528"/>
          </a:xfrm>
        </p:spPr>
        <p:txBody>
          <a:bodyPr>
            <a:normAutofit lnSpcReduction="10000"/>
          </a:bodyPr>
          <a:lstStyle/>
          <a:p>
            <a:r>
              <a:rPr lang="en-US" sz="2700" dirty="0"/>
              <a:t>Three most important atomic-clauses are the following:</a:t>
            </a:r>
          </a:p>
          <a:p>
            <a:pPr lvl="1"/>
            <a:r>
              <a:rPr lang="en-US" sz="2400" dirty="0"/>
              <a:t>read causes an atomic read of x in statements of the form expr = x;</a:t>
            </a:r>
          </a:p>
          <a:p>
            <a:pPr lvl="1"/>
            <a:r>
              <a:rPr lang="en-US" sz="2400" dirty="0"/>
              <a:t>write causes an atomic write to x in statements of the form x = expr;</a:t>
            </a:r>
          </a:p>
          <a:p>
            <a:pPr lvl="1"/>
            <a:r>
              <a:rPr lang="en-US" sz="2400" dirty="0"/>
              <a:t>update causes an atomic update of x in statements of the form ++x, x++, --x, x--, x = x </a:t>
            </a:r>
            <a:r>
              <a:rPr lang="en-US" sz="2400" dirty="0" err="1"/>
              <a:t>binop</a:t>
            </a:r>
            <a:r>
              <a:rPr lang="en-US" sz="2400" dirty="0"/>
              <a:t> expr, x = expr </a:t>
            </a:r>
            <a:r>
              <a:rPr lang="en-US" sz="2400" dirty="0" err="1"/>
              <a:t>binop</a:t>
            </a:r>
            <a:r>
              <a:rPr lang="en-US" sz="2400" dirty="0"/>
              <a:t> x, x </a:t>
            </a:r>
            <a:r>
              <a:rPr lang="en-US" sz="2400" dirty="0" err="1"/>
              <a:t>binop</a:t>
            </a:r>
            <a:r>
              <a:rPr lang="en-US" sz="2400" dirty="0"/>
              <a:t>= expr.</a:t>
            </a:r>
          </a:p>
          <a:p>
            <a:r>
              <a:rPr lang="en-US" sz="2700" dirty="0"/>
              <a:t>If </a:t>
            </a:r>
            <a:r>
              <a:rPr lang="en-US" sz="2700" dirty="0" err="1"/>
              <a:t>seq_cst</a:t>
            </a:r>
            <a:r>
              <a:rPr lang="en-US" sz="2700" dirty="0"/>
              <a:t> is used, an implicit flush operation of atomically accessed variable is performed after statement-expr.</a:t>
            </a:r>
          </a:p>
        </p:txBody>
      </p:sp>
    </p:spTree>
    <p:extLst>
      <p:ext uri="{BB962C8B-B14F-4D97-AF65-F5344CB8AC3E}">
        <p14:creationId xmlns:p14="http://schemas.microsoft.com/office/powerpoint/2010/main" val="909446835"/>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435DE-416A-49E3-A387-2889F892DFE8}"/>
              </a:ext>
            </a:extLst>
          </p:cNvPr>
          <p:cNvSpPr>
            <a:spLocks noGrp="1"/>
          </p:cNvSpPr>
          <p:nvPr>
            <p:ph type="title"/>
          </p:nvPr>
        </p:nvSpPr>
        <p:spPr/>
        <p:txBody>
          <a:bodyPr>
            <a:noAutofit/>
          </a:bodyPr>
          <a:lstStyle/>
          <a:p>
            <a:r>
              <a:rPr lang="en-US" sz="2100" dirty="0"/>
              <a:t>To prevent race conditions and to avoid locking or explicit atomic access to variables at the same time, OpenMP provides a special operation called reduction</a:t>
            </a:r>
          </a:p>
        </p:txBody>
      </p:sp>
      <p:sp>
        <p:nvSpPr>
          <p:cNvPr id="5" name="TextBox 4">
            <a:extLst>
              <a:ext uri="{FF2B5EF4-FFF2-40B4-BE49-F238E27FC236}">
                <a16:creationId xmlns:a16="http://schemas.microsoft.com/office/drawing/2014/main" id="{07FCE505-D9BC-4B99-8818-3412C21819B8}"/>
              </a:ext>
            </a:extLst>
          </p:cNvPr>
          <p:cNvSpPr txBox="1"/>
          <p:nvPr/>
        </p:nvSpPr>
        <p:spPr>
          <a:xfrm>
            <a:off x="2007704" y="2025874"/>
            <a:ext cx="6145696" cy="3785652"/>
          </a:xfrm>
          <a:prstGeom prst="rect">
            <a:avLst/>
          </a:prstGeom>
          <a:noFill/>
        </p:spPr>
        <p:txBody>
          <a:bodyPr wrap="square">
            <a:spAutoFit/>
          </a:bodyPr>
          <a:lstStyle/>
          <a:p>
            <a:r>
              <a:rPr lang="en-US" sz="2400" dirty="0"/>
              <a:t># include &lt;</a:t>
            </a:r>
            <a:r>
              <a:rPr lang="en-US" sz="2400" dirty="0" err="1"/>
              <a:t>stdio</a:t>
            </a:r>
            <a:r>
              <a:rPr lang="en-US" sz="2400" dirty="0"/>
              <a:t> .h&gt;</a:t>
            </a:r>
          </a:p>
          <a:p>
            <a:r>
              <a:rPr lang="en-US" sz="2400" dirty="0"/>
              <a:t> int main ( int </a:t>
            </a:r>
            <a:r>
              <a:rPr lang="en-US" sz="2400" dirty="0" err="1"/>
              <a:t>argc</a:t>
            </a:r>
            <a:r>
              <a:rPr lang="en-US" sz="2400" dirty="0"/>
              <a:t> , char * </a:t>
            </a:r>
            <a:r>
              <a:rPr lang="en-US" sz="2400" dirty="0" err="1"/>
              <a:t>argv</a:t>
            </a:r>
            <a:r>
              <a:rPr lang="en-US" sz="2400" dirty="0"/>
              <a:t> []) {</a:t>
            </a:r>
          </a:p>
          <a:p>
            <a:r>
              <a:rPr lang="en-US" sz="2400" dirty="0"/>
              <a:t> int max; </a:t>
            </a:r>
            <a:r>
              <a:rPr lang="en-US" sz="2400" dirty="0" err="1"/>
              <a:t>sscanf</a:t>
            </a:r>
            <a:r>
              <a:rPr lang="en-US" sz="2400" dirty="0"/>
              <a:t> ( </a:t>
            </a:r>
            <a:r>
              <a:rPr lang="en-US" sz="2400" dirty="0" err="1"/>
              <a:t>argv</a:t>
            </a:r>
            <a:r>
              <a:rPr lang="en-US" sz="2400" dirty="0"/>
              <a:t> [1] , "%d", &amp;max );</a:t>
            </a:r>
          </a:p>
          <a:p>
            <a:r>
              <a:rPr lang="en-US" sz="2400" dirty="0"/>
              <a:t> int sum = 0;</a:t>
            </a:r>
          </a:p>
          <a:p>
            <a:r>
              <a:rPr lang="en-US" sz="2400" dirty="0"/>
              <a:t> # pragma </a:t>
            </a:r>
            <a:r>
              <a:rPr lang="en-US" sz="2400" dirty="0" err="1"/>
              <a:t>omp</a:t>
            </a:r>
            <a:r>
              <a:rPr lang="en-US" sz="2400" dirty="0"/>
              <a:t> parallel for reduction (+: sum)</a:t>
            </a:r>
          </a:p>
          <a:p>
            <a:r>
              <a:rPr lang="en-US" sz="2400" dirty="0"/>
              <a:t> for ( int n = 1; n &lt;= max; n++)</a:t>
            </a:r>
          </a:p>
          <a:p>
            <a:r>
              <a:rPr lang="en-US" sz="2400" dirty="0"/>
              <a:t> sum = sum + n;</a:t>
            </a:r>
          </a:p>
          <a:p>
            <a:r>
              <a:rPr lang="en-US" sz="2400" dirty="0"/>
              <a:t> </a:t>
            </a:r>
            <a:r>
              <a:rPr lang="en-US" sz="2400" dirty="0" err="1"/>
              <a:t>printf</a:t>
            </a:r>
            <a:r>
              <a:rPr lang="en-US" sz="2400" dirty="0"/>
              <a:t> ("%d\n", sum );</a:t>
            </a:r>
          </a:p>
          <a:p>
            <a:r>
              <a:rPr lang="en-US" sz="2400" dirty="0"/>
              <a:t> return 0;</a:t>
            </a:r>
          </a:p>
          <a:p>
            <a:r>
              <a:rPr lang="en-US" sz="2400" dirty="0"/>
              <a:t>}</a:t>
            </a:r>
          </a:p>
        </p:txBody>
      </p:sp>
    </p:spTree>
    <p:extLst>
      <p:ext uri="{BB962C8B-B14F-4D97-AF65-F5344CB8AC3E}">
        <p14:creationId xmlns:p14="http://schemas.microsoft.com/office/powerpoint/2010/main" val="2083030811"/>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3C20A-572A-4A32-BA8E-D559DB6979F2}"/>
              </a:ext>
            </a:extLst>
          </p:cNvPr>
          <p:cNvSpPr>
            <a:spLocks noGrp="1"/>
          </p:cNvSpPr>
          <p:nvPr>
            <p:ph type="title"/>
          </p:nvPr>
        </p:nvSpPr>
        <p:spPr/>
        <p:txBody>
          <a:bodyPr/>
          <a:lstStyle/>
          <a:p>
            <a:r>
              <a:rPr lang="en-US" sz="3300" dirty="0"/>
              <a:t>clause reduction</a:t>
            </a:r>
            <a:endParaRPr lang="en-US" dirty="0"/>
          </a:p>
        </p:txBody>
      </p:sp>
      <p:sp>
        <p:nvSpPr>
          <p:cNvPr id="3" name="Content Placeholder 2">
            <a:extLst>
              <a:ext uri="{FF2B5EF4-FFF2-40B4-BE49-F238E27FC236}">
                <a16:creationId xmlns:a16="http://schemas.microsoft.com/office/drawing/2014/main" id="{90C87D88-8A2A-47C8-9E63-3C58E5532F01}"/>
              </a:ext>
            </a:extLst>
          </p:cNvPr>
          <p:cNvSpPr>
            <a:spLocks noGrp="1"/>
          </p:cNvSpPr>
          <p:nvPr>
            <p:ph idx="1"/>
          </p:nvPr>
        </p:nvSpPr>
        <p:spPr>
          <a:xfrm>
            <a:off x="609600" y="1828800"/>
            <a:ext cx="7448551" cy="4480560"/>
          </a:xfrm>
        </p:spPr>
        <p:txBody>
          <a:bodyPr>
            <a:normAutofit/>
          </a:bodyPr>
          <a:lstStyle/>
          <a:p>
            <a:r>
              <a:rPr lang="en-US" sz="2400" dirty="0"/>
              <a:t>Additional clause reduction(+:sum) states that T private variables sum are created, one variable per thread. </a:t>
            </a:r>
          </a:p>
          <a:p>
            <a:r>
              <a:rPr lang="en-US" sz="2400" dirty="0"/>
              <a:t>The computation within each thread is performed using the private variable sum </a:t>
            </a:r>
          </a:p>
          <a:p>
            <a:r>
              <a:rPr lang="en-US" sz="2400" dirty="0"/>
              <a:t>only when the parallel for loop has finished are the private variables sum added to variable sum declared in line 5 and printed out in line 9. </a:t>
            </a:r>
          </a:p>
          <a:p>
            <a:r>
              <a:rPr lang="en-US" sz="2400" dirty="0"/>
              <a:t>The compiler and the </a:t>
            </a:r>
            <a:r>
              <a:rPr lang="en-US" sz="2400" dirty="0" err="1"/>
              <a:t>OpemMP</a:t>
            </a:r>
            <a:r>
              <a:rPr lang="en-US" sz="2400" dirty="0"/>
              <a:t> runtime system perform the final summation of local variables sum in a way suitable for the actual target architecture.</a:t>
            </a:r>
          </a:p>
          <a:p>
            <a:endParaRPr lang="en-US" sz="2400" dirty="0"/>
          </a:p>
        </p:txBody>
      </p:sp>
    </p:spTree>
    <p:extLst>
      <p:ext uri="{BB962C8B-B14F-4D97-AF65-F5344CB8AC3E}">
        <p14:creationId xmlns:p14="http://schemas.microsoft.com/office/powerpoint/2010/main" val="812087304"/>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23AA6-8DD6-4748-92D1-A345CF1B8B9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570492F-791F-4407-9D98-6F087FBF57B4}"/>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2CD68B0-C5FA-44C2-AE31-1B2D46EE67A2}"/>
              </a:ext>
            </a:extLst>
          </p:cNvPr>
          <p:cNvPicPr>
            <a:picLocks noChangeAspect="1"/>
          </p:cNvPicPr>
          <p:nvPr/>
        </p:nvPicPr>
        <p:blipFill>
          <a:blip r:embed="rId2"/>
          <a:stretch>
            <a:fillRect/>
          </a:stretch>
        </p:blipFill>
        <p:spPr>
          <a:xfrm>
            <a:off x="556591" y="1532334"/>
            <a:ext cx="7886700" cy="4002383"/>
          </a:xfrm>
          <a:prstGeom prst="rect">
            <a:avLst/>
          </a:prstGeom>
        </p:spPr>
      </p:pic>
    </p:spTree>
    <p:extLst>
      <p:ext uri="{BB962C8B-B14F-4D97-AF65-F5344CB8AC3E}">
        <p14:creationId xmlns:p14="http://schemas.microsoft.com/office/powerpoint/2010/main" val="1245790012"/>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5E224A-090C-23A1-FCCA-74DF8AFFD048}"/>
              </a:ext>
            </a:extLst>
          </p:cNvPr>
          <p:cNvSpPr>
            <a:spLocks noGrp="1"/>
          </p:cNvSpPr>
          <p:nvPr>
            <p:ph type="title"/>
          </p:nvPr>
        </p:nvSpPr>
        <p:spPr/>
        <p:txBody>
          <a:bodyPr/>
          <a:lstStyle/>
          <a:p>
            <a:r>
              <a:rPr lang="en-IN" dirty="0"/>
              <a:t>Work Sharing Constructs</a:t>
            </a:r>
          </a:p>
        </p:txBody>
      </p:sp>
      <p:sp>
        <p:nvSpPr>
          <p:cNvPr id="3" name="Content Placeholder 2">
            <a:extLst>
              <a:ext uri="{FF2B5EF4-FFF2-40B4-BE49-F238E27FC236}">
                <a16:creationId xmlns:a16="http://schemas.microsoft.com/office/drawing/2014/main" id="{83F2518D-CF54-84C0-25C5-269C0FBEB98C}"/>
              </a:ext>
            </a:extLst>
          </p:cNvPr>
          <p:cNvSpPr>
            <a:spLocks noGrp="1"/>
          </p:cNvSpPr>
          <p:nvPr>
            <p:ph idx="1"/>
          </p:nvPr>
        </p:nvSpPr>
        <p:spPr/>
        <p:txBody>
          <a:bodyPr/>
          <a:lstStyle/>
          <a:p>
            <a:pPr>
              <a:buFont typeface="Wingdings" panose="05000000000000000000" pitchFamily="2" charset="2"/>
              <a:buChar char="§"/>
            </a:pPr>
            <a:r>
              <a:rPr lang="en-IN" dirty="0"/>
              <a:t> Section</a:t>
            </a:r>
          </a:p>
          <a:p>
            <a:pPr>
              <a:buFont typeface="Wingdings" panose="05000000000000000000" pitchFamily="2" charset="2"/>
              <a:buChar char="§"/>
            </a:pPr>
            <a:r>
              <a:rPr lang="en-IN" dirty="0"/>
              <a:t>Task</a:t>
            </a:r>
          </a:p>
        </p:txBody>
      </p:sp>
    </p:spTree>
    <p:extLst>
      <p:ext uri="{BB962C8B-B14F-4D97-AF65-F5344CB8AC3E}">
        <p14:creationId xmlns:p14="http://schemas.microsoft.com/office/powerpoint/2010/main" val="3567742458"/>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1833D-97F1-6207-A89E-66DD0CA1EC59}"/>
              </a:ext>
            </a:extLst>
          </p:cNvPr>
          <p:cNvSpPr>
            <a:spLocks noGrp="1"/>
          </p:cNvSpPr>
          <p:nvPr>
            <p:ph type="title"/>
          </p:nvPr>
        </p:nvSpPr>
        <p:spPr/>
        <p:txBody>
          <a:bodyPr/>
          <a:lstStyle/>
          <a:p>
            <a:r>
              <a:rPr lang="en-IN" dirty="0"/>
              <a:t>Sections</a:t>
            </a:r>
          </a:p>
        </p:txBody>
      </p:sp>
      <p:sp>
        <p:nvSpPr>
          <p:cNvPr id="3" name="Content Placeholder 2">
            <a:extLst>
              <a:ext uri="{FF2B5EF4-FFF2-40B4-BE49-F238E27FC236}">
                <a16:creationId xmlns:a16="http://schemas.microsoft.com/office/drawing/2014/main" id="{982C3A27-6ADC-9DE2-244B-C8CF6840FDF1}"/>
              </a:ext>
            </a:extLst>
          </p:cNvPr>
          <p:cNvSpPr>
            <a:spLocks noGrp="1"/>
          </p:cNvSpPr>
          <p:nvPr>
            <p:ph idx="1"/>
          </p:nvPr>
        </p:nvSpPr>
        <p:spPr>
          <a:xfrm>
            <a:off x="768095" y="2084832"/>
            <a:ext cx="7290055" cy="4023360"/>
          </a:xfrm>
        </p:spPr>
        <p:txBody>
          <a:bodyPr>
            <a:normAutofit lnSpcReduction="10000"/>
          </a:bodyPr>
          <a:lstStyle/>
          <a:p>
            <a:pPr>
              <a:buFont typeface="Wingdings" panose="05000000000000000000" pitchFamily="2" charset="2"/>
              <a:buChar char="q"/>
            </a:pPr>
            <a:r>
              <a:rPr lang="en-US" sz="2800" dirty="0"/>
              <a:t>The sections construct is a non-iterative work-sharing construct that contains a set of structured blocks that are to be distributed among and executed by the threads in a team. </a:t>
            </a:r>
          </a:p>
          <a:p>
            <a:pPr>
              <a:buFont typeface="Wingdings" panose="05000000000000000000" pitchFamily="2" charset="2"/>
              <a:buChar char="q"/>
            </a:pPr>
            <a:r>
              <a:rPr lang="en-US" sz="2800" dirty="0"/>
              <a:t>Each structured block is executed once by one of the threads in the team in the context of its implicit task. </a:t>
            </a:r>
          </a:p>
          <a:p>
            <a:pPr>
              <a:buFont typeface="Wingdings" panose="05000000000000000000" pitchFamily="2" charset="2"/>
              <a:buChar char="q"/>
            </a:pPr>
            <a:r>
              <a:rPr lang="en-US" sz="2800" dirty="0"/>
              <a:t>There is an implicit barrier at the end of a sections construct unless a </a:t>
            </a:r>
            <a:r>
              <a:rPr lang="en-US" sz="2800" dirty="0" err="1"/>
              <a:t>nowait</a:t>
            </a:r>
            <a:r>
              <a:rPr lang="en-US" sz="2800" dirty="0"/>
              <a:t> clause is specified.</a:t>
            </a:r>
            <a:endParaRPr lang="en-IN" sz="2800" dirty="0"/>
          </a:p>
        </p:txBody>
      </p:sp>
    </p:spTree>
    <p:extLst>
      <p:ext uri="{BB962C8B-B14F-4D97-AF65-F5344CB8AC3E}">
        <p14:creationId xmlns:p14="http://schemas.microsoft.com/office/powerpoint/2010/main" val="388046726"/>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0B48C-56E0-E7F6-619F-ED26A6C7E854}"/>
              </a:ext>
            </a:extLst>
          </p:cNvPr>
          <p:cNvSpPr>
            <a:spLocks noGrp="1"/>
          </p:cNvSpPr>
          <p:nvPr>
            <p:ph type="title"/>
          </p:nvPr>
        </p:nvSpPr>
        <p:spPr/>
        <p:txBody>
          <a:bodyPr/>
          <a:lstStyle/>
          <a:p>
            <a:r>
              <a:rPr lang="en-IN" dirty="0"/>
              <a:t>Tasks</a:t>
            </a:r>
          </a:p>
        </p:txBody>
      </p:sp>
      <p:sp>
        <p:nvSpPr>
          <p:cNvPr id="3" name="Content Placeholder 2">
            <a:extLst>
              <a:ext uri="{FF2B5EF4-FFF2-40B4-BE49-F238E27FC236}">
                <a16:creationId xmlns:a16="http://schemas.microsoft.com/office/drawing/2014/main" id="{E082C7BE-3C73-F7A6-62BB-79A639A91BCF}"/>
              </a:ext>
            </a:extLst>
          </p:cNvPr>
          <p:cNvSpPr>
            <a:spLocks noGrp="1"/>
          </p:cNvSpPr>
          <p:nvPr>
            <p:ph idx="1"/>
          </p:nvPr>
        </p:nvSpPr>
        <p:spPr>
          <a:xfrm>
            <a:off x="685800" y="1828800"/>
            <a:ext cx="7772400" cy="4443984"/>
          </a:xfrm>
        </p:spPr>
        <p:txBody>
          <a:bodyPr>
            <a:normAutofit lnSpcReduction="10000"/>
          </a:bodyPr>
          <a:lstStyle/>
          <a:p>
            <a:pPr>
              <a:buFont typeface="Wingdings" panose="05000000000000000000" pitchFamily="2" charset="2"/>
              <a:buChar char="q"/>
            </a:pPr>
            <a:r>
              <a:rPr lang="en-US" sz="2800" dirty="0"/>
              <a:t>Tasks are queued and executed whenever possible at the so-called task scheduling points.</a:t>
            </a:r>
          </a:p>
          <a:p>
            <a:pPr>
              <a:buFont typeface="Wingdings" panose="05000000000000000000" pitchFamily="2" charset="2"/>
              <a:buChar char="q"/>
            </a:pPr>
            <a:r>
              <a:rPr lang="en-US" sz="2800" dirty="0"/>
              <a:t> Under some conditions, the runtime could be allowed to move task between threads, even in the mid of their lifetime.</a:t>
            </a:r>
          </a:p>
          <a:p>
            <a:pPr>
              <a:buFont typeface="Wingdings" panose="05000000000000000000" pitchFamily="2" charset="2"/>
              <a:buChar char="q"/>
            </a:pPr>
            <a:r>
              <a:rPr lang="en-US" sz="2800" dirty="0"/>
              <a:t> Such tasks are called untied and an untied task might start executing in one thread, then at some scheduling point it might be migrated by the runtime to another thread.</a:t>
            </a:r>
          </a:p>
          <a:p>
            <a:pPr>
              <a:buFont typeface="Wingdings" panose="05000000000000000000" pitchFamily="2" charset="2"/>
              <a:buChar char="q"/>
            </a:pPr>
            <a:r>
              <a:rPr lang="en-US" sz="2800" dirty="0"/>
              <a:t>Tasks and sections are in many ways similar</a:t>
            </a:r>
            <a:endParaRPr lang="en-IN" sz="2800" dirty="0"/>
          </a:p>
        </p:txBody>
      </p:sp>
    </p:spTree>
    <p:extLst>
      <p:ext uri="{BB962C8B-B14F-4D97-AF65-F5344CB8AC3E}">
        <p14:creationId xmlns:p14="http://schemas.microsoft.com/office/powerpoint/2010/main" val="29069915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CA33A-6C27-472E-82F5-E4230BD126DA}"/>
              </a:ext>
            </a:extLst>
          </p:cNvPr>
          <p:cNvSpPr>
            <a:spLocks noGrp="1"/>
          </p:cNvSpPr>
          <p:nvPr>
            <p:ph type="title"/>
          </p:nvPr>
        </p:nvSpPr>
        <p:spPr/>
        <p:txBody>
          <a:bodyPr>
            <a:normAutofit/>
          </a:bodyPr>
          <a:lstStyle/>
          <a:p>
            <a:r>
              <a:rPr lang="en-US" dirty="0"/>
              <a:t>2</a:t>
            </a:r>
            <a:r>
              <a:rPr lang="en-US" baseline="30000" dirty="0"/>
              <a:t>nd</a:t>
            </a:r>
            <a:r>
              <a:rPr lang="en-US" dirty="0"/>
              <a:t>  levels of a </a:t>
            </a:r>
            <a:br>
              <a:rPr lang="en-US" dirty="0"/>
            </a:br>
            <a:r>
              <a:rPr lang="en-US" dirty="0"/>
              <a:t>modern computer’s architecture</a:t>
            </a:r>
          </a:p>
        </p:txBody>
      </p:sp>
      <p:sp>
        <p:nvSpPr>
          <p:cNvPr id="3" name="Content Placeholder 2">
            <a:extLst>
              <a:ext uri="{FF2B5EF4-FFF2-40B4-BE49-F238E27FC236}">
                <a16:creationId xmlns:a16="http://schemas.microsoft.com/office/drawing/2014/main" id="{F2B47CE4-5AB8-4CF4-88FE-B5AFDBA4BB05}"/>
              </a:ext>
            </a:extLst>
          </p:cNvPr>
          <p:cNvSpPr>
            <a:spLocks noGrp="1"/>
          </p:cNvSpPr>
          <p:nvPr>
            <p:ph idx="1"/>
          </p:nvPr>
        </p:nvSpPr>
        <p:spPr/>
        <p:txBody>
          <a:bodyPr>
            <a:normAutofit lnSpcReduction="10000"/>
          </a:bodyPr>
          <a:lstStyle/>
          <a:p>
            <a:pPr algn="l">
              <a:buFont typeface="Wingdings" panose="05000000000000000000" pitchFamily="2" charset="2"/>
              <a:buChar char="Ø"/>
            </a:pPr>
            <a:r>
              <a:rPr lang="en-US" sz="3200" b="0" i="0" u="none" strike="noStrike" baseline="0" dirty="0">
                <a:latin typeface="NimbusRomNo9L-Regu"/>
              </a:rPr>
              <a:t>Commercial computer, tablet and smartphone contains a processor with </a:t>
            </a:r>
            <a:r>
              <a:rPr lang="en-US" sz="3200" b="0" i="0" u="none" strike="noStrike" baseline="0" dirty="0">
                <a:latin typeface="NimbusRomNo9L-Medi"/>
              </a:rPr>
              <a:t>multiple cores</a:t>
            </a:r>
            <a:endParaRPr lang="en-US" sz="3200" dirty="0">
              <a:latin typeface="NimbusRomNo9L-Regu"/>
            </a:endParaRPr>
          </a:p>
          <a:p>
            <a:pPr lvl="1"/>
            <a:r>
              <a:rPr lang="en-US" sz="2800" b="0" i="0" u="none" strike="noStrike" baseline="0" dirty="0">
                <a:latin typeface="NimbusRomNo9L-Regu"/>
              </a:rPr>
              <a:t>each of which is capable of running its own instruction stream. </a:t>
            </a:r>
          </a:p>
          <a:p>
            <a:pPr algn="l">
              <a:buFont typeface="Wingdings" panose="05000000000000000000" pitchFamily="2" charset="2"/>
              <a:buChar char="Ø"/>
            </a:pPr>
            <a:r>
              <a:rPr lang="en-US" sz="3200" b="0" i="0" u="none" strike="noStrike" baseline="0" dirty="0">
                <a:latin typeface="NimbusRomNo9L-Regu"/>
              </a:rPr>
              <a:t>Cores collaborate in running an application, </a:t>
            </a:r>
          </a:p>
          <a:p>
            <a:pPr lvl="1"/>
            <a:r>
              <a:rPr lang="en-US" sz="2800" dirty="0">
                <a:latin typeface="NimbusRomNo9L-Regu"/>
              </a:rPr>
              <a:t>A</a:t>
            </a:r>
            <a:r>
              <a:rPr lang="en-US" sz="2800" b="0" i="0" u="none" strike="noStrike" baseline="0" dirty="0">
                <a:latin typeface="NimbusRomNo9L-Regu"/>
              </a:rPr>
              <a:t>pplication is run in parallel and may be considerably sped up.</a:t>
            </a:r>
            <a:endParaRPr lang="en-US" sz="6600" dirty="0"/>
          </a:p>
        </p:txBody>
      </p:sp>
    </p:spTree>
    <p:extLst>
      <p:ext uri="{BB962C8B-B14F-4D97-AF65-F5344CB8AC3E}">
        <p14:creationId xmlns:p14="http://schemas.microsoft.com/office/powerpoint/2010/main" val="2212458219"/>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AE649-892A-7F12-FD85-B40805EE53F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CBD6367-8DA3-79AD-55AC-0E1A50EB239F}"/>
              </a:ext>
            </a:extLst>
          </p:cNvPr>
          <p:cNvSpPr>
            <a:spLocks noGrp="1"/>
          </p:cNvSpPr>
          <p:nvPr>
            <p:ph idx="1"/>
          </p:nvPr>
        </p:nvSpPr>
        <p:spPr>
          <a:xfrm>
            <a:off x="533400" y="1143000"/>
            <a:ext cx="7524751" cy="5166360"/>
          </a:xfrm>
        </p:spPr>
        <p:txBody>
          <a:bodyPr>
            <a:normAutofit/>
          </a:bodyPr>
          <a:lstStyle/>
          <a:p>
            <a:r>
              <a:rPr lang="en-IN" sz="2800" dirty="0"/>
              <a:t>// sections</a:t>
            </a:r>
          </a:p>
          <a:p>
            <a:endParaRPr lang="en-IN" sz="2800" dirty="0"/>
          </a:p>
          <a:p>
            <a:r>
              <a:rPr lang="en-IN" sz="2800" dirty="0"/>
              <a:t>#pragma </a:t>
            </a:r>
            <a:r>
              <a:rPr lang="en-IN" sz="2800" dirty="0" err="1"/>
              <a:t>omp</a:t>
            </a:r>
            <a:r>
              <a:rPr lang="en-IN" sz="2800" dirty="0"/>
              <a:t> sections</a:t>
            </a:r>
          </a:p>
          <a:p>
            <a:r>
              <a:rPr lang="en-IN" sz="2800" dirty="0"/>
              <a:t>{</a:t>
            </a:r>
          </a:p>
          <a:p>
            <a:r>
              <a:rPr lang="en-IN" sz="2800" dirty="0"/>
              <a:t>   #pragma </a:t>
            </a:r>
            <a:r>
              <a:rPr lang="en-IN" sz="2800" dirty="0" err="1"/>
              <a:t>omp</a:t>
            </a:r>
            <a:r>
              <a:rPr lang="en-IN" sz="2800" dirty="0"/>
              <a:t> section</a:t>
            </a:r>
          </a:p>
          <a:p>
            <a:r>
              <a:rPr lang="en-IN" sz="2800" dirty="0"/>
              <a:t>   foo();</a:t>
            </a:r>
          </a:p>
          <a:p>
            <a:r>
              <a:rPr lang="en-IN" sz="2800" dirty="0"/>
              <a:t>   #pragma </a:t>
            </a:r>
            <a:r>
              <a:rPr lang="en-IN" sz="2800" dirty="0" err="1"/>
              <a:t>omp</a:t>
            </a:r>
            <a:r>
              <a:rPr lang="en-IN" sz="2800" dirty="0"/>
              <a:t> section</a:t>
            </a:r>
          </a:p>
          <a:p>
            <a:r>
              <a:rPr lang="en-IN" sz="2800" dirty="0"/>
              <a:t>   bar();</a:t>
            </a:r>
          </a:p>
          <a:p>
            <a:r>
              <a:rPr lang="en-IN" sz="2800" dirty="0"/>
              <a:t>}</a:t>
            </a:r>
          </a:p>
        </p:txBody>
      </p:sp>
    </p:spTree>
    <p:extLst>
      <p:ext uri="{BB962C8B-B14F-4D97-AF65-F5344CB8AC3E}">
        <p14:creationId xmlns:p14="http://schemas.microsoft.com/office/powerpoint/2010/main" val="3515414695"/>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39BA3-DAF9-6317-7162-540229990BF4}"/>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5201A681-3BA8-43BC-43B6-1BF252945731}"/>
              </a:ext>
            </a:extLst>
          </p:cNvPr>
          <p:cNvSpPr>
            <a:spLocks noGrp="1"/>
          </p:cNvSpPr>
          <p:nvPr>
            <p:ph idx="1"/>
          </p:nvPr>
        </p:nvSpPr>
        <p:spPr>
          <a:xfrm>
            <a:off x="685800" y="1447800"/>
            <a:ext cx="7372351" cy="4861560"/>
          </a:xfrm>
        </p:spPr>
        <p:txBody>
          <a:bodyPr>
            <a:normAutofit lnSpcReduction="10000"/>
          </a:bodyPr>
          <a:lstStyle/>
          <a:p>
            <a:r>
              <a:rPr lang="en-IN" sz="3200" dirty="0"/>
              <a:t>#pragma </a:t>
            </a:r>
            <a:r>
              <a:rPr lang="en-IN" sz="3200" dirty="0" err="1"/>
              <a:t>omp</a:t>
            </a:r>
            <a:r>
              <a:rPr lang="en-IN" sz="3200" dirty="0"/>
              <a:t> single </a:t>
            </a:r>
            <a:r>
              <a:rPr lang="en-IN" sz="3200" dirty="0" err="1"/>
              <a:t>nowait</a:t>
            </a:r>
            <a:endParaRPr lang="en-IN" sz="3200" dirty="0"/>
          </a:p>
          <a:p>
            <a:r>
              <a:rPr lang="en-IN" sz="3200" dirty="0"/>
              <a:t>{</a:t>
            </a:r>
          </a:p>
          <a:p>
            <a:r>
              <a:rPr lang="en-IN" sz="3200" dirty="0"/>
              <a:t>   #pragma </a:t>
            </a:r>
            <a:r>
              <a:rPr lang="en-IN" sz="3200" dirty="0" err="1"/>
              <a:t>omp</a:t>
            </a:r>
            <a:r>
              <a:rPr lang="en-IN" sz="3200" dirty="0"/>
              <a:t> task</a:t>
            </a:r>
          </a:p>
          <a:p>
            <a:r>
              <a:rPr lang="en-IN" sz="3200" dirty="0"/>
              <a:t>   foo();</a:t>
            </a:r>
          </a:p>
          <a:p>
            <a:r>
              <a:rPr lang="en-IN" sz="3200" dirty="0"/>
              <a:t>   #pragma </a:t>
            </a:r>
            <a:r>
              <a:rPr lang="en-IN" sz="3200" dirty="0" err="1"/>
              <a:t>omp</a:t>
            </a:r>
            <a:r>
              <a:rPr lang="en-IN" sz="3200" dirty="0"/>
              <a:t> task</a:t>
            </a:r>
          </a:p>
          <a:p>
            <a:r>
              <a:rPr lang="en-IN" sz="3200" dirty="0"/>
              <a:t>   bar();</a:t>
            </a:r>
          </a:p>
          <a:p>
            <a:r>
              <a:rPr lang="en-IN" sz="3200" dirty="0"/>
              <a:t>}</a:t>
            </a:r>
          </a:p>
          <a:p>
            <a:r>
              <a:rPr lang="en-IN" sz="3200" dirty="0"/>
              <a:t>#pragma </a:t>
            </a:r>
            <a:r>
              <a:rPr lang="en-IN" sz="3200" dirty="0" err="1"/>
              <a:t>omp</a:t>
            </a:r>
            <a:r>
              <a:rPr lang="en-IN" sz="3200" dirty="0"/>
              <a:t> </a:t>
            </a:r>
            <a:r>
              <a:rPr lang="en-IN" sz="3200" dirty="0" err="1"/>
              <a:t>taskwait</a:t>
            </a:r>
            <a:endParaRPr lang="en-IN" sz="3200" dirty="0"/>
          </a:p>
          <a:p>
            <a:endParaRPr lang="en-IN" sz="3200" dirty="0"/>
          </a:p>
        </p:txBody>
      </p:sp>
    </p:spTree>
    <p:extLst>
      <p:ext uri="{BB962C8B-B14F-4D97-AF65-F5344CB8AC3E}">
        <p14:creationId xmlns:p14="http://schemas.microsoft.com/office/powerpoint/2010/main" val="2448012077"/>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07C55-FFE2-0A5B-98E1-039DD3D5F7E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E6BC885-1C44-6A3D-9EAD-D7B3297A24DE}"/>
              </a:ext>
            </a:extLst>
          </p:cNvPr>
          <p:cNvSpPr>
            <a:spLocks noGrp="1"/>
          </p:cNvSpPr>
          <p:nvPr>
            <p:ph idx="1"/>
          </p:nvPr>
        </p:nvSpPr>
        <p:spPr/>
        <p:txBody>
          <a:bodyPr/>
          <a:lstStyle/>
          <a:p>
            <a:endParaRPr lang="en-IN"/>
          </a:p>
        </p:txBody>
      </p:sp>
      <p:sp>
        <p:nvSpPr>
          <p:cNvPr id="5" name="TextBox 4">
            <a:extLst>
              <a:ext uri="{FF2B5EF4-FFF2-40B4-BE49-F238E27FC236}">
                <a16:creationId xmlns:a16="http://schemas.microsoft.com/office/drawing/2014/main" id="{C3E36C0C-591A-D313-FDFA-0A7F4FD88229}"/>
              </a:ext>
            </a:extLst>
          </p:cNvPr>
          <p:cNvSpPr txBox="1"/>
          <p:nvPr/>
        </p:nvSpPr>
        <p:spPr>
          <a:xfrm>
            <a:off x="990600" y="1202120"/>
            <a:ext cx="6324600" cy="4031873"/>
          </a:xfrm>
          <a:prstGeom prst="rect">
            <a:avLst/>
          </a:prstGeom>
          <a:noFill/>
        </p:spPr>
        <p:txBody>
          <a:bodyPr wrap="square">
            <a:spAutoFit/>
          </a:bodyPr>
          <a:lstStyle/>
          <a:p>
            <a:r>
              <a:rPr lang="en-IN" sz="3200" dirty="0"/>
              <a:t>#include&lt;stdio.h&gt;</a:t>
            </a:r>
          </a:p>
          <a:p>
            <a:r>
              <a:rPr lang="en-IN" sz="3200" dirty="0"/>
              <a:t>#include&lt;omp.h&gt;</a:t>
            </a:r>
          </a:p>
          <a:p>
            <a:r>
              <a:rPr lang="en-IN" sz="3200" dirty="0"/>
              <a:t>#include&lt;stdlib.h&gt;</a:t>
            </a:r>
          </a:p>
          <a:p>
            <a:r>
              <a:rPr lang="en-IN" sz="3200" dirty="0"/>
              <a:t>#include&lt;time.h&gt;</a:t>
            </a:r>
          </a:p>
          <a:p>
            <a:r>
              <a:rPr lang="en-IN" sz="3200" dirty="0"/>
              <a:t>int n;</a:t>
            </a:r>
          </a:p>
          <a:p>
            <a:r>
              <a:rPr lang="en-IN" sz="3200" dirty="0"/>
              <a:t>void </a:t>
            </a:r>
            <a:r>
              <a:rPr lang="en-IN" sz="3200" dirty="0" err="1"/>
              <a:t>simple_merge</a:t>
            </a:r>
            <a:r>
              <a:rPr lang="en-IN" sz="3200" dirty="0"/>
              <a:t>(int a[],int </a:t>
            </a:r>
            <a:r>
              <a:rPr lang="en-IN" sz="3200" dirty="0" err="1"/>
              <a:t>low,int</a:t>
            </a:r>
            <a:r>
              <a:rPr lang="en-IN" sz="3200" dirty="0"/>
              <a:t> </a:t>
            </a:r>
            <a:r>
              <a:rPr lang="en-IN" sz="3200" dirty="0" err="1"/>
              <a:t>mid,int</a:t>
            </a:r>
            <a:r>
              <a:rPr lang="en-IN" sz="3200" dirty="0"/>
              <a:t> high);</a:t>
            </a:r>
          </a:p>
          <a:p>
            <a:r>
              <a:rPr lang="en-IN" sz="3200" dirty="0"/>
              <a:t>void </a:t>
            </a:r>
            <a:r>
              <a:rPr lang="en-IN" sz="3200" dirty="0" err="1"/>
              <a:t>merge_sort</a:t>
            </a:r>
            <a:r>
              <a:rPr lang="en-IN" sz="3200" dirty="0"/>
              <a:t>(int a[],int </a:t>
            </a:r>
            <a:r>
              <a:rPr lang="en-IN" sz="3200" dirty="0" err="1"/>
              <a:t>low,int</a:t>
            </a:r>
            <a:r>
              <a:rPr lang="en-IN" sz="3200" dirty="0"/>
              <a:t> high)</a:t>
            </a:r>
          </a:p>
        </p:txBody>
      </p:sp>
    </p:spTree>
    <p:extLst>
      <p:ext uri="{BB962C8B-B14F-4D97-AF65-F5344CB8AC3E}">
        <p14:creationId xmlns:p14="http://schemas.microsoft.com/office/powerpoint/2010/main" val="2779267575"/>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A4FE0-6D29-097A-E4C9-1A81196BA75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6E00A60-8C0D-6DCA-5865-02D8B110C10B}"/>
              </a:ext>
            </a:extLst>
          </p:cNvPr>
          <p:cNvSpPr>
            <a:spLocks noGrp="1"/>
          </p:cNvSpPr>
          <p:nvPr>
            <p:ph idx="1"/>
          </p:nvPr>
        </p:nvSpPr>
        <p:spPr/>
        <p:txBody>
          <a:bodyPr/>
          <a:lstStyle/>
          <a:p>
            <a:endParaRPr lang="en-IN"/>
          </a:p>
        </p:txBody>
      </p:sp>
      <p:sp>
        <p:nvSpPr>
          <p:cNvPr id="5" name="TextBox 4">
            <a:extLst>
              <a:ext uri="{FF2B5EF4-FFF2-40B4-BE49-F238E27FC236}">
                <a16:creationId xmlns:a16="http://schemas.microsoft.com/office/drawing/2014/main" id="{C24E7261-446E-0D30-8152-1D470F25356E}"/>
              </a:ext>
            </a:extLst>
          </p:cNvPr>
          <p:cNvSpPr txBox="1"/>
          <p:nvPr/>
        </p:nvSpPr>
        <p:spPr>
          <a:xfrm>
            <a:off x="914400" y="166568"/>
            <a:ext cx="7772400" cy="6524863"/>
          </a:xfrm>
          <a:prstGeom prst="rect">
            <a:avLst/>
          </a:prstGeom>
          <a:noFill/>
        </p:spPr>
        <p:txBody>
          <a:bodyPr wrap="square">
            <a:spAutoFit/>
          </a:bodyPr>
          <a:lstStyle/>
          <a:p>
            <a:r>
              <a:rPr lang="en-IN" sz="2000" dirty="0"/>
              <a:t>int main()</a:t>
            </a:r>
          </a:p>
          <a:p>
            <a:r>
              <a:rPr lang="en-IN" sz="2000" dirty="0"/>
              <a:t>{</a:t>
            </a:r>
          </a:p>
          <a:p>
            <a:r>
              <a:rPr lang="en-IN" sz="2000" dirty="0"/>
              <a:t>    int a[100],</a:t>
            </a:r>
            <a:r>
              <a:rPr lang="en-IN" sz="2000" dirty="0" err="1"/>
              <a:t>i</a:t>
            </a:r>
            <a:r>
              <a:rPr lang="en-IN" sz="2000" dirty="0"/>
              <a:t>=0;</a:t>
            </a:r>
          </a:p>
          <a:p>
            <a:r>
              <a:rPr lang="en-IN" sz="2000" dirty="0"/>
              <a:t>    double </a:t>
            </a:r>
            <a:r>
              <a:rPr lang="en-IN" sz="2000" dirty="0" err="1"/>
              <a:t>start_time,end_time,val</a:t>
            </a:r>
            <a:r>
              <a:rPr lang="en-IN" sz="2000" dirty="0"/>
              <a:t>;</a:t>
            </a:r>
          </a:p>
          <a:p>
            <a:r>
              <a:rPr lang="en-IN" sz="2000" dirty="0"/>
              <a:t>    </a:t>
            </a:r>
            <a:r>
              <a:rPr lang="en-IN" sz="2000" dirty="0" err="1"/>
              <a:t>printf</a:t>
            </a:r>
            <a:r>
              <a:rPr lang="en-IN" sz="2000" dirty="0"/>
              <a:t>("\n enter the size of the array elements:");</a:t>
            </a:r>
          </a:p>
          <a:p>
            <a:r>
              <a:rPr lang="en-IN" sz="2000" dirty="0"/>
              <a:t>    </a:t>
            </a:r>
            <a:r>
              <a:rPr lang="en-IN" sz="2000" dirty="0" err="1"/>
              <a:t>scanf</a:t>
            </a:r>
            <a:r>
              <a:rPr lang="en-IN" sz="2000" dirty="0"/>
              <a:t>("%</a:t>
            </a:r>
            <a:r>
              <a:rPr lang="en-IN" sz="2000" dirty="0" err="1"/>
              <a:t>d",&amp;n</a:t>
            </a:r>
            <a:r>
              <a:rPr lang="en-IN" sz="2000" dirty="0"/>
              <a:t>);</a:t>
            </a:r>
          </a:p>
          <a:p>
            <a:r>
              <a:rPr lang="en-IN" sz="2000" dirty="0"/>
              <a:t>    for(</a:t>
            </a:r>
            <a:r>
              <a:rPr lang="en-IN" sz="2000" dirty="0" err="1"/>
              <a:t>i</a:t>
            </a:r>
            <a:r>
              <a:rPr lang="en-IN" sz="2000" dirty="0"/>
              <a:t>=1;i&lt;=</a:t>
            </a:r>
            <a:r>
              <a:rPr lang="en-IN" sz="2000" dirty="0" err="1"/>
              <a:t>n;i</a:t>
            </a:r>
            <a:r>
              <a:rPr lang="en-IN" sz="2000" dirty="0"/>
              <a:t>++)</a:t>
            </a:r>
          </a:p>
          <a:p>
            <a:r>
              <a:rPr lang="en-IN" sz="2000" dirty="0"/>
              <a:t>        a[</a:t>
            </a:r>
            <a:r>
              <a:rPr lang="en-IN" sz="2000" dirty="0" err="1"/>
              <a:t>i</a:t>
            </a:r>
            <a:r>
              <a:rPr lang="en-IN" sz="2000" dirty="0"/>
              <a:t>]=rand()%100;</a:t>
            </a:r>
          </a:p>
          <a:p>
            <a:r>
              <a:rPr lang="en-IN" sz="2000" dirty="0"/>
              <a:t>    </a:t>
            </a:r>
            <a:r>
              <a:rPr lang="en-IN" sz="2000" dirty="0" err="1"/>
              <a:t>printf</a:t>
            </a:r>
            <a:r>
              <a:rPr lang="en-IN" sz="2000" dirty="0"/>
              <a:t>("\n array of elements before sorting are:\n");</a:t>
            </a:r>
          </a:p>
          <a:p>
            <a:r>
              <a:rPr lang="en-IN" sz="2000" dirty="0"/>
              <a:t>    for(</a:t>
            </a:r>
            <a:r>
              <a:rPr lang="en-IN" sz="2000" dirty="0" err="1"/>
              <a:t>i</a:t>
            </a:r>
            <a:r>
              <a:rPr lang="en-IN" sz="2000" dirty="0"/>
              <a:t>=1;i&lt;=</a:t>
            </a:r>
            <a:r>
              <a:rPr lang="en-IN" sz="2000" dirty="0" err="1"/>
              <a:t>n;i</a:t>
            </a:r>
            <a:r>
              <a:rPr lang="en-IN" sz="2000" dirty="0"/>
              <a:t>++)</a:t>
            </a:r>
          </a:p>
          <a:p>
            <a:r>
              <a:rPr lang="en-IN" sz="2000" dirty="0"/>
              <a:t>        </a:t>
            </a:r>
            <a:r>
              <a:rPr lang="en-IN" sz="2000" dirty="0" err="1"/>
              <a:t>printf</a:t>
            </a:r>
            <a:r>
              <a:rPr lang="en-IN" sz="2000" dirty="0"/>
              <a:t>("%d\</a:t>
            </a:r>
            <a:r>
              <a:rPr lang="en-IN" sz="2000" dirty="0" err="1"/>
              <a:t>t",a</a:t>
            </a:r>
            <a:r>
              <a:rPr lang="en-IN" sz="2000" dirty="0"/>
              <a:t>[</a:t>
            </a:r>
            <a:r>
              <a:rPr lang="en-IN" sz="2000" dirty="0" err="1"/>
              <a:t>i</a:t>
            </a:r>
            <a:r>
              <a:rPr lang="en-IN" sz="2000" dirty="0"/>
              <a:t>]);</a:t>
            </a:r>
          </a:p>
          <a:p>
            <a:r>
              <a:rPr lang="en-IN" sz="2000" dirty="0"/>
              <a:t>        </a:t>
            </a:r>
            <a:r>
              <a:rPr lang="en-IN" sz="2000" dirty="0" err="1"/>
              <a:t>start_time</a:t>
            </a:r>
            <a:r>
              <a:rPr lang="en-IN" sz="2000" dirty="0"/>
              <a:t>=</a:t>
            </a:r>
            <a:r>
              <a:rPr lang="en-IN" sz="2000" dirty="0" err="1"/>
              <a:t>omp_get_wtime</a:t>
            </a:r>
            <a:r>
              <a:rPr lang="en-IN" sz="2000" dirty="0"/>
              <a:t>();</a:t>
            </a:r>
          </a:p>
          <a:p>
            <a:r>
              <a:rPr lang="en-IN" sz="2000" dirty="0"/>
              <a:t>        </a:t>
            </a:r>
            <a:r>
              <a:rPr lang="en-IN" sz="2000" dirty="0" err="1"/>
              <a:t>merge_sort</a:t>
            </a:r>
            <a:r>
              <a:rPr lang="en-IN" sz="2000" dirty="0"/>
              <a:t>(a,1,n)</a:t>
            </a:r>
          </a:p>
          <a:p>
            <a:r>
              <a:rPr lang="en-IN" sz="2000" dirty="0"/>
              <a:t>        </a:t>
            </a:r>
            <a:r>
              <a:rPr lang="en-IN" sz="2000" dirty="0" err="1"/>
              <a:t>end_time</a:t>
            </a:r>
            <a:r>
              <a:rPr lang="en-IN" sz="2000" dirty="0"/>
              <a:t>=</a:t>
            </a:r>
            <a:r>
              <a:rPr lang="en-IN" sz="2000" dirty="0" err="1"/>
              <a:t>omp_get_wtime</a:t>
            </a:r>
            <a:r>
              <a:rPr lang="en-IN" sz="2000" dirty="0"/>
              <a:t>();</a:t>
            </a:r>
          </a:p>
          <a:p>
            <a:r>
              <a:rPr lang="en-IN" sz="2000" dirty="0"/>
              <a:t>        </a:t>
            </a:r>
            <a:r>
              <a:rPr lang="en-IN" sz="2000" dirty="0" err="1"/>
              <a:t>val</a:t>
            </a:r>
            <a:r>
              <a:rPr lang="en-IN" sz="2000" dirty="0"/>
              <a:t>=(</a:t>
            </a:r>
            <a:r>
              <a:rPr lang="en-IN" sz="2000" dirty="0" err="1"/>
              <a:t>end_time-start_time</a:t>
            </a:r>
            <a:r>
              <a:rPr lang="en-IN" sz="2000" dirty="0"/>
              <a:t>);</a:t>
            </a:r>
          </a:p>
          <a:p>
            <a:r>
              <a:rPr lang="en-IN" sz="2000" dirty="0"/>
              <a:t>        </a:t>
            </a:r>
            <a:r>
              <a:rPr lang="en-IN" sz="2000" dirty="0" err="1"/>
              <a:t>printf</a:t>
            </a:r>
            <a:r>
              <a:rPr lang="en-IN" sz="2000" dirty="0"/>
              <a:t>("\n the time taken to sort the array elements is %f",</a:t>
            </a:r>
            <a:r>
              <a:rPr lang="en-IN" sz="2000" dirty="0" err="1"/>
              <a:t>val</a:t>
            </a:r>
            <a:r>
              <a:rPr lang="en-IN" sz="2000" dirty="0"/>
              <a:t>);</a:t>
            </a:r>
          </a:p>
          <a:p>
            <a:r>
              <a:rPr lang="en-IN" sz="2000" dirty="0"/>
              <a:t>        </a:t>
            </a:r>
            <a:r>
              <a:rPr lang="en-IN" sz="2000" dirty="0" err="1"/>
              <a:t>printf</a:t>
            </a:r>
            <a:r>
              <a:rPr lang="en-IN" sz="2000" dirty="0"/>
              <a:t>("\n the elements after sorting are:\n");</a:t>
            </a:r>
          </a:p>
          <a:p>
            <a:r>
              <a:rPr lang="en-IN" sz="2000" dirty="0"/>
              <a:t>        for(</a:t>
            </a:r>
            <a:r>
              <a:rPr lang="en-IN" sz="2000" dirty="0" err="1"/>
              <a:t>i</a:t>
            </a:r>
            <a:r>
              <a:rPr lang="en-IN" sz="2000" dirty="0"/>
              <a:t>=1;i&lt;=</a:t>
            </a:r>
            <a:r>
              <a:rPr lang="en-IN" sz="2000" dirty="0" err="1"/>
              <a:t>n;i</a:t>
            </a:r>
            <a:r>
              <a:rPr lang="en-IN" sz="2000" dirty="0"/>
              <a:t>++)    </a:t>
            </a:r>
          </a:p>
          <a:p>
            <a:r>
              <a:rPr lang="en-IN" sz="2000" dirty="0"/>
              <a:t>            </a:t>
            </a:r>
            <a:r>
              <a:rPr lang="en-IN" sz="2000" dirty="0" err="1"/>
              <a:t>printf</a:t>
            </a:r>
            <a:r>
              <a:rPr lang="en-IN" sz="2000" dirty="0"/>
              <a:t>("%d\</a:t>
            </a:r>
            <a:r>
              <a:rPr lang="en-IN" sz="2000" dirty="0" err="1"/>
              <a:t>t",a</a:t>
            </a:r>
            <a:r>
              <a:rPr lang="en-IN" sz="2000" dirty="0"/>
              <a:t>[</a:t>
            </a:r>
            <a:r>
              <a:rPr lang="en-IN" sz="2000" dirty="0" err="1"/>
              <a:t>i</a:t>
            </a:r>
            <a:r>
              <a:rPr lang="en-IN" sz="2000" dirty="0"/>
              <a:t>]);</a:t>
            </a:r>
          </a:p>
          <a:p>
            <a:r>
              <a:rPr lang="en-IN" sz="2000" dirty="0"/>
              <a:t>        return 0;</a:t>
            </a:r>
          </a:p>
          <a:p>
            <a:r>
              <a:rPr lang="en-IN" sz="2000" dirty="0"/>
              <a:t>}</a:t>
            </a:r>
          </a:p>
        </p:txBody>
      </p:sp>
    </p:spTree>
    <p:extLst>
      <p:ext uri="{BB962C8B-B14F-4D97-AF65-F5344CB8AC3E}">
        <p14:creationId xmlns:p14="http://schemas.microsoft.com/office/powerpoint/2010/main" val="1561070482"/>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96B95-E03C-9322-257D-522FD3E2E72B}"/>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826C95E8-CDBE-1AF7-C902-2A642142C81A}"/>
              </a:ext>
            </a:extLst>
          </p:cNvPr>
          <p:cNvSpPr>
            <a:spLocks noGrp="1"/>
          </p:cNvSpPr>
          <p:nvPr>
            <p:ph idx="1"/>
          </p:nvPr>
        </p:nvSpPr>
        <p:spPr/>
        <p:txBody>
          <a:bodyPr/>
          <a:lstStyle/>
          <a:p>
            <a:endParaRPr lang="en-IN"/>
          </a:p>
        </p:txBody>
      </p:sp>
      <p:sp>
        <p:nvSpPr>
          <p:cNvPr id="5" name="TextBox 4">
            <a:extLst>
              <a:ext uri="{FF2B5EF4-FFF2-40B4-BE49-F238E27FC236}">
                <a16:creationId xmlns:a16="http://schemas.microsoft.com/office/drawing/2014/main" id="{B1DFCB47-7DCD-1394-1A29-9513225FCC42}"/>
              </a:ext>
            </a:extLst>
          </p:cNvPr>
          <p:cNvSpPr txBox="1"/>
          <p:nvPr/>
        </p:nvSpPr>
        <p:spPr>
          <a:xfrm>
            <a:off x="307848" y="2458"/>
            <a:ext cx="8528304" cy="7017306"/>
          </a:xfrm>
          <a:prstGeom prst="rect">
            <a:avLst/>
          </a:prstGeom>
          <a:noFill/>
        </p:spPr>
        <p:txBody>
          <a:bodyPr wrap="square">
            <a:spAutoFit/>
          </a:bodyPr>
          <a:lstStyle/>
          <a:p>
            <a:r>
              <a:rPr lang="en-IN" dirty="0"/>
              <a:t>void </a:t>
            </a:r>
            <a:r>
              <a:rPr lang="en-IN" dirty="0" err="1"/>
              <a:t>simple_merge</a:t>
            </a:r>
            <a:r>
              <a:rPr lang="en-IN" dirty="0"/>
              <a:t>(int a[],int </a:t>
            </a:r>
            <a:r>
              <a:rPr lang="en-IN" dirty="0" err="1"/>
              <a:t>low,int</a:t>
            </a:r>
            <a:r>
              <a:rPr lang="en-IN" dirty="0"/>
              <a:t> </a:t>
            </a:r>
            <a:r>
              <a:rPr lang="en-IN" dirty="0" err="1"/>
              <a:t>mid,int</a:t>
            </a:r>
            <a:r>
              <a:rPr lang="en-IN" dirty="0"/>
              <a:t> high)</a:t>
            </a:r>
          </a:p>
          <a:p>
            <a:r>
              <a:rPr lang="en-IN" dirty="0"/>
              <a:t>{</a:t>
            </a:r>
          </a:p>
          <a:p>
            <a:r>
              <a:rPr lang="en-IN" dirty="0"/>
              <a:t>    int </a:t>
            </a:r>
            <a:r>
              <a:rPr lang="en-IN" dirty="0" err="1"/>
              <a:t>i</a:t>
            </a:r>
            <a:r>
              <a:rPr lang="en-IN" dirty="0"/>
              <a:t>=</a:t>
            </a:r>
            <a:r>
              <a:rPr lang="en-IN" dirty="0" err="1"/>
              <a:t>low,j</a:t>
            </a:r>
            <a:r>
              <a:rPr lang="en-IN" dirty="0"/>
              <a:t>=mid+1;k=</a:t>
            </a:r>
            <a:r>
              <a:rPr lang="en-IN" dirty="0" err="1"/>
              <a:t>low,c</a:t>
            </a:r>
            <a:r>
              <a:rPr lang="en-IN" dirty="0"/>
              <a:t>[n];</a:t>
            </a:r>
          </a:p>
          <a:p>
            <a:r>
              <a:rPr lang="en-IN" dirty="0"/>
              <a:t>    while(</a:t>
            </a:r>
            <a:r>
              <a:rPr lang="en-IN" dirty="0" err="1"/>
              <a:t>i</a:t>
            </a:r>
            <a:r>
              <a:rPr lang="en-IN" dirty="0"/>
              <a:t>&lt;=mid &amp;&amp; j&lt;=high)</a:t>
            </a:r>
          </a:p>
          <a:p>
            <a:r>
              <a:rPr lang="en-IN" dirty="0"/>
              <a:t>    {</a:t>
            </a:r>
          </a:p>
          <a:p>
            <a:r>
              <a:rPr lang="en-IN" dirty="0"/>
              <a:t>        if(a[</a:t>
            </a:r>
            <a:r>
              <a:rPr lang="en-IN" dirty="0" err="1"/>
              <a:t>i</a:t>
            </a:r>
            <a:r>
              <a:rPr lang="en-IN" dirty="0"/>
              <a:t>]&lt;a[j])</a:t>
            </a:r>
          </a:p>
          <a:p>
            <a:r>
              <a:rPr lang="en-IN" dirty="0"/>
              <a:t>        {</a:t>
            </a:r>
          </a:p>
          <a:p>
            <a:r>
              <a:rPr lang="en-IN" dirty="0"/>
              <a:t>            c[k]=a[</a:t>
            </a:r>
            <a:r>
              <a:rPr lang="en-IN" dirty="0" err="1"/>
              <a:t>i</a:t>
            </a:r>
            <a:r>
              <a:rPr lang="en-IN" dirty="0"/>
              <a:t>];</a:t>
            </a:r>
          </a:p>
          <a:p>
            <a:r>
              <a:rPr lang="en-IN" dirty="0"/>
              <a:t>            </a:t>
            </a:r>
            <a:r>
              <a:rPr lang="en-IN" dirty="0" err="1"/>
              <a:t>i</a:t>
            </a:r>
            <a:r>
              <a:rPr lang="en-IN" dirty="0"/>
              <a:t>++;</a:t>
            </a:r>
          </a:p>
          <a:p>
            <a:r>
              <a:rPr lang="en-IN" dirty="0"/>
              <a:t>            k++;</a:t>
            </a:r>
          </a:p>
          <a:p>
            <a:r>
              <a:rPr lang="en-IN" dirty="0"/>
              <a:t>        }</a:t>
            </a:r>
          </a:p>
          <a:p>
            <a:r>
              <a:rPr lang="en-IN" dirty="0"/>
              <a:t>        else</a:t>
            </a:r>
          </a:p>
          <a:p>
            <a:r>
              <a:rPr lang="en-IN" dirty="0"/>
              <a:t>        {</a:t>
            </a:r>
          </a:p>
          <a:p>
            <a:r>
              <a:rPr lang="en-IN" dirty="0"/>
              <a:t>            c[k]=a[j];</a:t>
            </a:r>
          </a:p>
          <a:p>
            <a:r>
              <a:rPr lang="en-IN" dirty="0"/>
              <a:t>            </a:t>
            </a:r>
            <a:r>
              <a:rPr lang="en-IN" dirty="0" err="1"/>
              <a:t>j++</a:t>
            </a:r>
            <a:r>
              <a:rPr lang="en-IN" dirty="0"/>
              <a:t>;</a:t>
            </a:r>
          </a:p>
          <a:p>
            <a:r>
              <a:rPr lang="en-IN" dirty="0"/>
              <a:t>            k++;</a:t>
            </a:r>
          </a:p>
          <a:p>
            <a:r>
              <a:rPr lang="en-IN" dirty="0"/>
              <a:t>        }</a:t>
            </a:r>
          </a:p>
          <a:p>
            <a:r>
              <a:rPr lang="en-IN" dirty="0"/>
              <a:t>    }</a:t>
            </a:r>
          </a:p>
          <a:p>
            <a:r>
              <a:rPr lang="en-IN" dirty="0"/>
              <a:t>    while(</a:t>
            </a:r>
            <a:r>
              <a:rPr lang="en-IN" dirty="0" err="1"/>
              <a:t>i</a:t>
            </a:r>
            <a:r>
              <a:rPr lang="en-IN" dirty="0"/>
              <a:t>&lt;=mid)</a:t>
            </a:r>
          </a:p>
          <a:p>
            <a:r>
              <a:rPr lang="en-IN" dirty="0"/>
              <a:t>        c[k+1]=a[</a:t>
            </a:r>
            <a:r>
              <a:rPr lang="en-IN" dirty="0" err="1"/>
              <a:t>i</a:t>
            </a:r>
            <a:r>
              <a:rPr lang="en-IN" dirty="0"/>
              <a:t>++];</a:t>
            </a:r>
          </a:p>
          <a:p>
            <a:r>
              <a:rPr lang="en-IN" dirty="0"/>
              <a:t>    while(j&lt;=high)</a:t>
            </a:r>
          </a:p>
          <a:p>
            <a:r>
              <a:rPr lang="en-IN" dirty="0"/>
              <a:t>        c[k++]=a[</a:t>
            </a:r>
            <a:r>
              <a:rPr lang="en-IN" dirty="0" err="1"/>
              <a:t>j++</a:t>
            </a:r>
            <a:r>
              <a:rPr lang="en-IN" dirty="0"/>
              <a:t>];</a:t>
            </a:r>
          </a:p>
          <a:p>
            <a:r>
              <a:rPr lang="en-IN" dirty="0"/>
              <a:t>    for(</a:t>
            </a:r>
            <a:r>
              <a:rPr lang="en-IN" dirty="0" err="1"/>
              <a:t>i</a:t>
            </a:r>
            <a:r>
              <a:rPr lang="en-IN" dirty="0"/>
              <a:t>=</a:t>
            </a:r>
            <a:r>
              <a:rPr lang="en-IN" dirty="0" err="1"/>
              <a:t>low;i</a:t>
            </a:r>
            <a:r>
              <a:rPr lang="en-IN" dirty="0"/>
              <a:t>&lt;=</a:t>
            </a:r>
            <a:r>
              <a:rPr lang="en-IN" dirty="0" err="1"/>
              <a:t>high;i</a:t>
            </a:r>
            <a:r>
              <a:rPr lang="en-IN" dirty="0"/>
              <a:t>++)</a:t>
            </a:r>
          </a:p>
          <a:p>
            <a:r>
              <a:rPr lang="en-IN" dirty="0"/>
              <a:t>        a[</a:t>
            </a:r>
            <a:r>
              <a:rPr lang="en-IN" dirty="0" err="1"/>
              <a:t>i</a:t>
            </a:r>
            <a:r>
              <a:rPr lang="en-IN" dirty="0"/>
              <a:t>]=c[</a:t>
            </a:r>
            <a:r>
              <a:rPr lang="en-IN" dirty="0" err="1"/>
              <a:t>i</a:t>
            </a:r>
            <a:r>
              <a:rPr lang="en-IN" dirty="0"/>
              <a:t>];</a:t>
            </a:r>
          </a:p>
          <a:p>
            <a:r>
              <a:rPr lang="en-IN" dirty="0"/>
              <a:t>}</a:t>
            </a:r>
          </a:p>
        </p:txBody>
      </p:sp>
    </p:spTree>
    <p:extLst>
      <p:ext uri="{BB962C8B-B14F-4D97-AF65-F5344CB8AC3E}">
        <p14:creationId xmlns:p14="http://schemas.microsoft.com/office/powerpoint/2010/main" val="3133874027"/>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CCB02-961B-B00E-29E4-2CD116C647B2}"/>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8324E15A-3F3D-33DD-5345-8ACBC10B47C4}"/>
              </a:ext>
            </a:extLst>
          </p:cNvPr>
          <p:cNvSpPr>
            <a:spLocks noGrp="1"/>
          </p:cNvSpPr>
          <p:nvPr>
            <p:ph idx="1"/>
          </p:nvPr>
        </p:nvSpPr>
        <p:spPr/>
        <p:txBody>
          <a:bodyPr/>
          <a:lstStyle/>
          <a:p>
            <a:endParaRPr lang="en-IN"/>
          </a:p>
        </p:txBody>
      </p:sp>
      <p:sp>
        <p:nvSpPr>
          <p:cNvPr id="5" name="TextBox 4">
            <a:extLst>
              <a:ext uri="{FF2B5EF4-FFF2-40B4-BE49-F238E27FC236}">
                <a16:creationId xmlns:a16="http://schemas.microsoft.com/office/drawing/2014/main" id="{79AA96C8-7A5E-2CB0-5253-077D318A9480}"/>
              </a:ext>
            </a:extLst>
          </p:cNvPr>
          <p:cNvSpPr txBox="1"/>
          <p:nvPr/>
        </p:nvSpPr>
        <p:spPr>
          <a:xfrm>
            <a:off x="609600" y="381000"/>
            <a:ext cx="8153399" cy="6986528"/>
          </a:xfrm>
          <a:prstGeom prst="rect">
            <a:avLst/>
          </a:prstGeom>
          <a:noFill/>
        </p:spPr>
        <p:txBody>
          <a:bodyPr wrap="square">
            <a:spAutoFit/>
          </a:bodyPr>
          <a:lstStyle/>
          <a:p>
            <a:r>
              <a:rPr lang="en-IN" sz="2800" dirty="0"/>
              <a:t>void </a:t>
            </a:r>
            <a:r>
              <a:rPr lang="en-IN" sz="2800" dirty="0" err="1"/>
              <a:t>merge_sort</a:t>
            </a:r>
            <a:r>
              <a:rPr lang="en-IN" sz="2800" dirty="0"/>
              <a:t>(int a[],int </a:t>
            </a:r>
            <a:r>
              <a:rPr lang="en-IN" sz="2800" dirty="0" err="1"/>
              <a:t>low,int</a:t>
            </a:r>
            <a:r>
              <a:rPr lang="en-IN" sz="2800" dirty="0"/>
              <a:t> high)</a:t>
            </a:r>
          </a:p>
          <a:p>
            <a:r>
              <a:rPr lang="en-IN" sz="2800" dirty="0"/>
              <a:t>{</a:t>
            </a:r>
          </a:p>
          <a:p>
            <a:r>
              <a:rPr lang="en-IN" sz="2800" dirty="0"/>
              <a:t>    int mid;</a:t>
            </a:r>
          </a:p>
          <a:p>
            <a:r>
              <a:rPr lang="en-IN" sz="2800" dirty="0"/>
              <a:t>    if(low&lt;high)</a:t>
            </a:r>
          </a:p>
          <a:p>
            <a:r>
              <a:rPr lang="en-IN" sz="2800" dirty="0"/>
              <a:t>    {</a:t>
            </a:r>
          </a:p>
          <a:p>
            <a:r>
              <a:rPr lang="en-IN" sz="2800" dirty="0"/>
              <a:t>        mid=(</a:t>
            </a:r>
            <a:r>
              <a:rPr lang="en-IN" sz="2800" dirty="0" err="1"/>
              <a:t>low+high</a:t>
            </a:r>
            <a:r>
              <a:rPr lang="en-IN" sz="2800" dirty="0"/>
              <a:t>)/2;</a:t>
            </a:r>
          </a:p>
          <a:p>
            <a:r>
              <a:rPr lang="en-IN" sz="2800" dirty="0"/>
              <a:t>        #pragma </a:t>
            </a:r>
            <a:r>
              <a:rPr lang="en-IN" sz="2800" dirty="0" err="1"/>
              <a:t>omp</a:t>
            </a:r>
            <a:r>
              <a:rPr lang="en-IN" sz="2800" dirty="0"/>
              <a:t> parallel sections</a:t>
            </a:r>
          </a:p>
          <a:p>
            <a:r>
              <a:rPr lang="en-IN" sz="2800" dirty="0"/>
              <a:t>        {</a:t>
            </a:r>
          </a:p>
          <a:p>
            <a:r>
              <a:rPr lang="en-IN" sz="2800" dirty="0"/>
              <a:t>            #pragma </a:t>
            </a:r>
            <a:r>
              <a:rPr lang="en-IN" sz="2800" dirty="0" err="1"/>
              <a:t>omp</a:t>
            </a:r>
            <a:r>
              <a:rPr lang="en-IN" sz="2800" dirty="0"/>
              <a:t> section</a:t>
            </a:r>
          </a:p>
          <a:p>
            <a:r>
              <a:rPr lang="en-IN" sz="2800" dirty="0"/>
              <a:t>            merge sort(</a:t>
            </a:r>
            <a:r>
              <a:rPr lang="en-IN" sz="2800" dirty="0" err="1"/>
              <a:t>a,low,mid</a:t>
            </a:r>
            <a:r>
              <a:rPr lang="en-IN" sz="2800" dirty="0"/>
              <a:t>);    </a:t>
            </a:r>
          </a:p>
          <a:p>
            <a:r>
              <a:rPr lang="en-IN" sz="2800" dirty="0"/>
              <a:t>            #pragma </a:t>
            </a:r>
            <a:r>
              <a:rPr lang="en-IN" sz="2800" dirty="0" err="1"/>
              <a:t>omp</a:t>
            </a:r>
            <a:r>
              <a:rPr lang="en-IN" sz="2800" dirty="0"/>
              <a:t> section</a:t>
            </a:r>
          </a:p>
          <a:p>
            <a:r>
              <a:rPr lang="en-IN" sz="2800" dirty="0"/>
              <a:t>            merge sort(a,mid+1,high);</a:t>
            </a:r>
          </a:p>
          <a:p>
            <a:r>
              <a:rPr lang="en-IN" sz="2800" dirty="0"/>
              <a:t>        }</a:t>
            </a:r>
          </a:p>
          <a:p>
            <a:r>
              <a:rPr lang="en-IN" sz="2800" dirty="0"/>
              <a:t>        </a:t>
            </a:r>
            <a:r>
              <a:rPr lang="en-IN" sz="2800" dirty="0" err="1"/>
              <a:t>simple_merge</a:t>
            </a:r>
            <a:r>
              <a:rPr lang="en-IN" sz="2800" dirty="0"/>
              <a:t>(</a:t>
            </a:r>
            <a:r>
              <a:rPr lang="en-IN" sz="2800" dirty="0" err="1"/>
              <a:t>a,low,mid,high</a:t>
            </a:r>
            <a:r>
              <a:rPr lang="en-IN" sz="2800" dirty="0"/>
              <a:t>);</a:t>
            </a:r>
          </a:p>
          <a:p>
            <a:r>
              <a:rPr lang="en-IN" sz="2800" dirty="0"/>
              <a:t>    }</a:t>
            </a:r>
          </a:p>
          <a:p>
            <a:r>
              <a:rPr lang="en-IN" sz="2800" dirty="0"/>
              <a:t>} </a:t>
            </a:r>
          </a:p>
        </p:txBody>
      </p:sp>
    </p:spTree>
    <p:extLst>
      <p:ext uri="{BB962C8B-B14F-4D97-AF65-F5344CB8AC3E}">
        <p14:creationId xmlns:p14="http://schemas.microsoft.com/office/powerpoint/2010/main" val="1902048888"/>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1E220-01E2-051B-961D-9A56EFF54D0C}"/>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EEA3500-CBC6-177C-B7AE-E14104616204}"/>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AAE051E1-A7DF-B799-B73B-F2637985A4A2}"/>
              </a:ext>
            </a:extLst>
          </p:cNvPr>
          <p:cNvPicPr>
            <a:picLocks noChangeAspect="1"/>
          </p:cNvPicPr>
          <p:nvPr/>
        </p:nvPicPr>
        <p:blipFill>
          <a:blip r:embed="rId2"/>
          <a:stretch>
            <a:fillRect/>
          </a:stretch>
        </p:blipFill>
        <p:spPr>
          <a:xfrm>
            <a:off x="609600" y="352425"/>
            <a:ext cx="8077199" cy="6153150"/>
          </a:xfrm>
          <a:prstGeom prst="rect">
            <a:avLst/>
          </a:prstGeom>
        </p:spPr>
      </p:pic>
    </p:spTree>
    <p:extLst>
      <p:ext uri="{BB962C8B-B14F-4D97-AF65-F5344CB8AC3E}">
        <p14:creationId xmlns:p14="http://schemas.microsoft.com/office/powerpoint/2010/main" val="34814734"/>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1063B-A734-460A-A82A-D79F4A525F0E}"/>
              </a:ext>
            </a:extLst>
          </p:cNvPr>
          <p:cNvSpPr>
            <a:spLocks noGrp="1"/>
          </p:cNvSpPr>
          <p:nvPr>
            <p:ph type="title"/>
          </p:nvPr>
        </p:nvSpPr>
        <p:spPr/>
        <p:txBody>
          <a:bodyPr/>
          <a:lstStyle/>
          <a:p>
            <a:r>
              <a:rPr lang="en-US" dirty="0"/>
              <a:t>Computing pi by numerical integration</a:t>
            </a:r>
          </a:p>
        </p:txBody>
      </p:sp>
      <p:sp>
        <p:nvSpPr>
          <p:cNvPr id="3" name="Content Placeholder 2">
            <a:extLst>
              <a:ext uri="{FF2B5EF4-FFF2-40B4-BE49-F238E27FC236}">
                <a16:creationId xmlns:a16="http://schemas.microsoft.com/office/drawing/2014/main" id="{36AD649D-CDD3-4ACE-B227-C6B2EE028D02}"/>
              </a:ext>
            </a:extLst>
          </p:cNvPr>
          <p:cNvSpPr>
            <a:spLocks noGrp="1"/>
          </p:cNvSpPr>
          <p:nvPr>
            <p:ph idx="1"/>
          </p:nvPr>
        </p:nvSpPr>
        <p:spPr/>
        <p:txBody>
          <a:bodyPr/>
          <a:lstStyle/>
          <a:p>
            <a:r>
              <a:rPr lang="en-US" dirty="0"/>
              <a:t>Many problems that require combining results of loop iterations. </a:t>
            </a:r>
          </a:p>
          <a:p>
            <a:r>
              <a:rPr lang="en-US" dirty="0"/>
              <a:t>Let us start with a numerical integration in one dimension.</a:t>
            </a:r>
          </a:p>
          <a:p>
            <a:r>
              <a:rPr lang="en-US" dirty="0"/>
              <a:t> Suppose we want to compute number pi by computing the area of the unit circle defined by equation x^2+y^2 = 1.</a:t>
            </a:r>
          </a:p>
        </p:txBody>
      </p:sp>
      <p:pic>
        <p:nvPicPr>
          <p:cNvPr id="4" name="Picture 3">
            <a:extLst>
              <a:ext uri="{FF2B5EF4-FFF2-40B4-BE49-F238E27FC236}">
                <a16:creationId xmlns:a16="http://schemas.microsoft.com/office/drawing/2014/main" id="{E261A04B-A287-4F79-B66D-0FFF281240BB}"/>
              </a:ext>
            </a:extLst>
          </p:cNvPr>
          <p:cNvPicPr>
            <a:picLocks noChangeAspect="1"/>
          </p:cNvPicPr>
          <p:nvPr/>
        </p:nvPicPr>
        <p:blipFill>
          <a:blip r:embed="rId2"/>
          <a:stretch>
            <a:fillRect/>
          </a:stretch>
        </p:blipFill>
        <p:spPr>
          <a:xfrm>
            <a:off x="552418" y="3858221"/>
            <a:ext cx="8241228" cy="1355915"/>
          </a:xfrm>
          <a:prstGeom prst="rect">
            <a:avLst/>
          </a:prstGeom>
        </p:spPr>
      </p:pic>
    </p:spTree>
    <p:extLst>
      <p:ext uri="{BB962C8B-B14F-4D97-AF65-F5344CB8AC3E}">
        <p14:creationId xmlns:p14="http://schemas.microsoft.com/office/powerpoint/2010/main" val="82282887"/>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ECF41-B7DE-4DB7-A0A9-45C49A1A58E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3B215FB-9FC2-45F7-8E17-121AF3D12B44}"/>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DB93351-A546-468B-BD22-C764C978EC2D}"/>
              </a:ext>
            </a:extLst>
          </p:cNvPr>
          <p:cNvPicPr>
            <a:picLocks noChangeAspect="1"/>
          </p:cNvPicPr>
          <p:nvPr/>
        </p:nvPicPr>
        <p:blipFill>
          <a:blip r:embed="rId2"/>
          <a:stretch>
            <a:fillRect/>
          </a:stretch>
        </p:blipFill>
        <p:spPr>
          <a:xfrm>
            <a:off x="258374" y="1228880"/>
            <a:ext cx="8985059" cy="4121945"/>
          </a:xfrm>
          <a:prstGeom prst="rect">
            <a:avLst/>
          </a:prstGeom>
        </p:spPr>
      </p:pic>
    </p:spTree>
    <p:extLst>
      <p:ext uri="{BB962C8B-B14F-4D97-AF65-F5344CB8AC3E}">
        <p14:creationId xmlns:p14="http://schemas.microsoft.com/office/powerpoint/2010/main" val="3725258426"/>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5EEBC-9379-4B0D-8AB3-0664350543C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E024D9D-7428-4D46-9F79-547C38FBAAA2}"/>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539A1786-DB2E-4502-8742-72CE8F14F73B}"/>
              </a:ext>
            </a:extLst>
          </p:cNvPr>
          <p:cNvPicPr>
            <a:picLocks noChangeAspect="1"/>
          </p:cNvPicPr>
          <p:nvPr/>
        </p:nvPicPr>
        <p:blipFill>
          <a:blip r:embed="rId2"/>
          <a:stretch>
            <a:fillRect/>
          </a:stretch>
        </p:blipFill>
        <p:spPr>
          <a:xfrm>
            <a:off x="359670" y="1244876"/>
            <a:ext cx="8424660" cy="4245097"/>
          </a:xfrm>
          <a:prstGeom prst="rect">
            <a:avLst/>
          </a:prstGeom>
        </p:spPr>
      </p:pic>
    </p:spTree>
    <p:extLst>
      <p:ext uri="{BB962C8B-B14F-4D97-AF65-F5344CB8AC3E}">
        <p14:creationId xmlns:p14="http://schemas.microsoft.com/office/powerpoint/2010/main" val="20658334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9F9C1-B0B0-4AAA-BB04-F77149438E0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047E663-1D85-42AF-87A1-F02BC01DE082}"/>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395A3DBA-1186-4728-ACD6-EC695BB6126C}"/>
              </a:ext>
            </a:extLst>
          </p:cNvPr>
          <p:cNvPicPr>
            <a:picLocks noChangeAspect="1"/>
          </p:cNvPicPr>
          <p:nvPr/>
        </p:nvPicPr>
        <p:blipFill>
          <a:blip r:embed="rId3"/>
          <a:stretch>
            <a:fillRect/>
          </a:stretch>
        </p:blipFill>
        <p:spPr>
          <a:xfrm>
            <a:off x="1600200" y="152400"/>
            <a:ext cx="5284972" cy="6126163"/>
          </a:xfrm>
          <a:prstGeom prst="rect">
            <a:avLst/>
          </a:prstGeom>
        </p:spPr>
      </p:pic>
    </p:spTree>
    <p:extLst>
      <p:ext uri="{BB962C8B-B14F-4D97-AF65-F5344CB8AC3E}">
        <p14:creationId xmlns:p14="http://schemas.microsoft.com/office/powerpoint/2010/main" val="1285075250"/>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B1AEFA1-8B0C-4BC4-97EC-A00C68473E46}"/>
              </a:ext>
            </a:extLst>
          </p:cNvPr>
          <p:cNvSpPr txBox="1"/>
          <p:nvPr/>
        </p:nvSpPr>
        <p:spPr>
          <a:xfrm>
            <a:off x="381000" y="304800"/>
            <a:ext cx="6858000" cy="6370975"/>
          </a:xfrm>
          <a:prstGeom prst="rect">
            <a:avLst/>
          </a:prstGeom>
          <a:noFill/>
        </p:spPr>
        <p:txBody>
          <a:bodyPr wrap="square">
            <a:spAutoFit/>
          </a:bodyPr>
          <a:lstStyle/>
          <a:p>
            <a:r>
              <a:rPr lang="en-US" sz="2400" dirty="0"/>
              <a:t># include &lt;</a:t>
            </a:r>
            <a:r>
              <a:rPr lang="en-US" sz="2400" dirty="0" err="1"/>
              <a:t>stdio</a:t>
            </a:r>
            <a:r>
              <a:rPr lang="en-US" sz="2400" dirty="0"/>
              <a:t> .h&gt;</a:t>
            </a:r>
          </a:p>
          <a:p>
            <a:r>
              <a:rPr lang="en-US" sz="2400" dirty="0"/>
              <a:t># include &lt;math .h&gt;</a:t>
            </a:r>
          </a:p>
          <a:p>
            <a:endParaRPr lang="en-US" sz="2400" dirty="0"/>
          </a:p>
          <a:p>
            <a:r>
              <a:rPr lang="en-US" sz="2400" dirty="0"/>
              <a:t> int main ( int </a:t>
            </a:r>
            <a:r>
              <a:rPr lang="en-US" sz="2400" dirty="0" err="1"/>
              <a:t>argc</a:t>
            </a:r>
            <a:r>
              <a:rPr lang="en-US" sz="2400" dirty="0"/>
              <a:t> , char * </a:t>
            </a:r>
            <a:r>
              <a:rPr lang="en-US" sz="2400" dirty="0" err="1"/>
              <a:t>argv</a:t>
            </a:r>
            <a:r>
              <a:rPr lang="en-US" sz="2400" dirty="0"/>
              <a:t> []) {</a:t>
            </a:r>
          </a:p>
          <a:p>
            <a:r>
              <a:rPr lang="en-US" sz="2400" dirty="0"/>
              <a:t> int intervals ; </a:t>
            </a:r>
            <a:r>
              <a:rPr lang="en-US" sz="2400" dirty="0" err="1"/>
              <a:t>sscanf</a:t>
            </a:r>
            <a:r>
              <a:rPr lang="en-US" sz="2400" dirty="0"/>
              <a:t> ( </a:t>
            </a:r>
            <a:r>
              <a:rPr lang="en-US" sz="2400" dirty="0" err="1"/>
              <a:t>argv</a:t>
            </a:r>
            <a:r>
              <a:rPr lang="en-US" sz="2400" dirty="0"/>
              <a:t> [1] , "%d", &amp; intervals );</a:t>
            </a:r>
          </a:p>
          <a:p>
            <a:r>
              <a:rPr lang="en-US" sz="2400" dirty="0"/>
              <a:t> double integral = 0.0;</a:t>
            </a:r>
          </a:p>
          <a:p>
            <a:r>
              <a:rPr lang="en-US" sz="2400" dirty="0"/>
              <a:t> double dx = 1.0 / intervals ;</a:t>
            </a:r>
          </a:p>
          <a:p>
            <a:r>
              <a:rPr lang="en-US" sz="2400" dirty="0"/>
              <a:t> # pragma </a:t>
            </a:r>
            <a:r>
              <a:rPr lang="en-US" sz="2400" dirty="0" err="1"/>
              <a:t>omp</a:t>
            </a:r>
            <a:r>
              <a:rPr lang="en-US" sz="2400" dirty="0"/>
              <a:t> parallel for reduction (+: integral )</a:t>
            </a:r>
          </a:p>
          <a:p>
            <a:r>
              <a:rPr lang="en-US" sz="2400" dirty="0"/>
              <a:t> for ( int </a:t>
            </a:r>
            <a:r>
              <a:rPr lang="en-US" sz="2400" dirty="0" err="1"/>
              <a:t>i</a:t>
            </a:r>
            <a:r>
              <a:rPr lang="en-US" sz="2400" dirty="0"/>
              <a:t> = 0; </a:t>
            </a:r>
            <a:r>
              <a:rPr lang="en-US" sz="2400" dirty="0" err="1"/>
              <a:t>i</a:t>
            </a:r>
            <a:r>
              <a:rPr lang="en-US" sz="2400" dirty="0"/>
              <a:t> &lt; intervals ; </a:t>
            </a:r>
            <a:r>
              <a:rPr lang="en-US" sz="2400" dirty="0" err="1"/>
              <a:t>i</a:t>
            </a:r>
            <a:r>
              <a:rPr lang="en-US" sz="2400" dirty="0"/>
              <a:t> ++) {</a:t>
            </a:r>
          </a:p>
          <a:p>
            <a:r>
              <a:rPr lang="en-US" sz="2400" dirty="0"/>
              <a:t> double x = </a:t>
            </a:r>
            <a:r>
              <a:rPr lang="en-US" sz="2400" dirty="0" err="1"/>
              <a:t>i</a:t>
            </a:r>
            <a:r>
              <a:rPr lang="en-US" sz="2400" dirty="0"/>
              <a:t> * dx;</a:t>
            </a:r>
          </a:p>
          <a:p>
            <a:r>
              <a:rPr lang="en-US" sz="2400" dirty="0"/>
              <a:t> double </a:t>
            </a:r>
            <a:r>
              <a:rPr lang="en-US" sz="2400" dirty="0" err="1"/>
              <a:t>fx</a:t>
            </a:r>
            <a:r>
              <a:rPr lang="en-US" sz="2400" dirty="0"/>
              <a:t> = sqrt (1.0 - x * x);</a:t>
            </a:r>
          </a:p>
          <a:p>
            <a:r>
              <a:rPr lang="en-US" sz="2400" dirty="0"/>
              <a:t> integral = integral + </a:t>
            </a:r>
            <a:r>
              <a:rPr lang="en-US" sz="2400" dirty="0" err="1"/>
              <a:t>fx</a:t>
            </a:r>
            <a:r>
              <a:rPr lang="en-US" sz="2400" dirty="0"/>
              <a:t> * dx;</a:t>
            </a:r>
          </a:p>
          <a:p>
            <a:r>
              <a:rPr lang="en-US" sz="2400" dirty="0"/>
              <a:t> }</a:t>
            </a:r>
          </a:p>
          <a:p>
            <a:r>
              <a:rPr lang="en-US" sz="2400" dirty="0"/>
              <a:t> double pi = 4 * integral ;</a:t>
            </a:r>
          </a:p>
          <a:p>
            <a:r>
              <a:rPr lang="en-US" sz="2400" dirty="0"/>
              <a:t> </a:t>
            </a:r>
            <a:r>
              <a:rPr lang="en-US" sz="2400" dirty="0" err="1"/>
              <a:t>printf</a:t>
            </a:r>
            <a:r>
              <a:rPr lang="en-US" sz="2400" dirty="0"/>
              <a:t> (" %20.18 </a:t>
            </a:r>
            <a:r>
              <a:rPr lang="en-US" sz="2400" dirty="0" err="1"/>
              <a:t>lf</a:t>
            </a:r>
            <a:r>
              <a:rPr lang="en-US" sz="2400" dirty="0"/>
              <a:t>\n", pi);</a:t>
            </a:r>
          </a:p>
          <a:p>
            <a:r>
              <a:rPr lang="en-US" sz="2400" dirty="0"/>
              <a:t> return 0;</a:t>
            </a:r>
          </a:p>
          <a:p>
            <a:r>
              <a:rPr lang="en-US" sz="2400" dirty="0"/>
              <a:t> }</a:t>
            </a:r>
          </a:p>
        </p:txBody>
      </p:sp>
      <p:sp>
        <p:nvSpPr>
          <p:cNvPr id="7" name="TextBox 6">
            <a:extLst>
              <a:ext uri="{FF2B5EF4-FFF2-40B4-BE49-F238E27FC236}">
                <a16:creationId xmlns:a16="http://schemas.microsoft.com/office/drawing/2014/main" id="{F267BF4F-57FC-44EF-B482-B7000258E4FC}"/>
              </a:ext>
            </a:extLst>
          </p:cNvPr>
          <p:cNvSpPr txBox="1"/>
          <p:nvPr/>
        </p:nvSpPr>
        <p:spPr>
          <a:xfrm>
            <a:off x="7364896" y="1877146"/>
            <a:ext cx="1590260" cy="1754326"/>
          </a:xfrm>
          <a:prstGeom prst="rect">
            <a:avLst/>
          </a:prstGeom>
          <a:noFill/>
        </p:spPr>
        <p:txBody>
          <a:bodyPr wrap="square">
            <a:spAutoFit/>
          </a:bodyPr>
          <a:lstStyle/>
          <a:p>
            <a:r>
              <a:rPr lang="en-US" dirty="0"/>
              <a:t>Unlike intervals, integral, and dx variables x and </a:t>
            </a:r>
            <a:r>
              <a:rPr lang="en-US" dirty="0" err="1"/>
              <a:t>fx</a:t>
            </a:r>
            <a:r>
              <a:rPr lang="en-US" dirty="0"/>
              <a:t> must be thread private.</a:t>
            </a:r>
          </a:p>
        </p:txBody>
      </p:sp>
    </p:spTree>
    <p:extLst>
      <p:ext uri="{BB962C8B-B14F-4D97-AF65-F5344CB8AC3E}">
        <p14:creationId xmlns:p14="http://schemas.microsoft.com/office/powerpoint/2010/main" val="1784511293"/>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B1AEFA1-8B0C-4BC4-97EC-A00C68473E46}"/>
              </a:ext>
            </a:extLst>
          </p:cNvPr>
          <p:cNvSpPr txBox="1"/>
          <p:nvPr/>
        </p:nvSpPr>
        <p:spPr>
          <a:xfrm>
            <a:off x="1023731" y="1054522"/>
            <a:ext cx="6172200" cy="4801314"/>
          </a:xfrm>
          <a:prstGeom prst="rect">
            <a:avLst/>
          </a:prstGeom>
          <a:noFill/>
        </p:spPr>
        <p:txBody>
          <a:bodyPr wrap="square">
            <a:spAutoFit/>
          </a:bodyPr>
          <a:lstStyle/>
          <a:p>
            <a:r>
              <a:rPr lang="en-US" dirty="0"/>
              <a:t># include &lt;</a:t>
            </a:r>
            <a:r>
              <a:rPr lang="en-US" dirty="0" err="1"/>
              <a:t>stdio</a:t>
            </a:r>
            <a:r>
              <a:rPr lang="en-US" dirty="0"/>
              <a:t> .h&gt;</a:t>
            </a:r>
          </a:p>
          <a:p>
            <a:r>
              <a:rPr lang="en-US" dirty="0"/>
              <a:t># include &lt;math .h&gt;</a:t>
            </a:r>
          </a:p>
          <a:p>
            <a:endParaRPr lang="en-US" dirty="0"/>
          </a:p>
          <a:p>
            <a:r>
              <a:rPr lang="en-US" dirty="0"/>
              <a:t> int main ( int </a:t>
            </a:r>
            <a:r>
              <a:rPr lang="en-US" dirty="0" err="1"/>
              <a:t>argc</a:t>
            </a:r>
            <a:r>
              <a:rPr lang="en-US" dirty="0"/>
              <a:t> , char * </a:t>
            </a:r>
            <a:r>
              <a:rPr lang="en-US" dirty="0" err="1"/>
              <a:t>argv</a:t>
            </a:r>
            <a:r>
              <a:rPr lang="en-US" dirty="0"/>
              <a:t> []) {</a:t>
            </a:r>
          </a:p>
          <a:p>
            <a:r>
              <a:rPr lang="en-US" dirty="0"/>
              <a:t> int intervals ; </a:t>
            </a:r>
            <a:r>
              <a:rPr lang="en-US" dirty="0" err="1"/>
              <a:t>sscanf</a:t>
            </a:r>
            <a:r>
              <a:rPr lang="en-US" dirty="0"/>
              <a:t> ( </a:t>
            </a:r>
            <a:r>
              <a:rPr lang="en-US" dirty="0" err="1"/>
              <a:t>argv</a:t>
            </a:r>
            <a:r>
              <a:rPr lang="en-US" dirty="0"/>
              <a:t> [1] , "%d", &amp; intervals );</a:t>
            </a:r>
          </a:p>
          <a:p>
            <a:r>
              <a:rPr lang="en-US" dirty="0"/>
              <a:t> double integral = 0.0;</a:t>
            </a:r>
          </a:p>
          <a:p>
            <a:r>
              <a:rPr lang="en-US" dirty="0">
                <a:solidFill>
                  <a:srgbClr val="FF0000"/>
                </a:solidFill>
              </a:rPr>
              <a:t>double x = 0.0;</a:t>
            </a:r>
          </a:p>
          <a:p>
            <a:r>
              <a:rPr lang="en-US" dirty="0">
                <a:solidFill>
                  <a:srgbClr val="FF0000"/>
                </a:solidFill>
              </a:rPr>
              <a:t># pragma </a:t>
            </a:r>
            <a:r>
              <a:rPr lang="en-US" dirty="0" err="1">
                <a:solidFill>
                  <a:srgbClr val="FF0000"/>
                </a:solidFill>
              </a:rPr>
              <a:t>omp</a:t>
            </a:r>
            <a:r>
              <a:rPr lang="en-US" dirty="0">
                <a:solidFill>
                  <a:srgbClr val="FF0000"/>
                </a:solidFill>
              </a:rPr>
              <a:t> parallel for reduction (+: integral )</a:t>
            </a:r>
          </a:p>
          <a:p>
            <a:r>
              <a:rPr lang="en-US" dirty="0">
                <a:solidFill>
                  <a:srgbClr val="FF0000"/>
                </a:solidFill>
              </a:rPr>
              <a:t>for ( int </a:t>
            </a:r>
            <a:r>
              <a:rPr lang="en-US" dirty="0" err="1">
                <a:solidFill>
                  <a:srgbClr val="FF0000"/>
                </a:solidFill>
              </a:rPr>
              <a:t>i</a:t>
            </a:r>
            <a:r>
              <a:rPr lang="en-US" dirty="0">
                <a:solidFill>
                  <a:srgbClr val="FF0000"/>
                </a:solidFill>
              </a:rPr>
              <a:t> = 0; </a:t>
            </a:r>
            <a:r>
              <a:rPr lang="en-US" dirty="0" err="1">
                <a:solidFill>
                  <a:srgbClr val="FF0000"/>
                </a:solidFill>
              </a:rPr>
              <a:t>i</a:t>
            </a:r>
            <a:r>
              <a:rPr lang="en-US" dirty="0">
                <a:solidFill>
                  <a:srgbClr val="FF0000"/>
                </a:solidFill>
              </a:rPr>
              <a:t> &lt; intervals ; </a:t>
            </a:r>
            <a:r>
              <a:rPr lang="en-US" dirty="0" err="1">
                <a:solidFill>
                  <a:srgbClr val="FF0000"/>
                </a:solidFill>
              </a:rPr>
              <a:t>i</a:t>
            </a:r>
            <a:r>
              <a:rPr lang="en-US" dirty="0">
                <a:solidFill>
                  <a:srgbClr val="FF0000"/>
                </a:solidFill>
              </a:rPr>
              <a:t> ++) {</a:t>
            </a:r>
          </a:p>
          <a:p>
            <a:r>
              <a:rPr lang="en-US" dirty="0">
                <a:solidFill>
                  <a:srgbClr val="FF0000"/>
                </a:solidFill>
              </a:rPr>
              <a:t>double </a:t>
            </a:r>
            <a:r>
              <a:rPr lang="en-US" dirty="0" err="1">
                <a:solidFill>
                  <a:srgbClr val="FF0000"/>
                </a:solidFill>
              </a:rPr>
              <a:t>fx</a:t>
            </a:r>
            <a:r>
              <a:rPr lang="en-US" dirty="0">
                <a:solidFill>
                  <a:srgbClr val="FF0000"/>
                </a:solidFill>
              </a:rPr>
              <a:t> = sqrt (1.0 - x * x);</a:t>
            </a:r>
          </a:p>
          <a:p>
            <a:r>
              <a:rPr lang="en-US" dirty="0">
                <a:solidFill>
                  <a:srgbClr val="FF0000"/>
                </a:solidFill>
              </a:rPr>
              <a:t> integral = integral + </a:t>
            </a:r>
            <a:r>
              <a:rPr lang="en-US" dirty="0" err="1">
                <a:solidFill>
                  <a:srgbClr val="FF0000"/>
                </a:solidFill>
              </a:rPr>
              <a:t>fx</a:t>
            </a:r>
            <a:r>
              <a:rPr lang="en-US" dirty="0">
                <a:solidFill>
                  <a:srgbClr val="FF0000"/>
                </a:solidFill>
              </a:rPr>
              <a:t> * dx;</a:t>
            </a:r>
          </a:p>
          <a:p>
            <a:r>
              <a:rPr lang="en-US" dirty="0">
                <a:solidFill>
                  <a:srgbClr val="FF0000"/>
                </a:solidFill>
              </a:rPr>
              <a:t> x = x + dx;</a:t>
            </a:r>
          </a:p>
          <a:p>
            <a:r>
              <a:rPr lang="en-US" dirty="0">
                <a:solidFill>
                  <a:srgbClr val="FF0000"/>
                </a:solidFill>
              </a:rPr>
              <a:t> } </a:t>
            </a:r>
          </a:p>
          <a:p>
            <a:r>
              <a:rPr lang="en-US" dirty="0"/>
              <a:t>double pi = 4 * integral ;</a:t>
            </a:r>
          </a:p>
          <a:p>
            <a:r>
              <a:rPr lang="en-US" dirty="0"/>
              <a:t> </a:t>
            </a:r>
            <a:r>
              <a:rPr lang="en-US" dirty="0" err="1"/>
              <a:t>printf</a:t>
            </a:r>
            <a:r>
              <a:rPr lang="en-US" dirty="0"/>
              <a:t> (" %20.18 </a:t>
            </a:r>
            <a:r>
              <a:rPr lang="en-US" dirty="0" err="1"/>
              <a:t>lf</a:t>
            </a:r>
            <a:r>
              <a:rPr lang="en-US" dirty="0"/>
              <a:t>\n", pi);</a:t>
            </a:r>
          </a:p>
          <a:p>
            <a:r>
              <a:rPr lang="en-US" dirty="0"/>
              <a:t> return 0;</a:t>
            </a:r>
          </a:p>
          <a:p>
            <a:r>
              <a:rPr lang="en-US" dirty="0"/>
              <a:t> }</a:t>
            </a:r>
          </a:p>
        </p:txBody>
      </p:sp>
    </p:spTree>
    <p:extLst>
      <p:ext uri="{BB962C8B-B14F-4D97-AF65-F5344CB8AC3E}">
        <p14:creationId xmlns:p14="http://schemas.microsoft.com/office/powerpoint/2010/main" val="3545299228"/>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3B6F1-E528-47FB-A56B-6F2596D549C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9923327-3367-48BF-B82F-A4485F287514}"/>
              </a:ext>
            </a:extLst>
          </p:cNvPr>
          <p:cNvSpPr>
            <a:spLocks noGrp="1"/>
          </p:cNvSpPr>
          <p:nvPr>
            <p:ph idx="1"/>
          </p:nvPr>
        </p:nvSpPr>
        <p:spPr/>
        <p:txBody>
          <a:bodyPr>
            <a:normAutofit/>
          </a:bodyPr>
          <a:lstStyle/>
          <a:p>
            <a:r>
              <a:rPr lang="en-US" sz="2700" dirty="0"/>
              <a:t>This works well if the program is run by only one thread (set OMP_NUM_THREADS to 1)</a:t>
            </a:r>
          </a:p>
          <a:p>
            <a:pPr lvl="1"/>
            <a:r>
              <a:rPr lang="en-US" sz="2400" dirty="0"/>
              <a:t> but produces the wrong result if multiple threads are used. </a:t>
            </a:r>
          </a:p>
          <a:p>
            <a:r>
              <a:rPr lang="en-US" sz="2700" dirty="0"/>
              <a:t>The reason is that the iterations are no longer independent: </a:t>
            </a:r>
          </a:p>
          <a:p>
            <a:pPr lvl="1"/>
            <a:r>
              <a:rPr lang="en-US" sz="2400" dirty="0"/>
              <a:t>the value of x is propagated from one iteration to another so the next iteration cannot be performed until the previous has been finished. </a:t>
            </a:r>
          </a:p>
        </p:txBody>
      </p:sp>
    </p:spTree>
    <p:extLst>
      <p:ext uri="{BB962C8B-B14F-4D97-AF65-F5344CB8AC3E}">
        <p14:creationId xmlns:p14="http://schemas.microsoft.com/office/powerpoint/2010/main" val="2942331477"/>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548AC-0825-4479-A714-B7A006FAF629}"/>
              </a:ext>
            </a:extLst>
          </p:cNvPr>
          <p:cNvSpPr>
            <a:spLocks noGrp="1"/>
          </p:cNvSpPr>
          <p:nvPr>
            <p:ph type="title"/>
          </p:nvPr>
        </p:nvSpPr>
        <p:spPr/>
        <p:txBody>
          <a:bodyPr/>
          <a:lstStyle/>
          <a:p>
            <a:r>
              <a:rPr lang="en-US" dirty="0"/>
              <a:t>Computing p using random shooting</a:t>
            </a:r>
          </a:p>
        </p:txBody>
      </p:sp>
      <p:sp>
        <p:nvSpPr>
          <p:cNvPr id="3" name="Content Placeholder 2">
            <a:extLst>
              <a:ext uri="{FF2B5EF4-FFF2-40B4-BE49-F238E27FC236}">
                <a16:creationId xmlns:a16="http://schemas.microsoft.com/office/drawing/2014/main" id="{0C3C4C89-17B4-49A0-A999-F59AA27ABF73}"/>
              </a:ext>
            </a:extLst>
          </p:cNvPr>
          <p:cNvSpPr>
            <a:spLocks noGrp="1"/>
          </p:cNvSpPr>
          <p:nvPr>
            <p:ph idx="1"/>
          </p:nvPr>
        </p:nvSpPr>
        <p:spPr/>
        <p:txBody>
          <a:bodyPr/>
          <a:lstStyle/>
          <a:p>
            <a:r>
              <a:rPr lang="en-US" dirty="0"/>
              <a:t>Another way of computing p is to shoot randomly into a square [0;1]X[0;1] and count how many shots hit inside the unit circle and how many do not. </a:t>
            </a:r>
          </a:p>
          <a:p>
            <a:r>
              <a:rPr lang="en-US" dirty="0"/>
              <a:t>The ratio of hits vs. all shots is an approximation of the area of the unit circle within [0;1]X[0;1].</a:t>
            </a:r>
          </a:p>
          <a:p>
            <a:r>
              <a:rPr lang="en-US" dirty="0"/>
              <a:t>As each shot is independent of another, shots can be distributed among different threads.</a:t>
            </a:r>
          </a:p>
        </p:txBody>
      </p:sp>
    </p:spTree>
    <p:extLst>
      <p:ext uri="{BB962C8B-B14F-4D97-AF65-F5344CB8AC3E}">
        <p14:creationId xmlns:p14="http://schemas.microsoft.com/office/powerpoint/2010/main" val="2195683155"/>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E39E8-53B7-482B-9449-E467295AAF9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1FBCF6F-B5E8-4845-BAFA-869F61273396}"/>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ECE68D4B-6095-4C6C-B239-1335BACCC976}"/>
              </a:ext>
            </a:extLst>
          </p:cNvPr>
          <p:cNvPicPr>
            <a:picLocks noChangeAspect="1"/>
          </p:cNvPicPr>
          <p:nvPr/>
        </p:nvPicPr>
        <p:blipFill>
          <a:blip r:embed="rId2"/>
          <a:stretch>
            <a:fillRect/>
          </a:stretch>
        </p:blipFill>
        <p:spPr>
          <a:xfrm>
            <a:off x="232825" y="1284632"/>
            <a:ext cx="8601818" cy="4205340"/>
          </a:xfrm>
          <a:prstGeom prst="rect">
            <a:avLst/>
          </a:prstGeom>
        </p:spPr>
      </p:pic>
    </p:spTree>
    <p:extLst>
      <p:ext uri="{BB962C8B-B14F-4D97-AF65-F5344CB8AC3E}">
        <p14:creationId xmlns:p14="http://schemas.microsoft.com/office/powerpoint/2010/main" val="4154798331"/>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4DD9D5B-4C10-4AAD-8513-2A503A3E6945}"/>
              </a:ext>
            </a:extLst>
          </p:cNvPr>
          <p:cNvSpPr txBox="1"/>
          <p:nvPr/>
        </p:nvSpPr>
        <p:spPr>
          <a:xfrm>
            <a:off x="1649896" y="1810489"/>
            <a:ext cx="7086600" cy="3000821"/>
          </a:xfrm>
          <a:prstGeom prst="rect">
            <a:avLst/>
          </a:prstGeom>
          <a:noFill/>
        </p:spPr>
        <p:txBody>
          <a:bodyPr wrap="square">
            <a:spAutoFit/>
          </a:bodyPr>
          <a:lstStyle/>
          <a:p>
            <a:r>
              <a:rPr lang="en-US" sz="2100" dirty="0"/>
              <a:t># include &lt;</a:t>
            </a:r>
            <a:r>
              <a:rPr lang="en-US" sz="2100" dirty="0" err="1"/>
              <a:t>stdio</a:t>
            </a:r>
            <a:r>
              <a:rPr lang="en-US" sz="2100" dirty="0"/>
              <a:t> .h&gt;</a:t>
            </a:r>
          </a:p>
          <a:p>
            <a:r>
              <a:rPr lang="en-US" sz="2100" dirty="0"/>
              <a:t># include &lt;</a:t>
            </a:r>
            <a:r>
              <a:rPr lang="en-US" sz="2100" dirty="0" err="1"/>
              <a:t>stdlib</a:t>
            </a:r>
            <a:r>
              <a:rPr lang="en-US" sz="2100" dirty="0"/>
              <a:t> .h&gt;</a:t>
            </a:r>
          </a:p>
          <a:p>
            <a:r>
              <a:rPr lang="en-US" sz="2100" dirty="0"/>
              <a:t># include &lt;</a:t>
            </a:r>
            <a:r>
              <a:rPr lang="en-US" sz="2100" dirty="0" err="1"/>
              <a:t>omp.h</a:t>
            </a:r>
            <a:r>
              <a:rPr lang="en-US" sz="2100" dirty="0"/>
              <a:t>&gt;</a:t>
            </a:r>
          </a:p>
          <a:p>
            <a:endParaRPr lang="en-US" sz="2100" dirty="0"/>
          </a:p>
          <a:p>
            <a:r>
              <a:rPr lang="en-US" sz="2100" dirty="0"/>
              <a:t> double </a:t>
            </a:r>
            <a:r>
              <a:rPr lang="en-US" sz="2100" dirty="0" err="1"/>
              <a:t>rnd</a:t>
            </a:r>
            <a:r>
              <a:rPr lang="en-US" sz="2100" dirty="0"/>
              <a:t> ( unsigned int * seed ) {</a:t>
            </a:r>
          </a:p>
          <a:p>
            <a:r>
              <a:rPr lang="en-US" sz="2100" dirty="0"/>
              <a:t> * seed = (1140671485 * (* seed ) + 12820163) % (1 &lt;&lt; 24);</a:t>
            </a:r>
          </a:p>
          <a:p>
            <a:r>
              <a:rPr lang="en-US" sz="2100" dirty="0"/>
              <a:t> return (( double )(* seed )) / (1 &lt;&lt; 24);</a:t>
            </a:r>
          </a:p>
          <a:p>
            <a:r>
              <a:rPr lang="en-US" sz="2100" dirty="0"/>
              <a:t>}</a:t>
            </a:r>
          </a:p>
        </p:txBody>
      </p:sp>
    </p:spTree>
    <p:extLst>
      <p:ext uri="{BB962C8B-B14F-4D97-AF65-F5344CB8AC3E}">
        <p14:creationId xmlns:p14="http://schemas.microsoft.com/office/powerpoint/2010/main" val="3299924653"/>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2CDF58D-694D-4068-9377-7B1C89CA1122}"/>
              </a:ext>
            </a:extLst>
          </p:cNvPr>
          <p:cNvSpPr txBox="1"/>
          <p:nvPr/>
        </p:nvSpPr>
        <p:spPr>
          <a:xfrm>
            <a:off x="787675" y="1222519"/>
            <a:ext cx="6994664" cy="4801314"/>
          </a:xfrm>
          <a:prstGeom prst="rect">
            <a:avLst/>
          </a:prstGeom>
          <a:noFill/>
        </p:spPr>
        <p:txBody>
          <a:bodyPr wrap="square">
            <a:spAutoFit/>
          </a:bodyPr>
          <a:lstStyle/>
          <a:p>
            <a:r>
              <a:rPr lang="en-US" dirty="0"/>
              <a:t> int main ( int </a:t>
            </a:r>
            <a:r>
              <a:rPr lang="en-US" dirty="0" err="1"/>
              <a:t>argc</a:t>
            </a:r>
            <a:r>
              <a:rPr lang="en-US" dirty="0"/>
              <a:t> , char * </a:t>
            </a:r>
            <a:r>
              <a:rPr lang="en-US" dirty="0" err="1"/>
              <a:t>argv</a:t>
            </a:r>
            <a:r>
              <a:rPr lang="en-US" dirty="0"/>
              <a:t> []) {</a:t>
            </a:r>
          </a:p>
          <a:p>
            <a:r>
              <a:rPr lang="en-US" dirty="0"/>
              <a:t> int </a:t>
            </a:r>
            <a:r>
              <a:rPr lang="en-US" dirty="0" err="1"/>
              <a:t>num_shots</a:t>
            </a:r>
            <a:r>
              <a:rPr lang="en-US" dirty="0"/>
              <a:t> ; </a:t>
            </a:r>
            <a:r>
              <a:rPr lang="en-US" dirty="0" err="1"/>
              <a:t>sscanf</a:t>
            </a:r>
            <a:r>
              <a:rPr lang="en-US" dirty="0"/>
              <a:t> ( </a:t>
            </a:r>
            <a:r>
              <a:rPr lang="en-US" dirty="0" err="1"/>
              <a:t>argv</a:t>
            </a:r>
            <a:r>
              <a:rPr lang="en-US" dirty="0"/>
              <a:t> [1] , "%d", &amp; </a:t>
            </a:r>
            <a:r>
              <a:rPr lang="en-US" dirty="0" err="1"/>
              <a:t>num_shots</a:t>
            </a:r>
            <a:r>
              <a:rPr lang="en-US" dirty="0"/>
              <a:t> );</a:t>
            </a:r>
          </a:p>
          <a:p>
            <a:r>
              <a:rPr lang="en-US" dirty="0"/>
              <a:t> unsigned int seeds [ </a:t>
            </a:r>
            <a:r>
              <a:rPr lang="en-US" dirty="0" err="1"/>
              <a:t>omp_get_max_threads</a:t>
            </a:r>
            <a:r>
              <a:rPr lang="en-US" dirty="0"/>
              <a:t> () ];</a:t>
            </a:r>
          </a:p>
          <a:p>
            <a:r>
              <a:rPr lang="en-US" dirty="0"/>
              <a:t> for ( int thread = 0; thread &lt; </a:t>
            </a:r>
            <a:r>
              <a:rPr lang="en-US" dirty="0" err="1"/>
              <a:t>omp_get_max_threads</a:t>
            </a:r>
            <a:r>
              <a:rPr lang="en-US" dirty="0"/>
              <a:t> (); thread ++)</a:t>
            </a:r>
          </a:p>
          <a:p>
            <a:r>
              <a:rPr lang="en-US" dirty="0"/>
              <a:t> seeds [ thread ] = thread ;</a:t>
            </a:r>
          </a:p>
          <a:p>
            <a:r>
              <a:rPr lang="en-US" dirty="0"/>
              <a:t> int </a:t>
            </a:r>
            <a:r>
              <a:rPr lang="en-US" dirty="0" err="1"/>
              <a:t>num_hits</a:t>
            </a:r>
            <a:r>
              <a:rPr lang="en-US" dirty="0"/>
              <a:t> = 0;</a:t>
            </a:r>
          </a:p>
          <a:p>
            <a:r>
              <a:rPr lang="en-US" dirty="0"/>
              <a:t> # pragma </a:t>
            </a:r>
            <a:r>
              <a:rPr lang="en-US" dirty="0" err="1"/>
              <a:t>omp</a:t>
            </a:r>
            <a:r>
              <a:rPr lang="en-US" dirty="0"/>
              <a:t> parallel for reduction (+: </a:t>
            </a:r>
            <a:r>
              <a:rPr lang="en-US" dirty="0" err="1"/>
              <a:t>num_hits</a:t>
            </a:r>
            <a:r>
              <a:rPr lang="en-US" dirty="0"/>
              <a:t> )</a:t>
            </a:r>
          </a:p>
          <a:p>
            <a:r>
              <a:rPr lang="en-US" dirty="0"/>
              <a:t> for ( int shot = 0; shot &lt; </a:t>
            </a:r>
            <a:r>
              <a:rPr lang="en-US" dirty="0" err="1"/>
              <a:t>num_shots</a:t>
            </a:r>
            <a:r>
              <a:rPr lang="en-US" dirty="0"/>
              <a:t> ; shot ++) {</a:t>
            </a:r>
          </a:p>
          <a:p>
            <a:r>
              <a:rPr lang="en-US" dirty="0"/>
              <a:t> int thread = </a:t>
            </a:r>
            <a:r>
              <a:rPr lang="en-US" dirty="0" err="1"/>
              <a:t>omp_get_thread_num</a:t>
            </a:r>
            <a:r>
              <a:rPr lang="en-US" dirty="0"/>
              <a:t> ();</a:t>
            </a:r>
          </a:p>
          <a:p>
            <a:r>
              <a:rPr lang="en-US" dirty="0"/>
              <a:t> double x = </a:t>
            </a:r>
            <a:r>
              <a:rPr lang="en-US" dirty="0" err="1"/>
              <a:t>rnd</a:t>
            </a:r>
            <a:r>
              <a:rPr lang="en-US" dirty="0"/>
              <a:t> (&amp; seeds [ thread ]);</a:t>
            </a:r>
          </a:p>
          <a:p>
            <a:r>
              <a:rPr lang="en-US" dirty="0"/>
              <a:t> double y = </a:t>
            </a:r>
            <a:r>
              <a:rPr lang="en-US" dirty="0" err="1"/>
              <a:t>rnd</a:t>
            </a:r>
            <a:r>
              <a:rPr lang="en-US" dirty="0"/>
              <a:t> (&amp; seeds [ thread ]);</a:t>
            </a:r>
          </a:p>
          <a:p>
            <a:r>
              <a:rPr lang="en-US" dirty="0"/>
              <a:t> if (x * x + y * y &lt;= 1) </a:t>
            </a:r>
            <a:r>
              <a:rPr lang="en-US" dirty="0" err="1"/>
              <a:t>num_hits</a:t>
            </a:r>
            <a:r>
              <a:rPr lang="en-US" dirty="0"/>
              <a:t> = </a:t>
            </a:r>
            <a:r>
              <a:rPr lang="en-US" dirty="0" err="1"/>
              <a:t>num_hits</a:t>
            </a:r>
            <a:r>
              <a:rPr lang="en-US" dirty="0"/>
              <a:t> + 1;</a:t>
            </a:r>
          </a:p>
          <a:p>
            <a:r>
              <a:rPr lang="en-US" dirty="0"/>
              <a:t> }</a:t>
            </a:r>
          </a:p>
          <a:p>
            <a:r>
              <a:rPr lang="en-US" dirty="0"/>
              <a:t> double pi = 4.0 * ( double ) </a:t>
            </a:r>
            <a:r>
              <a:rPr lang="en-US" dirty="0" err="1"/>
              <a:t>num_hits</a:t>
            </a:r>
            <a:r>
              <a:rPr lang="en-US" dirty="0"/>
              <a:t> / ( double ) </a:t>
            </a:r>
            <a:r>
              <a:rPr lang="en-US" dirty="0" err="1"/>
              <a:t>num_shots</a:t>
            </a:r>
            <a:r>
              <a:rPr lang="en-US" dirty="0"/>
              <a:t> ;</a:t>
            </a:r>
          </a:p>
          <a:p>
            <a:r>
              <a:rPr lang="en-US" dirty="0"/>
              <a:t> </a:t>
            </a:r>
            <a:r>
              <a:rPr lang="en-US" dirty="0" err="1"/>
              <a:t>printf</a:t>
            </a:r>
            <a:r>
              <a:rPr lang="en-US" dirty="0"/>
              <a:t> (" %20.18 </a:t>
            </a:r>
            <a:r>
              <a:rPr lang="en-US" dirty="0" err="1"/>
              <a:t>lf</a:t>
            </a:r>
            <a:r>
              <a:rPr lang="en-US" dirty="0"/>
              <a:t>\n", pi);</a:t>
            </a:r>
          </a:p>
          <a:p>
            <a:r>
              <a:rPr lang="en-US" dirty="0"/>
              <a:t> return 0;</a:t>
            </a:r>
          </a:p>
          <a:p>
            <a:r>
              <a:rPr lang="en-US" dirty="0"/>
              <a:t> }</a:t>
            </a:r>
          </a:p>
        </p:txBody>
      </p:sp>
    </p:spTree>
    <p:extLst>
      <p:ext uri="{BB962C8B-B14F-4D97-AF65-F5344CB8AC3E}">
        <p14:creationId xmlns:p14="http://schemas.microsoft.com/office/powerpoint/2010/main" val="4032002893"/>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4980F3C-C0F6-411D-A0A7-A69F9F57AE0D}"/>
              </a:ext>
            </a:extLst>
          </p:cNvPr>
          <p:cNvSpPr txBox="1"/>
          <p:nvPr/>
        </p:nvSpPr>
        <p:spPr>
          <a:xfrm>
            <a:off x="705679" y="1039884"/>
            <a:ext cx="6370982" cy="4801314"/>
          </a:xfrm>
          <a:prstGeom prst="rect">
            <a:avLst/>
          </a:prstGeom>
          <a:noFill/>
        </p:spPr>
        <p:txBody>
          <a:bodyPr wrap="square">
            <a:spAutoFit/>
          </a:bodyPr>
          <a:lstStyle/>
          <a:p>
            <a:r>
              <a:rPr lang="en-US" dirty="0"/>
              <a:t> int main ( int </a:t>
            </a:r>
            <a:r>
              <a:rPr lang="en-US" dirty="0" err="1"/>
              <a:t>argc</a:t>
            </a:r>
            <a:r>
              <a:rPr lang="en-US" dirty="0"/>
              <a:t> , char * </a:t>
            </a:r>
            <a:r>
              <a:rPr lang="en-US" dirty="0" err="1"/>
              <a:t>argv</a:t>
            </a:r>
            <a:r>
              <a:rPr lang="en-US" dirty="0"/>
              <a:t> []) {</a:t>
            </a:r>
          </a:p>
          <a:p>
            <a:r>
              <a:rPr lang="en-US" dirty="0"/>
              <a:t> int </a:t>
            </a:r>
            <a:r>
              <a:rPr lang="en-US" dirty="0" err="1"/>
              <a:t>num_shots</a:t>
            </a:r>
            <a:r>
              <a:rPr lang="en-US" dirty="0"/>
              <a:t> ; </a:t>
            </a:r>
            <a:r>
              <a:rPr lang="en-US" dirty="0" err="1"/>
              <a:t>sscanf</a:t>
            </a:r>
            <a:r>
              <a:rPr lang="en-US" dirty="0"/>
              <a:t> ( </a:t>
            </a:r>
            <a:r>
              <a:rPr lang="en-US" dirty="0" err="1"/>
              <a:t>argv</a:t>
            </a:r>
            <a:r>
              <a:rPr lang="en-US" dirty="0"/>
              <a:t> [1] , "%d", &amp; </a:t>
            </a:r>
            <a:r>
              <a:rPr lang="en-US" dirty="0" err="1"/>
              <a:t>num_shots</a:t>
            </a:r>
            <a:r>
              <a:rPr lang="en-US" dirty="0"/>
              <a:t> );</a:t>
            </a:r>
          </a:p>
          <a:p>
            <a:r>
              <a:rPr lang="en-US" dirty="0"/>
              <a:t> int </a:t>
            </a:r>
            <a:r>
              <a:rPr lang="en-US" dirty="0" err="1"/>
              <a:t>num_hits</a:t>
            </a:r>
            <a:r>
              <a:rPr lang="en-US" dirty="0"/>
              <a:t> = 0;</a:t>
            </a:r>
          </a:p>
          <a:p>
            <a:r>
              <a:rPr lang="en-US" dirty="0"/>
              <a:t> # pragma </a:t>
            </a:r>
            <a:r>
              <a:rPr lang="en-US" dirty="0" err="1"/>
              <a:t>omp</a:t>
            </a:r>
            <a:r>
              <a:rPr lang="en-US" dirty="0"/>
              <a:t> parallel</a:t>
            </a:r>
          </a:p>
          <a:p>
            <a:r>
              <a:rPr lang="en-US" dirty="0"/>
              <a:t> {</a:t>
            </a:r>
          </a:p>
          <a:p>
            <a:r>
              <a:rPr lang="en-US" dirty="0"/>
              <a:t> unsigned int seed = </a:t>
            </a:r>
            <a:r>
              <a:rPr lang="en-US" dirty="0" err="1"/>
              <a:t>omp_get_thread_num</a:t>
            </a:r>
            <a:r>
              <a:rPr lang="en-US" dirty="0"/>
              <a:t> ();</a:t>
            </a:r>
          </a:p>
          <a:p>
            <a:r>
              <a:rPr lang="en-US" dirty="0"/>
              <a:t> # pragma </a:t>
            </a:r>
            <a:r>
              <a:rPr lang="en-US" dirty="0" err="1"/>
              <a:t>omp</a:t>
            </a:r>
            <a:r>
              <a:rPr lang="en-US" dirty="0"/>
              <a:t> for reduction (+: </a:t>
            </a:r>
            <a:r>
              <a:rPr lang="en-US" dirty="0" err="1"/>
              <a:t>num_hits</a:t>
            </a:r>
            <a:r>
              <a:rPr lang="en-US" dirty="0"/>
              <a:t> )</a:t>
            </a:r>
          </a:p>
          <a:p>
            <a:r>
              <a:rPr lang="en-US" dirty="0"/>
              <a:t> for ( int shot = 0; shot &lt; </a:t>
            </a:r>
            <a:r>
              <a:rPr lang="en-US" dirty="0" err="1"/>
              <a:t>num_shots</a:t>
            </a:r>
            <a:r>
              <a:rPr lang="en-US" dirty="0"/>
              <a:t> ; shot ++) {</a:t>
            </a:r>
          </a:p>
          <a:p>
            <a:r>
              <a:rPr lang="en-US" dirty="0"/>
              <a:t> double x = </a:t>
            </a:r>
            <a:r>
              <a:rPr lang="en-US" dirty="0" err="1"/>
              <a:t>rnd</a:t>
            </a:r>
            <a:r>
              <a:rPr lang="en-US" dirty="0"/>
              <a:t> (&amp; seed );</a:t>
            </a:r>
          </a:p>
          <a:p>
            <a:r>
              <a:rPr lang="en-US" dirty="0"/>
              <a:t> double y = </a:t>
            </a:r>
            <a:r>
              <a:rPr lang="en-US" dirty="0" err="1"/>
              <a:t>rnd</a:t>
            </a:r>
            <a:r>
              <a:rPr lang="en-US" dirty="0"/>
              <a:t> (&amp; seed );</a:t>
            </a:r>
          </a:p>
          <a:p>
            <a:r>
              <a:rPr lang="en-US" dirty="0"/>
              <a:t> if (x * x + y * y &lt;= 1) </a:t>
            </a:r>
            <a:r>
              <a:rPr lang="en-US" dirty="0" err="1"/>
              <a:t>num_hits</a:t>
            </a:r>
            <a:r>
              <a:rPr lang="en-US" dirty="0"/>
              <a:t> = </a:t>
            </a:r>
            <a:r>
              <a:rPr lang="en-US" dirty="0" err="1"/>
              <a:t>num_hits</a:t>
            </a:r>
            <a:r>
              <a:rPr lang="en-US" dirty="0"/>
              <a:t> + 1;</a:t>
            </a:r>
          </a:p>
          <a:p>
            <a:r>
              <a:rPr lang="en-US" dirty="0"/>
              <a:t> }</a:t>
            </a:r>
          </a:p>
          <a:p>
            <a:r>
              <a:rPr lang="en-US" dirty="0"/>
              <a:t> }</a:t>
            </a:r>
          </a:p>
          <a:p>
            <a:r>
              <a:rPr lang="en-US" dirty="0"/>
              <a:t> double pi = 4.0 * ( double ) </a:t>
            </a:r>
            <a:r>
              <a:rPr lang="en-US" dirty="0" err="1"/>
              <a:t>num_hits</a:t>
            </a:r>
            <a:r>
              <a:rPr lang="en-US" dirty="0"/>
              <a:t> / ( double ) </a:t>
            </a:r>
            <a:r>
              <a:rPr lang="en-US" dirty="0" err="1"/>
              <a:t>num_shots</a:t>
            </a:r>
            <a:r>
              <a:rPr lang="en-US" dirty="0"/>
              <a:t> ;</a:t>
            </a:r>
          </a:p>
          <a:p>
            <a:r>
              <a:rPr lang="en-US" dirty="0"/>
              <a:t> </a:t>
            </a:r>
            <a:r>
              <a:rPr lang="en-US" dirty="0" err="1"/>
              <a:t>printf</a:t>
            </a:r>
            <a:r>
              <a:rPr lang="en-US" dirty="0"/>
              <a:t> (" %20.18 </a:t>
            </a:r>
            <a:r>
              <a:rPr lang="en-US" dirty="0" err="1"/>
              <a:t>lf</a:t>
            </a:r>
            <a:r>
              <a:rPr lang="en-US" dirty="0"/>
              <a:t>\n", pi);</a:t>
            </a:r>
          </a:p>
          <a:p>
            <a:r>
              <a:rPr lang="en-US" dirty="0"/>
              <a:t> return 0;</a:t>
            </a:r>
          </a:p>
          <a:p>
            <a:r>
              <a:rPr lang="en-US" dirty="0"/>
              <a:t> }</a:t>
            </a:r>
          </a:p>
        </p:txBody>
      </p:sp>
    </p:spTree>
    <p:extLst>
      <p:ext uri="{BB962C8B-B14F-4D97-AF65-F5344CB8AC3E}">
        <p14:creationId xmlns:p14="http://schemas.microsoft.com/office/powerpoint/2010/main" val="4111132026"/>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E4E38-E80B-41E0-80FE-EC2F07A39AC7}"/>
              </a:ext>
            </a:extLst>
          </p:cNvPr>
          <p:cNvSpPr>
            <a:spLocks noGrp="1"/>
          </p:cNvSpPr>
          <p:nvPr>
            <p:ph type="title"/>
          </p:nvPr>
        </p:nvSpPr>
        <p:spPr/>
        <p:txBody>
          <a:bodyPr/>
          <a:lstStyle/>
          <a:p>
            <a:r>
              <a:rPr lang="en-US" dirty="0"/>
              <a:t>Distributing iterations among threads</a:t>
            </a:r>
          </a:p>
        </p:txBody>
      </p:sp>
      <p:sp>
        <p:nvSpPr>
          <p:cNvPr id="3" name="Content Placeholder 2">
            <a:extLst>
              <a:ext uri="{FF2B5EF4-FFF2-40B4-BE49-F238E27FC236}">
                <a16:creationId xmlns:a16="http://schemas.microsoft.com/office/drawing/2014/main" id="{688D62CE-3AEA-42F9-B2FB-5BF18016D979}"/>
              </a:ext>
            </a:extLst>
          </p:cNvPr>
          <p:cNvSpPr>
            <a:spLocks noGrp="1"/>
          </p:cNvSpPr>
          <p:nvPr>
            <p:ph idx="1"/>
          </p:nvPr>
        </p:nvSpPr>
        <p:spPr/>
        <p:txBody>
          <a:bodyPr>
            <a:normAutofit/>
          </a:bodyPr>
          <a:lstStyle/>
          <a:p>
            <a:pPr>
              <a:buFont typeface="Wingdings" panose="05000000000000000000" pitchFamily="2" charset="2"/>
              <a:buChar char="Ø"/>
            </a:pPr>
            <a:r>
              <a:rPr lang="en-US" sz="2800" dirty="0"/>
              <a:t>How iterations of a parallel loop, or of a several collapsed parallel loops, are distributed among different threads in a single team of threads. </a:t>
            </a:r>
          </a:p>
          <a:p>
            <a:pPr>
              <a:buFont typeface="Wingdings" panose="05000000000000000000" pitchFamily="2" charset="2"/>
              <a:buChar char="Ø"/>
            </a:pPr>
            <a:r>
              <a:rPr lang="en-US" sz="2800" dirty="0"/>
              <a:t>OpenMP allows the programmer to specify several different iteration scheduling strategies.</a:t>
            </a:r>
          </a:p>
        </p:txBody>
      </p:sp>
    </p:spTree>
    <p:extLst>
      <p:ext uri="{BB962C8B-B14F-4D97-AF65-F5344CB8AC3E}">
        <p14:creationId xmlns:p14="http://schemas.microsoft.com/office/powerpoint/2010/main" val="3745209617"/>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51C8AC5-6F4C-42AC-98D6-1DB3956A8196}"/>
              </a:ext>
            </a:extLst>
          </p:cNvPr>
          <p:cNvSpPr txBox="1"/>
          <p:nvPr/>
        </p:nvSpPr>
        <p:spPr>
          <a:xfrm>
            <a:off x="1252330" y="1253306"/>
            <a:ext cx="6977270" cy="5016758"/>
          </a:xfrm>
          <a:prstGeom prst="rect">
            <a:avLst/>
          </a:prstGeom>
          <a:noFill/>
        </p:spPr>
        <p:txBody>
          <a:bodyPr wrap="square">
            <a:spAutoFit/>
          </a:bodyPr>
          <a:lstStyle/>
          <a:p>
            <a:r>
              <a:rPr lang="en-US" sz="2000" dirty="0"/>
              <a:t># include &lt;</a:t>
            </a:r>
            <a:r>
              <a:rPr lang="en-US" sz="2000" dirty="0" err="1"/>
              <a:t>stdio</a:t>
            </a:r>
            <a:r>
              <a:rPr lang="en-US" sz="2000" dirty="0"/>
              <a:t> .h&gt;</a:t>
            </a:r>
          </a:p>
          <a:p>
            <a:r>
              <a:rPr lang="en-US" sz="2000" dirty="0"/>
              <a:t># include &lt;</a:t>
            </a:r>
            <a:r>
              <a:rPr lang="en-US" sz="2000" dirty="0" err="1"/>
              <a:t>unistd</a:t>
            </a:r>
            <a:r>
              <a:rPr lang="en-US" sz="2000" dirty="0"/>
              <a:t> .h&gt;</a:t>
            </a:r>
          </a:p>
          <a:p>
            <a:r>
              <a:rPr lang="en-US" sz="2000" dirty="0"/>
              <a:t># include &lt;</a:t>
            </a:r>
            <a:r>
              <a:rPr lang="en-US" sz="2000" dirty="0" err="1"/>
              <a:t>omp.h</a:t>
            </a:r>
            <a:r>
              <a:rPr lang="en-US" sz="2000" dirty="0"/>
              <a:t>&gt;</a:t>
            </a:r>
          </a:p>
          <a:p>
            <a:endParaRPr lang="en-US" sz="2000" dirty="0"/>
          </a:p>
          <a:p>
            <a:r>
              <a:rPr lang="en-US" sz="2000" dirty="0"/>
              <a:t> int main ( int </a:t>
            </a:r>
            <a:r>
              <a:rPr lang="en-US" sz="2000" dirty="0" err="1"/>
              <a:t>argc</a:t>
            </a:r>
            <a:r>
              <a:rPr lang="en-US" sz="2000" dirty="0"/>
              <a:t> , char * </a:t>
            </a:r>
            <a:r>
              <a:rPr lang="en-US" sz="2000" dirty="0" err="1"/>
              <a:t>argv</a:t>
            </a:r>
            <a:r>
              <a:rPr lang="en-US" sz="2000" dirty="0"/>
              <a:t> []) {</a:t>
            </a:r>
          </a:p>
          <a:p>
            <a:r>
              <a:rPr lang="en-US" sz="2000" dirty="0"/>
              <a:t> int max; </a:t>
            </a:r>
            <a:r>
              <a:rPr lang="en-US" sz="2000" dirty="0" err="1"/>
              <a:t>sscanf</a:t>
            </a:r>
            <a:r>
              <a:rPr lang="en-US" sz="2000" dirty="0"/>
              <a:t> ( </a:t>
            </a:r>
            <a:r>
              <a:rPr lang="en-US" sz="2000" dirty="0" err="1"/>
              <a:t>argv</a:t>
            </a:r>
            <a:r>
              <a:rPr lang="en-US" sz="2000" dirty="0"/>
              <a:t> [1] , "%d", &amp;max );</a:t>
            </a:r>
          </a:p>
          <a:p>
            <a:r>
              <a:rPr lang="en-US" sz="2000" dirty="0"/>
              <a:t> long int sum = 0;</a:t>
            </a:r>
          </a:p>
          <a:p>
            <a:r>
              <a:rPr lang="en-US" sz="2000" dirty="0"/>
              <a:t> # pragma </a:t>
            </a:r>
            <a:r>
              <a:rPr lang="en-US" sz="2000" dirty="0" err="1"/>
              <a:t>omp</a:t>
            </a:r>
            <a:r>
              <a:rPr lang="en-US" sz="2000" dirty="0"/>
              <a:t> parallel for reduction (+: sum) schedule ( runtime )</a:t>
            </a:r>
          </a:p>
          <a:p>
            <a:r>
              <a:rPr lang="en-US" sz="2000" dirty="0"/>
              <a:t> for ( int </a:t>
            </a:r>
            <a:r>
              <a:rPr lang="en-US" sz="2000" dirty="0" err="1"/>
              <a:t>i</a:t>
            </a:r>
            <a:r>
              <a:rPr lang="en-US" sz="2000" dirty="0"/>
              <a:t> = 1; </a:t>
            </a:r>
            <a:r>
              <a:rPr lang="en-US" sz="2000" dirty="0" err="1"/>
              <a:t>i</a:t>
            </a:r>
            <a:r>
              <a:rPr lang="en-US" sz="2000" dirty="0"/>
              <a:t> &lt;= max; </a:t>
            </a:r>
            <a:r>
              <a:rPr lang="en-US" sz="2000" dirty="0" err="1"/>
              <a:t>i</a:t>
            </a:r>
            <a:r>
              <a:rPr lang="en-US" sz="2000" dirty="0"/>
              <a:t>++) {</a:t>
            </a:r>
          </a:p>
          <a:p>
            <a:r>
              <a:rPr lang="en-US" sz="2000" dirty="0"/>
              <a:t> </a:t>
            </a:r>
            <a:r>
              <a:rPr lang="en-US" sz="2000" dirty="0" err="1"/>
              <a:t>printf</a:t>
            </a:r>
            <a:r>
              <a:rPr lang="en-US" sz="2000" dirty="0"/>
              <a:t> ("%2d @ %d\n", </a:t>
            </a:r>
            <a:r>
              <a:rPr lang="en-US" sz="2000" dirty="0" err="1"/>
              <a:t>i</a:t>
            </a:r>
            <a:r>
              <a:rPr lang="en-US" sz="2000" dirty="0"/>
              <a:t>, </a:t>
            </a:r>
            <a:r>
              <a:rPr lang="en-US" sz="2000" dirty="0" err="1"/>
              <a:t>omp_get_thread_num</a:t>
            </a:r>
            <a:r>
              <a:rPr lang="en-US" sz="2000" dirty="0"/>
              <a:t> ());</a:t>
            </a:r>
          </a:p>
          <a:p>
            <a:r>
              <a:rPr lang="en-US" sz="2000" dirty="0"/>
              <a:t> sleep (</a:t>
            </a:r>
            <a:r>
              <a:rPr lang="en-US" sz="2000" dirty="0" err="1"/>
              <a:t>i</a:t>
            </a:r>
            <a:r>
              <a:rPr lang="en-US" sz="2000" dirty="0"/>
              <a:t> &lt; 4 ? </a:t>
            </a:r>
            <a:r>
              <a:rPr lang="en-US" sz="2000" dirty="0" err="1"/>
              <a:t>i</a:t>
            </a:r>
            <a:r>
              <a:rPr lang="en-US" sz="2000" dirty="0"/>
              <a:t> + 1 : 1);</a:t>
            </a:r>
          </a:p>
          <a:p>
            <a:r>
              <a:rPr lang="en-US" sz="2000" dirty="0"/>
              <a:t> sum = sum + </a:t>
            </a:r>
            <a:r>
              <a:rPr lang="en-US" sz="2000" dirty="0" err="1"/>
              <a:t>i</a:t>
            </a:r>
            <a:r>
              <a:rPr lang="en-US" sz="2000" dirty="0"/>
              <a:t>;</a:t>
            </a:r>
          </a:p>
          <a:p>
            <a:r>
              <a:rPr lang="en-US" sz="2000" dirty="0"/>
              <a:t> }</a:t>
            </a:r>
          </a:p>
          <a:p>
            <a:r>
              <a:rPr lang="en-US" sz="2000" dirty="0"/>
              <a:t> </a:t>
            </a:r>
            <a:r>
              <a:rPr lang="en-US" sz="2000" dirty="0" err="1"/>
              <a:t>printf</a:t>
            </a:r>
            <a:r>
              <a:rPr lang="en-US" sz="2000" dirty="0"/>
              <a:t> ("%</a:t>
            </a:r>
            <a:r>
              <a:rPr lang="en-US" sz="2000" dirty="0" err="1"/>
              <a:t>ld</a:t>
            </a:r>
            <a:r>
              <a:rPr lang="en-US" sz="2000" dirty="0"/>
              <a:t>\n", sum );</a:t>
            </a:r>
          </a:p>
          <a:p>
            <a:r>
              <a:rPr lang="en-US" sz="2000" dirty="0"/>
              <a:t> return 0;</a:t>
            </a:r>
          </a:p>
          <a:p>
            <a:r>
              <a:rPr lang="en-US" sz="2000" dirty="0"/>
              <a:t> }</a:t>
            </a:r>
          </a:p>
        </p:txBody>
      </p:sp>
    </p:spTree>
    <p:extLst>
      <p:ext uri="{BB962C8B-B14F-4D97-AF65-F5344CB8AC3E}">
        <p14:creationId xmlns:p14="http://schemas.microsoft.com/office/powerpoint/2010/main" val="17945320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C10DA-47FD-4951-AEDB-AEAD9528A766}"/>
              </a:ext>
            </a:extLst>
          </p:cNvPr>
          <p:cNvSpPr>
            <a:spLocks noGrp="1"/>
          </p:cNvSpPr>
          <p:nvPr>
            <p:ph type="title"/>
          </p:nvPr>
        </p:nvSpPr>
        <p:spPr>
          <a:xfrm>
            <a:off x="685801" y="304800"/>
            <a:ext cx="7290054" cy="1499616"/>
          </a:xfrm>
        </p:spPr>
        <p:txBody>
          <a:bodyPr>
            <a:normAutofit/>
          </a:bodyPr>
          <a:lstStyle/>
          <a:p>
            <a:r>
              <a:rPr lang="en-US" dirty="0"/>
              <a:t>3</a:t>
            </a:r>
            <a:r>
              <a:rPr lang="en-US" baseline="30000" dirty="0"/>
              <a:t>rd</a:t>
            </a:r>
            <a:r>
              <a:rPr lang="en-US" dirty="0"/>
              <a:t>  levels of a </a:t>
            </a:r>
            <a:br>
              <a:rPr lang="en-US" dirty="0"/>
            </a:br>
            <a:r>
              <a:rPr lang="en-US" dirty="0"/>
              <a:t>modern computer’s architecture</a:t>
            </a:r>
          </a:p>
        </p:txBody>
      </p:sp>
      <p:sp>
        <p:nvSpPr>
          <p:cNvPr id="3" name="Content Placeholder 2">
            <a:extLst>
              <a:ext uri="{FF2B5EF4-FFF2-40B4-BE49-F238E27FC236}">
                <a16:creationId xmlns:a16="http://schemas.microsoft.com/office/drawing/2014/main" id="{E115A71B-B5F1-47DA-955D-1920428E4556}"/>
              </a:ext>
            </a:extLst>
          </p:cNvPr>
          <p:cNvSpPr>
            <a:spLocks noGrp="1"/>
          </p:cNvSpPr>
          <p:nvPr>
            <p:ph idx="1"/>
          </p:nvPr>
        </p:nvSpPr>
        <p:spPr>
          <a:xfrm>
            <a:off x="675968" y="1752600"/>
            <a:ext cx="7290055" cy="4023360"/>
          </a:xfrm>
        </p:spPr>
        <p:txBody>
          <a:bodyPr>
            <a:normAutofit/>
          </a:bodyPr>
          <a:lstStyle/>
          <a:p>
            <a:pPr algn="l">
              <a:buFont typeface="Wingdings" panose="05000000000000000000" pitchFamily="2" charset="2"/>
              <a:buChar char="Ø"/>
            </a:pPr>
            <a:r>
              <a:rPr lang="en-US" sz="2800" dirty="0">
                <a:latin typeface="NimbusRomNo9L-Regu"/>
              </a:rPr>
              <a:t>S</a:t>
            </a:r>
            <a:r>
              <a:rPr lang="en-US" sz="2800" b="0" i="0" u="none" strike="noStrike" baseline="0" dirty="0">
                <a:latin typeface="NimbusRomNo9L-Regu"/>
              </a:rPr>
              <a:t>ervers contain a </a:t>
            </a:r>
            <a:r>
              <a:rPr lang="en-US" sz="2800" b="0" i="0" u="none" strike="noStrike" baseline="0" dirty="0">
                <a:latin typeface="NimbusRomNo9L-Medi"/>
              </a:rPr>
              <a:t>several multicore processors</a:t>
            </a:r>
            <a:r>
              <a:rPr lang="en-US" sz="2800" b="0" i="0" u="none" strike="noStrike" baseline="0" dirty="0">
                <a:latin typeface="NimbusRomNo9L-Regu"/>
              </a:rPr>
              <a:t>. </a:t>
            </a:r>
          </a:p>
          <a:p>
            <a:pPr algn="l">
              <a:buFont typeface="Wingdings" panose="05000000000000000000" pitchFamily="2" charset="2"/>
              <a:buChar char="Ø"/>
            </a:pPr>
            <a:r>
              <a:rPr lang="en-US" sz="2800" b="0" i="0" u="none" strike="noStrike" baseline="0" dirty="0">
                <a:latin typeface="NimbusRomNo9L-Regu"/>
              </a:rPr>
              <a:t>Server is capable of running a service in parallel, and also several services in parallel.</a:t>
            </a:r>
            <a:endParaRPr lang="en-US" sz="4400" dirty="0"/>
          </a:p>
        </p:txBody>
      </p:sp>
      <p:pic>
        <p:nvPicPr>
          <p:cNvPr id="4" name="Picture 3">
            <a:extLst>
              <a:ext uri="{FF2B5EF4-FFF2-40B4-BE49-F238E27FC236}">
                <a16:creationId xmlns:a16="http://schemas.microsoft.com/office/drawing/2014/main" id="{F1097BF9-378F-48A7-B846-6B73E7D6A0BE}"/>
              </a:ext>
            </a:extLst>
          </p:cNvPr>
          <p:cNvPicPr>
            <a:picLocks noChangeAspect="1"/>
          </p:cNvPicPr>
          <p:nvPr/>
        </p:nvPicPr>
        <p:blipFill>
          <a:blip r:embed="rId2"/>
          <a:stretch>
            <a:fillRect/>
          </a:stretch>
        </p:blipFill>
        <p:spPr>
          <a:xfrm>
            <a:off x="2886074" y="3429000"/>
            <a:ext cx="4124325" cy="3303976"/>
          </a:xfrm>
          <a:prstGeom prst="rect">
            <a:avLst/>
          </a:prstGeom>
        </p:spPr>
      </p:pic>
    </p:spTree>
    <p:extLst>
      <p:ext uri="{BB962C8B-B14F-4D97-AF65-F5344CB8AC3E}">
        <p14:creationId xmlns:p14="http://schemas.microsoft.com/office/powerpoint/2010/main" val="3018051625"/>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22396-DCE3-48E7-AEA6-9521EE357DA1}"/>
              </a:ext>
            </a:extLst>
          </p:cNvPr>
          <p:cNvSpPr>
            <a:spLocks noGrp="1"/>
          </p:cNvSpPr>
          <p:nvPr>
            <p:ph type="title"/>
          </p:nvPr>
        </p:nvSpPr>
        <p:spPr>
          <a:xfrm>
            <a:off x="628650" y="1131094"/>
            <a:ext cx="7886700" cy="531226"/>
          </a:xfrm>
        </p:spPr>
        <p:txBody>
          <a:bodyPr>
            <a:normAutofit fontScale="90000"/>
          </a:bodyPr>
          <a:lstStyle/>
          <a:p>
            <a:r>
              <a:rPr lang="en-US" dirty="0"/>
              <a:t>Distributing iterations among threads</a:t>
            </a:r>
          </a:p>
        </p:txBody>
      </p:sp>
      <p:sp>
        <p:nvSpPr>
          <p:cNvPr id="3" name="Content Placeholder 2">
            <a:extLst>
              <a:ext uri="{FF2B5EF4-FFF2-40B4-BE49-F238E27FC236}">
                <a16:creationId xmlns:a16="http://schemas.microsoft.com/office/drawing/2014/main" id="{84F6A2CE-8D4E-42CC-8638-E47C2926DF75}"/>
              </a:ext>
            </a:extLst>
          </p:cNvPr>
          <p:cNvSpPr>
            <a:spLocks noGrp="1"/>
          </p:cNvSpPr>
          <p:nvPr>
            <p:ph idx="1"/>
          </p:nvPr>
        </p:nvSpPr>
        <p:spPr>
          <a:xfrm>
            <a:off x="628650" y="1957843"/>
            <a:ext cx="7886700" cy="3263504"/>
          </a:xfrm>
        </p:spPr>
        <p:txBody>
          <a:bodyPr>
            <a:normAutofit/>
          </a:bodyPr>
          <a:lstStyle/>
          <a:p>
            <a:r>
              <a:rPr lang="en-US" dirty="0"/>
              <a:t>schedule(runtime) clause is added to the </a:t>
            </a:r>
            <a:r>
              <a:rPr lang="en-US" dirty="0" err="1"/>
              <a:t>omp</a:t>
            </a:r>
            <a:r>
              <a:rPr lang="en-US" dirty="0"/>
              <a:t> for directive </a:t>
            </a:r>
          </a:p>
          <a:p>
            <a:pPr lvl="1"/>
            <a:r>
              <a:rPr lang="en-US" dirty="0"/>
              <a:t>It allows the iteration schedule strategy to be defined once the program is started using the shell variable OMP_SCHEDULE. </a:t>
            </a:r>
          </a:p>
          <a:p>
            <a:r>
              <a:rPr lang="en-US" dirty="0"/>
              <a:t>Each iteration prints out the number of thread that executes it. </a:t>
            </a:r>
          </a:p>
          <a:p>
            <a:r>
              <a:rPr lang="en-US" dirty="0"/>
              <a:t>Different iterations take different time to execute as specified by the argument of function sleep</a:t>
            </a:r>
          </a:p>
          <a:p>
            <a:r>
              <a:rPr lang="en-US" dirty="0"/>
              <a:t>If OMP_SCHEDULE=static, </a:t>
            </a:r>
          </a:p>
          <a:p>
            <a:pPr lvl="1"/>
            <a:r>
              <a:rPr lang="en-US" dirty="0"/>
              <a:t> iterations are divided into chunks each containing approximately the same number of iterations and each thread is given at most one chunk.</a:t>
            </a:r>
          </a:p>
        </p:txBody>
      </p:sp>
      <p:pic>
        <p:nvPicPr>
          <p:cNvPr id="4" name="Picture 3">
            <a:extLst>
              <a:ext uri="{FF2B5EF4-FFF2-40B4-BE49-F238E27FC236}">
                <a16:creationId xmlns:a16="http://schemas.microsoft.com/office/drawing/2014/main" id="{332CA1A6-FED7-43A1-A9A9-8119240F297B}"/>
              </a:ext>
            </a:extLst>
          </p:cNvPr>
          <p:cNvPicPr>
            <a:picLocks noChangeAspect="1"/>
          </p:cNvPicPr>
          <p:nvPr/>
        </p:nvPicPr>
        <p:blipFill>
          <a:blip r:embed="rId2"/>
          <a:stretch>
            <a:fillRect/>
          </a:stretch>
        </p:blipFill>
        <p:spPr>
          <a:xfrm>
            <a:off x="1615730" y="4900156"/>
            <a:ext cx="6597294" cy="958910"/>
          </a:xfrm>
          <a:prstGeom prst="rect">
            <a:avLst/>
          </a:prstGeom>
        </p:spPr>
      </p:pic>
    </p:spTree>
    <p:extLst>
      <p:ext uri="{BB962C8B-B14F-4D97-AF65-F5344CB8AC3E}">
        <p14:creationId xmlns:p14="http://schemas.microsoft.com/office/powerpoint/2010/main" val="368474401"/>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55168-0AC8-4DA5-A393-1A390A4AD918}"/>
              </a:ext>
            </a:extLst>
          </p:cNvPr>
          <p:cNvSpPr>
            <a:spLocks noGrp="1"/>
          </p:cNvSpPr>
          <p:nvPr>
            <p:ph type="title"/>
          </p:nvPr>
        </p:nvSpPr>
        <p:spPr/>
        <p:txBody>
          <a:bodyPr/>
          <a:lstStyle/>
          <a:p>
            <a:r>
              <a:rPr lang="en-US" dirty="0"/>
              <a:t>Distributing iterations among threads</a:t>
            </a:r>
          </a:p>
        </p:txBody>
      </p:sp>
      <p:sp>
        <p:nvSpPr>
          <p:cNvPr id="3" name="Content Placeholder 2">
            <a:extLst>
              <a:ext uri="{FF2B5EF4-FFF2-40B4-BE49-F238E27FC236}">
                <a16:creationId xmlns:a16="http://schemas.microsoft.com/office/drawing/2014/main" id="{BF90540D-4BDB-4D60-A727-648EDBE2F309}"/>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8A6F54CB-8EB4-4C43-B232-4BA674DD8667}"/>
              </a:ext>
            </a:extLst>
          </p:cNvPr>
          <p:cNvPicPr>
            <a:picLocks noChangeAspect="1"/>
          </p:cNvPicPr>
          <p:nvPr/>
        </p:nvPicPr>
        <p:blipFill>
          <a:blip r:embed="rId2"/>
          <a:stretch>
            <a:fillRect/>
          </a:stretch>
        </p:blipFill>
        <p:spPr>
          <a:xfrm>
            <a:off x="735496" y="2358478"/>
            <a:ext cx="6728792" cy="2490527"/>
          </a:xfrm>
          <a:prstGeom prst="rect">
            <a:avLst/>
          </a:prstGeom>
        </p:spPr>
      </p:pic>
    </p:spTree>
    <p:extLst>
      <p:ext uri="{BB962C8B-B14F-4D97-AF65-F5344CB8AC3E}">
        <p14:creationId xmlns:p14="http://schemas.microsoft.com/office/powerpoint/2010/main" val="2241003075"/>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BB04-AB34-4354-8BC7-FC4C0646B356}"/>
              </a:ext>
            </a:extLst>
          </p:cNvPr>
          <p:cNvSpPr>
            <a:spLocks noGrp="1"/>
          </p:cNvSpPr>
          <p:nvPr>
            <p:ph type="title"/>
          </p:nvPr>
        </p:nvSpPr>
        <p:spPr>
          <a:xfrm>
            <a:off x="628650" y="1131094"/>
            <a:ext cx="7886700" cy="211837"/>
          </a:xfrm>
        </p:spPr>
        <p:txBody>
          <a:bodyPr>
            <a:normAutofit fontScale="90000"/>
          </a:bodyPr>
          <a:lstStyle/>
          <a:p>
            <a:r>
              <a:rPr lang="en-US" dirty="0"/>
              <a:t>Distributing iterations among threads</a:t>
            </a:r>
          </a:p>
        </p:txBody>
      </p:sp>
      <p:sp>
        <p:nvSpPr>
          <p:cNvPr id="3" name="Content Placeholder 2">
            <a:extLst>
              <a:ext uri="{FF2B5EF4-FFF2-40B4-BE49-F238E27FC236}">
                <a16:creationId xmlns:a16="http://schemas.microsoft.com/office/drawing/2014/main" id="{F8D7CB7B-8BF4-4CC0-8D4B-2C15126A301D}"/>
              </a:ext>
            </a:extLst>
          </p:cNvPr>
          <p:cNvSpPr>
            <a:spLocks noGrp="1"/>
          </p:cNvSpPr>
          <p:nvPr>
            <p:ph idx="1"/>
          </p:nvPr>
        </p:nvSpPr>
        <p:spPr>
          <a:xfrm>
            <a:off x="628650" y="1666540"/>
            <a:ext cx="7886700" cy="3263504"/>
          </a:xfrm>
        </p:spPr>
        <p:txBody>
          <a:bodyPr/>
          <a:lstStyle/>
          <a:p>
            <a:r>
              <a:rPr lang="en-US" dirty="0"/>
              <a:t>If OMP_SCHEDULE=static,1 or OMP_SCHEDULE=static,2</a:t>
            </a:r>
          </a:p>
          <a:p>
            <a:pPr lvl="1"/>
            <a:r>
              <a:rPr lang="en-US" dirty="0"/>
              <a:t>Iterations are divided into chunks containing 1 or 2 iterations, respectively.</a:t>
            </a:r>
          </a:p>
          <a:p>
            <a:pPr lvl="1"/>
            <a:r>
              <a:rPr lang="en-US" dirty="0"/>
              <a:t>Chunks are then assigned to threads in a round-robin fashion</a:t>
            </a:r>
          </a:p>
          <a:p>
            <a:pPr lvl="1"/>
            <a:endParaRPr lang="en-US" dirty="0"/>
          </a:p>
          <a:p>
            <a:pPr lvl="1"/>
            <a:endParaRPr lang="en-US" dirty="0"/>
          </a:p>
          <a:p>
            <a:pPr lvl="1"/>
            <a:endParaRPr lang="en-US" dirty="0"/>
          </a:p>
          <a:p>
            <a:endParaRPr lang="en-US" dirty="0"/>
          </a:p>
        </p:txBody>
      </p:sp>
      <p:pic>
        <p:nvPicPr>
          <p:cNvPr id="4" name="Picture 3">
            <a:extLst>
              <a:ext uri="{FF2B5EF4-FFF2-40B4-BE49-F238E27FC236}">
                <a16:creationId xmlns:a16="http://schemas.microsoft.com/office/drawing/2014/main" id="{2C2028DA-C844-46D2-A318-DA497F83B1A9}"/>
              </a:ext>
            </a:extLst>
          </p:cNvPr>
          <p:cNvPicPr>
            <a:picLocks noChangeAspect="1"/>
          </p:cNvPicPr>
          <p:nvPr/>
        </p:nvPicPr>
        <p:blipFill>
          <a:blip r:embed="rId2"/>
          <a:stretch>
            <a:fillRect/>
          </a:stretch>
        </p:blipFill>
        <p:spPr>
          <a:xfrm>
            <a:off x="2194762" y="2691235"/>
            <a:ext cx="4113557" cy="595701"/>
          </a:xfrm>
          <a:prstGeom prst="rect">
            <a:avLst/>
          </a:prstGeom>
        </p:spPr>
      </p:pic>
      <p:pic>
        <p:nvPicPr>
          <p:cNvPr id="5" name="Picture 4">
            <a:extLst>
              <a:ext uri="{FF2B5EF4-FFF2-40B4-BE49-F238E27FC236}">
                <a16:creationId xmlns:a16="http://schemas.microsoft.com/office/drawing/2014/main" id="{B5B9710D-6B33-4615-A5CE-FF9CE08B4459}"/>
              </a:ext>
            </a:extLst>
          </p:cNvPr>
          <p:cNvPicPr>
            <a:picLocks noChangeAspect="1"/>
          </p:cNvPicPr>
          <p:nvPr/>
        </p:nvPicPr>
        <p:blipFill>
          <a:blip r:embed="rId3"/>
          <a:stretch>
            <a:fillRect/>
          </a:stretch>
        </p:blipFill>
        <p:spPr>
          <a:xfrm>
            <a:off x="1344577" y="4109882"/>
            <a:ext cx="6179344" cy="1617025"/>
          </a:xfrm>
          <a:prstGeom prst="rect">
            <a:avLst/>
          </a:prstGeom>
        </p:spPr>
      </p:pic>
      <p:pic>
        <p:nvPicPr>
          <p:cNvPr id="6" name="Picture 5">
            <a:extLst>
              <a:ext uri="{FF2B5EF4-FFF2-40B4-BE49-F238E27FC236}">
                <a16:creationId xmlns:a16="http://schemas.microsoft.com/office/drawing/2014/main" id="{045052D9-B57B-44F3-9FC7-D6AD82D6C3F6}"/>
              </a:ext>
            </a:extLst>
          </p:cNvPr>
          <p:cNvPicPr>
            <a:picLocks noChangeAspect="1"/>
          </p:cNvPicPr>
          <p:nvPr/>
        </p:nvPicPr>
        <p:blipFill>
          <a:blip r:embed="rId4"/>
          <a:stretch>
            <a:fillRect/>
          </a:stretch>
        </p:blipFill>
        <p:spPr>
          <a:xfrm>
            <a:off x="2194761" y="3339279"/>
            <a:ext cx="4478976" cy="655850"/>
          </a:xfrm>
          <a:prstGeom prst="rect">
            <a:avLst/>
          </a:prstGeom>
        </p:spPr>
      </p:pic>
    </p:spTree>
    <p:extLst>
      <p:ext uri="{BB962C8B-B14F-4D97-AF65-F5344CB8AC3E}">
        <p14:creationId xmlns:p14="http://schemas.microsoft.com/office/powerpoint/2010/main" val="376150256"/>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B058F-EE1F-41AA-A763-FC3C153826CD}"/>
              </a:ext>
            </a:extLst>
          </p:cNvPr>
          <p:cNvSpPr>
            <a:spLocks noGrp="1"/>
          </p:cNvSpPr>
          <p:nvPr>
            <p:ph type="title"/>
          </p:nvPr>
        </p:nvSpPr>
        <p:spPr/>
        <p:txBody>
          <a:bodyPr/>
          <a:lstStyle/>
          <a:p>
            <a:r>
              <a:rPr lang="en-US" dirty="0"/>
              <a:t>Distributing iterations among threads</a:t>
            </a:r>
          </a:p>
        </p:txBody>
      </p:sp>
      <p:sp>
        <p:nvSpPr>
          <p:cNvPr id="3" name="Content Placeholder 2">
            <a:extLst>
              <a:ext uri="{FF2B5EF4-FFF2-40B4-BE49-F238E27FC236}">
                <a16:creationId xmlns:a16="http://schemas.microsoft.com/office/drawing/2014/main" id="{5892D20A-0124-46DE-8B5F-49BDC7ACA9FF}"/>
              </a:ext>
            </a:extLst>
          </p:cNvPr>
          <p:cNvSpPr>
            <a:spLocks noGrp="1"/>
          </p:cNvSpPr>
          <p:nvPr>
            <p:ph idx="1"/>
          </p:nvPr>
        </p:nvSpPr>
        <p:spPr/>
        <p:txBody>
          <a:bodyPr/>
          <a:lstStyle/>
          <a:p>
            <a:r>
              <a:rPr lang="en-US" dirty="0"/>
              <a:t>If OMP_SCHEDULE=dynamic,1 or OMP_SCHEDULE=dynamic,2,</a:t>
            </a:r>
          </a:p>
          <a:p>
            <a:pPr lvl="1"/>
            <a:r>
              <a:rPr lang="en-US" dirty="0"/>
              <a:t> iterations are divided into chunks containing 1 or 2 iterations, respectively. </a:t>
            </a:r>
          </a:p>
          <a:p>
            <a:pPr lvl="1"/>
            <a:r>
              <a:rPr lang="en-US" dirty="0"/>
              <a:t>Chunks are assigned to threads dynamically: </a:t>
            </a:r>
          </a:p>
          <a:p>
            <a:pPr lvl="1"/>
            <a:r>
              <a:rPr lang="en-US" dirty="0"/>
              <a:t>each thread takes one chunk at a time out of the common pool of chunks, executes it and requests a new chunk until the pool is empty.</a:t>
            </a:r>
          </a:p>
        </p:txBody>
      </p:sp>
      <p:pic>
        <p:nvPicPr>
          <p:cNvPr id="6" name="Picture 5">
            <a:extLst>
              <a:ext uri="{FF2B5EF4-FFF2-40B4-BE49-F238E27FC236}">
                <a16:creationId xmlns:a16="http://schemas.microsoft.com/office/drawing/2014/main" id="{86EF809C-ED32-498E-AE52-594BB3C05487}"/>
              </a:ext>
            </a:extLst>
          </p:cNvPr>
          <p:cNvPicPr>
            <a:picLocks noChangeAspect="1"/>
          </p:cNvPicPr>
          <p:nvPr/>
        </p:nvPicPr>
        <p:blipFill>
          <a:blip r:embed="rId2"/>
          <a:stretch>
            <a:fillRect/>
          </a:stretch>
        </p:blipFill>
        <p:spPr>
          <a:xfrm>
            <a:off x="1576905" y="3904995"/>
            <a:ext cx="5565428" cy="1686180"/>
          </a:xfrm>
          <a:prstGeom prst="rect">
            <a:avLst/>
          </a:prstGeom>
        </p:spPr>
      </p:pic>
    </p:spTree>
    <p:extLst>
      <p:ext uri="{BB962C8B-B14F-4D97-AF65-F5344CB8AC3E}">
        <p14:creationId xmlns:p14="http://schemas.microsoft.com/office/powerpoint/2010/main" val="2719059201"/>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3B756-40E9-4E9D-969A-5492651BE8E6}"/>
              </a:ext>
            </a:extLst>
          </p:cNvPr>
          <p:cNvSpPr>
            <a:spLocks noGrp="1"/>
          </p:cNvSpPr>
          <p:nvPr>
            <p:ph type="title"/>
          </p:nvPr>
        </p:nvSpPr>
        <p:spPr/>
        <p:txBody>
          <a:bodyPr/>
          <a:lstStyle/>
          <a:p>
            <a:r>
              <a:rPr lang="en-US" dirty="0"/>
              <a:t>Distributing iterations among threads</a:t>
            </a:r>
          </a:p>
        </p:txBody>
      </p:sp>
      <p:sp>
        <p:nvSpPr>
          <p:cNvPr id="3" name="Content Placeholder 2">
            <a:extLst>
              <a:ext uri="{FF2B5EF4-FFF2-40B4-BE49-F238E27FC236}">
                <a16:creationId xmlns:a16="http://schemas.microsoft.com/office/drawing/2014/main" id="{E3EDD3DC-36C8-4E00-B22B-0EC231FADC7D}"/>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CB3C6D17-EA19-457B-927E-CB451B7D2125}"/>
              </a:ext>
            </a:extLst>
          </p:cNvPr>
          <p:cNvPicPr>
            <a:picLocks noChangeAspect="1"/>
          </p:cNvPicPr>
          <p:nvPr/>
        </p:nvPicPr>
        <p:blipFill>
          <a:blip r:embed="rId2"/>
          <a:stretch>
            <a:fillRect/>
          </a:stretch>
        </p:blipFill>
        <p:spPr>
          <a:xfrm>
            <a:off x="353371" y="2376151"/>
            <a:ext cx="7804171" cy="2105699"/>
          </a:xfrm>
          <a:prstGeom prst="rect">
            <a:avLst/>
          </a:prstGeom>
        </p:spPr>
      </p:pic>
    </p:spTree>
    <p:extLst>
      <p:ext uri="{BB962C8B-B14F-4D97-AF65-F5344CB8AC3E}">
        <p14:creationId xmlns:p14="http://schemas.microsoft.com/office/powerpoint/2010/main" val="1418111135"/>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F68F18-F5D6-4BA2-A5A6-BB6454D44951}"/>
              </a:ext>
            </a:extLst>
          </p:cNvPr>
          <p:cNvSpPr>
            <a:spLocks noGrp="1"/>
          </p:cNvSpPr>
          <p:nvPr>
            <p:ph type="title"/>
          </p:nvPr>
        </p:nvSpPr>
        <p:spPr/>
        <p:txBody>
          <a:bodyPr/>
          <a:lstStyle/>
          <a:p>
            <a:r>
              <a:rPr lang="en-US" dirty="0"/>
              <a:t>OpenMP: scheduling parallel loop iterations</a:t>
            </a:r>
          </a:p>
        </p:txBody>
      </p:sp>
      <p:sp>
        <p:nvSpPr>
          <p:cNvPr id="3" name="Content Placeholder 2">
            <a:extLst>
              <a:ext uri="{FF2B5EF4-FFF2-40B4-BE49-F238E27FC236}">
                <a16:creationId xmlns:a16="http://schemas.microsoft.com/office/drawing/2014/main" id="{F3BE42BF-C145-47E0-93A6-E1EFE29C4057}"/>
              </a:ext>
            </a:extLst>
          </p:cNvPr>
          <p:cNvSpPr>
            <a:spLocks noGrp="1"/>
          </p:cNvSpPr>
          <p:nvPr>
            <p:ph idx="1"/>
          </p:nvPr>
        </p:nvSpPr>
        <p:spPr/>
        <p:txBody>
          <a:bodyPr>
            <a:normAutofit/>
          </a:bodyPr>
          <a:lstStyle/>
          <a:p>
            <a:r>
              <a:rPr lang="en-US" dirty="0"/>
              <a:t>Distributing iterations of parallel loops among team threads is controlled by the schedule clause. </a:t>
            </a:r>
          </a:p>
          <a:p>
            <a:pPr lvl="1"/>
            <a:r>
              <a:rPr lang="en-US" sz="2400" dirty="0"/>
              <a:t>schedule(static): The iterations are divided into chunks each containing approximately the same number of iterations and each thread is given at most one chunk.</a:t>
            </a:r>
          </a:p>
          <a:p>
            <a:pPr lvl="1"/>
            <a:r>
              <a:rPr lang="en-US" sz="2400" dirty="0"/>
              <a:t>schedule(</a:t>
            </a:r>
            <a:r>
              <a:rPr lang="en-US" sz="2400" dirty="0" err="1"/>
              <a:t>static,chunk_size</a:t>
            </a:r>
            <a:r>
              <a:rPr lang="en-US" sz="2400" dirty="0"/>
              <a:t>): The iterations are divided into chunks where each chunk contains </a:t>
            </a:r>
            <a:r>
              <a:rPr lang="en-US" sz="2400" dirty="0" err="1"/>
              <a:t>chunk_size</a:t>
            </a:r>
            <a:r>
              <a:rPr lang="en-US" sz="2400" dirty="0"/>
              <a:t> iterations. Chunks are then assigned to threads in a round-robin fashion.</a:t>
            </a:r>
          </a:p>
        </p:txBody>
      </p:sp>
    </p:spTree>
    <p:extLst>
      <p:ext uri="{BB962C8B-B14F-4D97-AF65-F5344CB8AC3E}">
        <p14:creationId xmlns:p14="http://schemas.microsoft.com/office/powerpoint/2010/main" val="2088782121"/>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9A0CA-3DF1-40D1-A685-98C9A06C6554}"/>
              </a:ext>
            </a:extLst>
          </p:cNvPr>
          <p:cNvSpPr>
            <a:spLocks noGrp="1"/>
          </p:cNvSpPr>
          <p:nvPr>
            <p:ph type="title"/>
          </p:nvPr>
        </p:nvSpPr>
        <p:spPr/>
        <p:txBody>
          <a:bodyPr/>
          <a:lstStyle/>
          <a:p>
            <a:r>
              <a:rPr lang="en-US" dirty="0"/>
              <a:t>OpenMP: scheduling parallel loop iterations</a:t>
            </a:r>
          </a:p>
        </p:txBody>
      </p:sp>
      <p:sp>
        <p:nvSpPr>
          <p:cNvPr id="3" name="Content Placeholder 2">
            <a:extLst>
              <a:ext uri="{FF2B5EF4-FFF2-40B4-BE49-F238E27FC236}">
                <a16:creationId xmlns:a16="http://schemas.microsoft.com/office/drawing/2014/main" id="{BDE4A3D8-2381-41A4-899A-C8157E5766A0}"/>
              </a:ext>
            </a:extLst>
          </p:cNvPr>
          <p:cNvSpPr>
            <a:spLocks noGrp="1"/>
          </p:cNvSpPr>
          <p:nvPr>
            <p:ph idx="1"/>
          </p:nvPr>
        </p:nvSpPr>
        <p:spPr/>
        <p:txBody>
          <a:bodyPr>
            <a:normAutofit/>
          </a:bodyPr>
          <a:lstStyle/>
          <a:p>
            <a:r>
              <a:rPr lang="en-US" sz="2400" dirty="0"/>
              <a:t>schedule(</a:t>
            </a:r>
            <a:r>
              <a:rPr lang="en-US" sz="2400" dirty="0" err="1"/>
              <a:t>dynamic,chunk_size</a:t>
            </a:r>
            <a:r>
              <a:rPr lang="en-US" sz="2400" dirty="0"/>
              <a:t>): The iterations are divided into chunks where each chunk contains </a:t>
            </a:r>
            <a:r>
              <a:rPr lang="en-US" sz="2400" dirty="0" err="1"/>
              <a:t>chunk_size</a:t>
            </a:r>
            <a:r>
              <a:rPr lang="en-US" sz="2400" dirty="0"/>
              <a:t> iterations. Chunks are assigned to threads dynamically: each thread takes one chunk at a time out of the common pool of chunks, executes it and requests a new chunk until the pool is empty.</a:t>
            </a:r>
          </a:p>
          <a:p>
            <a:r>
              <a:rPr lang="en-US" sz="2400" dirty="0"/>
              <a:t>schedule(auto): The selection of the scheduling strategy is left to the compiler and the runtime system.</a:t>
            </a:r>
          </a:p>
          <a:p>
            <a:r>
              <a:rPr lang="en-US" sz="2400" dirty="0"/>
              <a:t>schedule(runtime): The scheduling strategy is specified at run time using the shell variable OMP_SCHEDULE.</a:t>
            </a:r>
          </a:p>
        </p:txBody>
      </p:sp>
    </p:spTree>
    <p:extLst>
      <p:ext uri="{BB962C8B-B14F-4D97-AF65-F5344CB8AC3E}">
        <p14:creationId xmlns:p14="http://schemas.microsoft.com/office/powerpoint/2010/main" val="2325151415"/>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A726F-0B4D-4BA5-8186-EEED2169BEC4}"/>
              </a:ext>
            </a:extLst>
          </p:cNvPr>
          <p:cNvSpPr>
            <a:spLocks noGrp="1"/>
          </p:cNvSpPr>
          <p:nvPr>
            <p:ph type="title"/>
          </p:nvPr>
        </p:nvSpPr>
        <p:spPr/>
        <p:txBody>
          <a:bodyPr/>
          <a:lstStyle/>
          <a:p>
            <a:r>
              <a:rPr lang="en-US" dirty="0"/>
              <a:t>The details of parallel loops and reductions</a:t>
            </a:r>
          </a:p>
        </p:txBody>
      </p:sp>
      <p:sp>
        <p:nvSpPr>
          <p:cNvPr id="3" name="Content Placeholder 2">
            <a:extLst>
              <a:ext uri="{FF2B5EF4-FFF2-40B4-BE49-F238E27FC236}">
                <a16:creationId xmlns:a16="http://schemas.microsoft.com/office/drawing/2014/main" id="{8E070BA3-EFDC-475E-96AF-2644D11E6EE5}"/>
              </a:ext>
            </a:extLst>
          </p:cNvPr>
          <p:cNvSpPr>
            <a:spLocks noGrp="1"/>
          </p:cNvSpPr>
          <p:nvPr>
            <p:ph idx="1"/>
          </p:nvPr>
        </p:nvSpPr>
        <p:spPr/>
        <p:txBody>
          <a:bodyPr>
            <a:normAutofit/>
          </a:bodyPr>
          <a:lstStyle/>
          <a:p>
            <a:r>
              <a:rPr lang="en-US" sz="2800" dirty="0"/>
              <a:t>The parallel for loop and reduction operation are so important in OpenMP programming that they should be studied and understood in detail.</a:t>
            </a:r>
          </a:p>
          <a:p>
            <a:r>
              <a:rPr lang="en-US" sz="2800" dirty="0"/>
              <a:t>Let’s return to the program for computing the sum of integers from 1 to max as  shown in Listing 3.14.</a:t>
            </a:r>
          </a:p>
          <a:p>
            <a:r>
              <a:rPr lang="en-US" sz="2800" dirty="0"/>
              <a:t> If it assumed that T, the number of threads, divides max and the static </a:t>
            </a:r>
            <a:r>
              <a:rPr lang="en-US" sz="2800" dirty="0" err="1"/>
              <a:t>iteratin</a:t>
            </a:r>
            <a:r>
              <a:rPr lang="en-US" sz="2800" dirty="0"/>
              <a:t> scheduling strategy is used,</a:t>
            </a:r>
          </a:p>
        </p:txBody>
      </p:sp>
    </p:spTree>
    <p:extLst>
      <p:ext uri="{BB962C8B-B14F-4D97-AF65-F5344CB8AC3E}">
        <p14:creationId xmlns:p14="http://schemas.microsoft.com/office/powerpoint/2010/main" val="1774100322"/>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C8F17BB-E4E1-4C18-BDA2-320DD4D1459D}"/>
              </a:ext>
            </a:extLst>
          </p:cNvPr>
          <p:cNvSpPr txBox="1"/>
          <p:nvPr/>
        </p:nvSpPr>
        <p:spPr>
          <a:xfrm>
            <a:off x="1003852" y="982176"/>
            <a:ext cx="6987209" cy="4939814"/>
          </a:xfrm>
          <a:prstGeom prst="rect">
            <a:avLst/>
          </a:prstGeom>
          <a:noFill/>
        </p:spPr>
        <p:txBody>
          <a:bodyPr wrap="square">
            <a:spAutoFit/>
          </a:bodyPr>
          <a:lstStyle/>
          <a:p>
            <a:r>
              <a:rPr lang="en-US" sz="1500" dirty="0"/>
              <a:t># include &lt;</a:t>
            </a:r>
            <a:r>
              <a:rPr lang="en-US" sz="1500" dirty="0" err="1"/>
              <a:t>stdio</a:t>
            </a:r>
            <a:r>
              <a:rPr lang="en-US" sz="1500" dirty="0"/>
              <a:t> .h&gt;</a:t>
            </a:r>
          </a:p>
          <a:p>
            <a:r>
              <a:rPr lang="en-US" sz="1500" dirty="0"/>
              <a:t> # include &lt;</a:t>
            </a:r>
            <a:r>
              <a:rPr lang="en-US" sz="1500" dirty="0" err="1"/>
              <a:t>omp.h</a:t>
            </a:r>
            <a:r>
              <a:rPr lang="en-US" sz="1500" dirty="0"/>
              <a:t>&gt;</a:t>
            </a:r>
          </a:p>
          <a:p>
            <a:r>
              <a:rPr lang="en-US" sz="1500" dirty="0"/>
              <a:t> int main ( int </a:t>
            </a:r>
            <a:r>
              <a:rPr lang="en-US" sz="1500" dirty="0" err="1"/>
              <a:t>argc</a:t>
            </a:r>
            <a:r>
              <a:rPr lang="en-US" sz="1500" dirty="0"/>
              <a:t> , char * </a:t>
            </a:r>
            <a:r>
              <a:rPr lang="en-US" sz="1500" dirty="0" err="1"/>
              <a:t>argv</a:t>
            </a:r>
            <a:r>
              <a:rPr lang="en-US" sz="1500" dirty="0"/>
              <a:t> []) {</a:t>
            </a:r>
          </a:p>
          <a:p>
            <a:r>
              <a:rPr lang="en-US" sz="1500" dirty="0"/>
              <a:t> int max; </a:t>
            </a:r>
            <a:r>
              <a:rPr lang="en-US" sz="1500" dirty="0" err="1"/>
              <a:t>sscanf</a:t>
            </a:r>
            <a:r>
              <a:rPr lang="en-US" sz="1500" dirty="0"/>
              <a:t> ( </a:t>
            </a:r>
            <a:r>
              <a:rPr lang="en-US" sz="1500" dirty="0" err="1"/>
              <a:t>argv</a:t>
            </a:r>
            <a:r>
              <a:rPr lang="en-US" sz="1500" dirty="0"/>
              <a:t> [1] , "%d", &amp;max );</a:t>
            </a:r>
          </a:p>
          <a:p>
            <a:r>
              <a:rPr lang="en-US" sz="1500" dirty="0"/>
              <a:t> int </a:t>
            </a:r>
            <a:r>
              <a:rPr lang="en-US" sz="1500" dirty="0" err="1"/>
              <a:t>ts</a:t>
            </a:r>
            <a:r>
              <a:rPr lang="en-US" sz="1500" dirty="0"/>
              <a:t> = </a:t>
            </a:r>
            <a:r>
              <a:rPr lang="en-US" sz="1500" dirty="0" err="1"/>
              <a:t>omp_get_max_threads</a:t>
            </a:r>
            <a:r>
              <a:rPr lang="en-US" sz="1500" dirty="0"/>
              <a:t> ();</a:t>
            </a:r>
          </a:p>
          <a:p>
            <a:r>
              <a:rPr lang="en-US" sz="1500" dirty="0"/>
              <a:t> if ( max % </a:t>
            </a:r>
            <a:r>
              <a:rPr lang="en-US" sz="1500" dirty="0" err="1"/>
              <a:t>ts</a:t>
            </a:r>
            <a:r>
              <a:rPr lang="en-US" sz="1500" dirty="0"/>
              <a:t> != 0) return 1;</a:t>
            </a:r>
          </a:p>
          <a:p>
            <a:r>
              <a:rPr lang="en-US" sz="1500" dirty="0"/>
              <a:t> int sums [</a:t>
            </a:r>
            <a:r>
              <a:rPr lang="en-US" sz="1500" dirty="0" err="1"/>
              <a:t>ts</a:t>
            </a:r>
            <a:r>
              <a:rPr lang="en-US" sz="1500" dirty="0"/>
              <a:t> ];</a:t>
            </a:r>
          </a:p>
          <a:p>
            <a:r>
              <a:rPr lang="en-US" sz="1500" dirty="0"/>
              <a:t> # pragma </a:t>
            </a:r>
            <a:r>
              <a:rPr lang="en-US" sz="1500" dirty="0" err="1"/>
              <a:t>omp</a:t>
            </a:r>
            <a:r>
              <a:rPr lang="en-US" sz="1500" dirty="0"/>
              <a:t> parallel</a:t>
            </a:r>
          </a:p>
          <a:p>
            <a:r>
              <a:rPr lang="en-US" sz="1500" dirty="0"/>
              <a:t> {</a:t>
            </a:r>
          </a:p>
          <a:p>
            <a:r>
              <a:rPr lang="en-US" sz="1500" dirty="0"/>
              <a:t> int t = </a:t>
            </a:r>
            <a:r>
              <a:rPr lang="en-US" sz="1500" dirty="0" err="1"/>
              <a:t>omp_get_thread_num</a:t>
            </a:r>
            <a:r>
              <a:rPr lang="en-US" sz="1500" dirty="0"/>
              <a:t> ();</a:t>
            </a:r>
          </a:p>
          <a:p>
            <a:r>
              <a:rPr lang="en-US" sz="1500" dirty="0"/>
              <a:t> int lo = (max / </a:t>
            </a:r>
            <a:r>
              <a:rPr lang="en-US" sz="1500" dirty="0" err="1"/>
              <a:t>ts</a:t>
            </a:r>
            <a:r>
              <a:rPr lang="en-US" sz="1500" dirty="0"/>
              <a:t>) * (t + 0) + 1;</a:t>
            </a:r>
          </a:p>
          <a:p>
            <a:r>
              <a:rPr lang="en-US" sz="1500" dirty="0"/>
              <a:t> int hi = (max / </a:t>
            </a:r>
            <a:r>
              <a:rPr lang="en-US" sz="1500" dirty="0" err="1"/>
              <a:t>ts</a:t>
            </a:r>
            <a:r>
              <a:rPr lang="en-US" sz="1500" dirty="0"/>
              <a:t>) * (t + 1) + 0;</a:t>
            </a:r>
          </a:p>
          <a:p>
            <a:r>
              <a:rPr lang="en-US" sz="1500" dirty="0"/>
              <a:t> sums [t] = 0;</a:t>
            </a:r>
          </a:p>
          <a:p>
            <a:r>
              <a:rPr lang="en-US" sz="1500" dirty="0"/>
              <a:t> for ( int </a:t>
            </a:r>
            <a:r>
              <a:rPr lang="en-US" sz="1500" dirty="0" err="1"/>
              <a:t>i</a:t>
            </a:r>
            <a:r>
              <a:rPr lang="en-US" sz="1500" dirty="0"/>
              <a:t> = lo; </a:t>
            </a:r>
            <a:r>
              <a:rPr lang="en-US" sz="1500" dirty="0" err="1"/>
              <a:t>i</a:t>
            </a:r>
            <a:r>
              <a:rPr lang="en-US" sz="1500" dirty="0"/>
              <a:t> &lt;= hi; </a:t>
            </a:r>
            <a:r>
              <a:rPr lang="en-US" sz="1500" dirty="0" err="1"/>
              <a:t>i</a:t>
            </a:r>
            <a:r>
              <a:rPr lang="en-US" sz="1500" dirty="0"/>
              <a:t> ++)</a:t>
            </a:r>
          </a:p>
          <a:p>
            <a:r>
              <a:rPr lang="en-US" sz="1500" dirty="0"/>
              <a:t> sums [t] = sums [t] + </a:t>
            </a:r>
            <a:r>
              <a:rPr lang="en-US" sz="1500" dirty="0" err="1"/>
              <a:t>i</a:t>
            </a:r>
            <a:r>
              <a:rPr lang="en-US" sz="1500" dirty="0"/>
              <a:t>;</a:t>
            </a:r>
          </a:p>
          <a:p>
            <a:r>
              <a:rPr lang="en-US" sz="1500" dirty="0"/>
              <a:t> }</a:t>
            </a:r>
          </a:p>
          <a:p>
            <a:r>
              <a:rPr lang="en-US" sz="1500" dirty="0"/>
              <a:t> int sum = 0;</a:t>
            </a:r>
          </a:p>
          <a:p>
            <a:r>
              <a:rPr lang="en-US" sz="1500" dirty="0"/>
              <a:t> for ( int t = 0; t &lt; </a:t>
            </a:r>
            <a:r>
              <a:rPr lang="en-US" sz="1500" dirty="0" err="1"/>
              <a:t>ts</a:t>
            </a:r>
            <a:r>
              <a:rPr lang="en-US" sz="1500" dirty="0"/>
              <a:t>; t++) sum = sum + sums [t];</a:t>
            </a:r>
          </a:p>
          <a:p>
            <a:r>
              <a:rPr lang="en-US" sz="1500" dirty="0"/>
              <a:t> </a:t>
            </a:r>
            <a:r>
              <a:rPr lang="en-US" sz="1500" dirty="0" err="1"/>
              <a:t>printf</a:t>
            </a:r>
            <a:r>
              <a:rPr lang="en-US" sz="1500" dirty="0"/>
              <a:t> ("%d\n", sum );</a:t>
            </a:r>
          </a:p>
          <a:p>
            <a:r>
              <a:rPr lang="en-US" sz="1500" dirty="0"/>
              <a:t> return 0;</a:t>
            </a:r>
          </a:p>
          <a:p>
            <a:r>
              <a:rPr lang="en-US" sz="1500" dirty="0"/>
              <a:t> }</a:t>
            </a:r>
          </a:p>
        </p:txBody>
      </p:sp>
    </p:spTree>
    <p:extLst>
      <p:ext uri="{BB962C8B-B14F-4D97-AF65-F5344CB8AC3E}">
        <p14:creationId xmlns:p14="http://schemas.microsoft.com/office/powerpoint/2010/main" val="849203504"/>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A0A68-1478-4618-81CE-6EA2B9BC77EB}"/>
              </a:ext>
            </a:extLst>
          </p:cNvPr>
          <p:cNvSpPr>
            <a:spLocks noGrp="1"/>
          </p:cNvSpPr>
          <p:nvPr>
            <p:ph type="title"/>
          </p:nvPr>
        </p:nvSpPr>
        <p:spPr/>
        <p:txBody>
          <a:bodyPr/>
          <a:lstStyle/>
          <a:p>
            <a:r>
              <a:rPr lang="en-US" dirty="0"/>
              <a:t>The details of parallel loops and reductions</a:t>
            </a:r>
          </a:p>
        </p:txBody>
      </p:sp>
      <p:sp>
        <p:nvSpPr>
          <p:cNvPr id="3" name="Content Placeholder 2">
            <a:extLst>
              <a:ext uri="{FF2B5EF4-FFF2-40B4-BE49-F238E27FC236}">
                <a16:creationId xmlns:a16="http://schemas.microsoft.com/office/drawing/2014/main" id="{40B09492-2E46-41B1-B046-49E9488F551F}"/>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B37C4466-63B5-4B0B-B153-8A9C147D94A5}"/>
              </a:ext>
            </a:extLst>
          </p:cNvPr>
          <p:cNvPicPr>
            <a:picLocks noChangeAspect="1"/>
          </p:cNvPicPr>
          <p:nvPr/>
        </p:nvPicPr>
        <p:blipFill>
          <a:blip r:embed="rId2"/>
          <a:stretch>
            <a:fillRect/>
          </a:stretch>
        </p:blipFill>
        <p:spPr>
          <a:xfrm>
            <a:off x="1191205" y="2532640"/>
            <a:ext cx="5755315" cy="1401107"/>
          </a:xfrm>
          <a:prstGeom prst="rect">
            <a:avLst/>
          </a:prstGeom>
        </p:spPr>
      </p:pic>
    </p:spTree>
    <p:extLst>
      <p:ext uri="{BB962C8B-B14F-4D97-AF65-F5344CB8AC3E}">
        <p14:creationId xmlns:p14="http://schemas.microsoft.com/office/powerpoint/2010/main" val="35124003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F4F07-3F7C-44A6-A3B3-479BD2139FCB}"/>
              </a:ext>
            </a:extLst>
          </p:cNvPr>
          <p:cNvSpPr>
            <a:spLocks noGrp="1"/>
          </p:cNvSpPr>
          <p:nvPr>
            <p:ph type="title"/>
          </p:nvPr>
        </p:nvSpPr>
        <p:spPr/>
        <p:txBody>
          <a:bodyPr>
            <a:normAutofit/>
          </a:bodyPr>
          <a:lstStyle/>
          <a:p>
            <a:r>
              <a:rPr lang="en-US" dirty="0"/>
              <a:t>3rd  levels of a </a:t>
            </a:r>
            <a:br>
              <a:rPr lang="en-US" dirty="0"/>
            </a:br>
            <a:r>
              <a:rPr lang="en-US" dirty="0"/>
              <a:t>modern computer’s architecture</a:t>
            </a:r>
          </a:p>
        </p:txBody>
      </p:sp>
      <p:sp>
        <p:nvSpPr>
          <p:cNvPr id="3" name="Content Placeholder 2">
            <a:extLst>
              <a:ext uri="{FF2B5EF4-FFF2-40B4-BE49-F238E27FC236}">
                <a16:creationId xmlns:a16="http://schemas.microsoft.com/office/drawing/2014/main" id="{32E55747-656F-4893-9967-BB8F2A1063FB}"/>
              </a:ext>
            </a:extLst>
          </p:cNvPr>
          <p:cNvSpPr>
            <a:spLocks noGrp="1"/>
          </p:cNvSpPr>
          <p:nvPr>
            <p:ph idx="1"/>
          </p:nvPr>
        </p:nvSpPr>
        <p:spPr>
          <a:xfrm>
            <a:off x="768096" y="2286000"/>
            <a:ext cx="7690104" cy="4267200"/>
          </a:xfrm>
        </p:spPr>
        <p:txBody>
          <a:bodyPr>
            <a:normAutofit/>
          </a:bodyPr>
          <a:lstStyle/>
          <a:p>
            <a:pPr>
              <a:buFont typeface="Wingdings" panose="05000000000000000000" pitchFamily="2" charset="2"/>
              <a:buChar char="§"/>
            </a:pPr>
            <a:r>
              <a:rPr lang="en-US" sz="3200" dirty="0"/>
              <a:t>Consumer level computers contain graphic processors capable of running hundreds or even thousands of threads in parallel.</a:t>
            </a:r>
          </a:p>
          <a:p>
            <a:pPr>
              <a:buFont typeface="Wingdings" panose="05000000000000000000" pitchFamily="2" charset="2"/>
              <a:buChar char="§"/>
            </a:pPr>
            <a:r>
              <a:rPr lang="en-US" sz="3200" dirty="0"/>
              <a:t> Processors capable of coping with such a large parallelism are necessary to support graphic animation.</a:t>
            </a:r>
          </a:p>
          <a:p>
            <a:pPr marL="0" indent="0">
              <a:buNone/>
            </a:pPr>
            <a:endParaRPr lang="en-US" sz="3200" dirty="0"/>
          </a:p>
        </p:txBody>
      </p:sp>
    </p:spTree>
    <p:extLst>
      <p:ext uri="{BB962C8B-B14F-4D97-AF65-F5344CB8AC3E}">
        <p14:creationId xmlns:p14="http://schemas.microsoft.com/office/powerpoint/2010/main" val="536339413"/>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50418-E146-4434-97D2-1D1F28A63DB3}"/>
              </a:ext>
            </a:extLst>
          </p:cNvPr>
          <p:cNvSpPr>
            <a:spLocks noGrp="1"/>
          </p:cNvSpPr>
          <p:nvPr>
            <p:ph type="title"/>
          </p:nvPr>
        </p:nvSpPr>
        <p:spPr/>
        <p:txBody>
          <a:bodyPr/>
          <a:lstStyle/>
          <a:p>
            <a:r>
              <a:rPr lang="en-US" dirty="0"/>
              <a:t>Parallel tasks</a:t>
            </a:r>
          </a:p>
        </p:txBody>
      </p:sp>
      <p:sp>
        <p:nvSpPr>
          <p:cNvPr id="3" name="Content Placeholder 2">
            <a:extLst>
              <a:ext uri="{FF2B5EF4-FFF2-40B4-BE49-F238E27FC236}">
                <a16:creationId xmlns:a16="http://schemas.microsoft.com/office/drawing/2014/main" id="{6FD9067C-2914-48D4-9F91-2878E429C775}"/>
              </a:ext>
            </a:extLst>
          </p:cNvPr>
          <p:cNvSpPr>
            <a:spLocks noGrp="1"/>
          </p:cNvSpPr>
          <p:nvPr>
            <p:ph idx="1"/>
          </p:nvPr>
        </p:nvSpPr>
        <p:spPr/>
        <p:txBody>
          <a:bodyPr/>
          <a:lstStyle/>
          <a:p>
            <a:r>
              <a:rPr lang="en-US" dirty="0"/>
              <a:t>Although most parallel programs spend most of their time running parallel loops, this is not always the case. </a:t>
            </a:r>
          </a:p>
          <a:p>
            <a:r>
              <a:rPr lang="en-US" dirty="0"/>
              <a:t>Hence, it is worth exploring how a program consisting of different tasks can be parallelized.</a:t>
            </a:r>
          </a:p>
        </p:txBody>
      </p:sp>
    </p:spTree>
    <p:extLst>
      <p:ext uri="{BB962C8B-B14F-4D97-AF65-F5344CB8AC3E}">
        <p14:creationId xmlns:p14="http://schemas.microsoft.com/office/powerpoint/2010/main" val="1012045122"/>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9A9EB-7480-4101-A994-4434BB2FA3EE}"/>
              </a:ext>
            </a:extLst>
          </p:cNvPr>
          <p:cNvSpPr>
            <a:spLocks noGrp="1"/>
          </p:cNvSpPr>
          <p:nvPr>
            <p:ph type="title"/>
          </p:nvPr>
        </p:nvSpPr>
        <p:spPr/>
        <p:txBody>
          <a:bodyPr/>
          <a:lstStyle/>
          <a:p>
            <a:r>
              <a:rPr lang="en-US" dirty="0"/>
              <a:t>Running independent tasks in parallel</a:t>
            </a:r>
          </a:p>
        </p:txBody>
      </p:sp>
      <p:sp>
        <p:nvSpPr>
          <p:cNvPr id="3" name="Content Placeholder 2">
            <a:extLst>
              <a:ext uri="{FF2B5EF4-FFF2-40B4-BE49-F238E27FC236}">
                <a16:creationId xmlns:a16="http://schemas.microsoft.com/office/drawing/2014/main" id="{385626F7-2B32-4BAD-BDA0-6CD9CC0E1F19}"/>
              </a:ext>
            </a:extLst>
          </p:cNvPr>
          <p:cNvSpPr>
            <a:spLocks noGrp="1"/>
          </p:cNvSpPr>
          <p:nvPr>
            <p:ph idx="1"/>
          </p:nvPr>
        </p:nvSpPr>
        <p:spPr/>
        <p:txBody>
          <a:bodyPr>
            <a:normAutofit/>
          </a:bodyPr>
          <a:lstStyle/>
          <a:p>
            <a:r>
              <a:rPr lang="en-US" dirty="0"/>
              <a:t>Consider computing the sum of integers from 1 to max one more time. </a:t>
            </a:r>
          </a:p>
          <a:p>
            <a:r>
              <a:rPr lang="en-US" dirty="0"/>
              <a:t>Interval from 1 to max is split into a number of mutually disjoint subintervals. </a:t>
            </a:r>
          </a:p>
          <a:p>
            <a:r>
              <a:rPr lang="en-US" dirty="0"/>
              <a:t>For each subinterval a task that first computes the sum of all integers of a subinterval and then adds the sum of the subinterval to the global sum, is used.</a:t>
            </a:r>
          </a:p>
        </p:txBody>
      </p:sp>
    </p:spTree>
    <p:extLst>
      <p:ext uri="{BB962C8B-B14F-4D97-AF65-F5344CB8AC3E}">
        <p14:creationId xmlns:p14="http://schemas.microsoft.com/office/powerpoint/2010/main" val="3835852576"/>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74CB8-179F-65D1-E0C8-AB6B2B4D02A8}"/>
              </a:ext>
            </a:extLst>
          </p:cNvPr>
          <p:cNvSpPr>
            <a:spLocks noGrp="1"/>
          </p:cNvSpPr>
          <p:nvPr>
            <p:ph type="title"/>
          </p:nvPr>
        </p:nvSpPr>
        <p:spPr/>
        <p:txBody>
          <a:bodyPr/>
          <a:lstStyle/>
          <a:p>
            <a:r>
              <a:rPr lang="en-IN" dirty="0"/>
              <a:t>#pragma </a:t>
            </a:r>
            <a:r>
              <a:rPr lang="en-IN" dirty="0" err="1"/>
              <a:t>omp</a:t>
            </a:r>
            <a:r>
              <a:rPr lang="en-IN" dirty="0"/>
              <a:t> single</a:t>
            </a:r>
          </a:p>
        </p:txBody>
      </p:sp>
      <p:sp>
        <p:nvSpPr>
          <p:cNvPr id="3" name="Content Placeholder 2">
            <a:extLst>
              <a:ext uri="{FF2B5EF4-FFF2-40B4-BE49-F238E27FC236}">
                <a16:creationId xmlns:a16="http://schemas.microsoft.com/office/drawing/2014/main" id="{0C1CE2E4-C124-B488-A52C-CE8CA925AACD}"/>
              </a:ext>
            </a:extLst>
          </p:cNvPr>
          <p:cNvSpPr>
            <a:spLocks noGrp="1"/>
          </p:cNvSpPr>
          <p:nvPr>
            <p:ph idx="1"/>
          </p:nvPr>
        </p:nvSpPr>
        <p:spPr/>
        <p:txBody>
          <a:bodyPr/>
          <a:lstStyle/>
          <a:p>
            <a:endParaRPr lang="en-IN" dirty="0"/>
          </a:p>
        </p:txBody>
      </p:sp>
      <p:pic>
        <p:nvPicPr>
          <p:cNvPr id="5" name="Picture 4">
            <a:extLst>
              <a:ext uri="{FF2B5EF4-FFF2-40B4-BE49-F238E27FC236}">
                <a16:creationId xmlns:a16="http://schemas.microsoft.com/office/drawing/2014/main" id="{40A4D059-8D9C-0EBB-7B96-4A2B22C7679C}"/>
              </a:ext>
            </a:extLst>
          </p:cNvPr>
          <p:cNvPicPr>
            <a:picLocks noChangeAspect="1"/>
          </p:cNvPicPr>
          <p:nvPr/>
        </p:nvPicPr>
        <p:blipFill>
          <a:blip r:embed="rId2"/>
          <a:stretch>
            <a:fillRect/>
          </a:stretch>
        </p:blipFill>
        <p:spPr>
          <a:xfrm>
            <a:off x="544566" y="2268794"/>
            <a:ext cx="7831338" cy="2923559"/>
          </a:xfrm>
          <a:prstGeom prst="rect">
            <a:avLst/>
          </a:prstGeom>
        </p:spPr>
      </p:pic>
    </p:spTree>
    <p:extLst>
      <p:ext uri="{BB962C8B-B14F-4D97-AF65-F5344CB8AC3E}">
        <p14:creationId xmlns:p14="http://schemas.microsoft.com/office/powerpoint/2010/main" val="2424626104"/>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7B2FE-1BB3-70E5-1710-EA283B23927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1310E853-90B6-0478-2624-A7B865225CBE}"/>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CA2A63EE-BAE3-822B-5520-89A5631B6D89}"/>
              </a:ext>
            </a:extLst>
          </p:cNvPr>
          <p:cNvPicPr>
            <a:picLocks noChangeAspect="1"/>
          </p:cNvPicPr>
          <p:nvPr/>
        </p:nvPicPr>
        <p:blipFill>
          <a:blip r:embed="rId2"/>
          <a:stretch>
            <a:fillRect/>
          </a:stretch>
        </p:blipFill>
        <p:spPr>
          <a:xfrm>
            <a:off x="760722" y="516685"/>
            <a:ext cx="8383278" cy="4320796"/>
          </a:xfrm>
          <a:prstGeom prst="rect">
            <a:avLst/>
          </a:prstGeom>
        </p:spPr>
      </p:pic>
    </p:spTree>
    <p:extLst>
      <p:ext uri="{BB962C8B-B14F-4D97-AF65-F5344CB8AC3E}">
        <p14:creationId xmlns:p14="http://schemas.microsoft.com/office/powerpoint/2010/main" val="1035057567"/>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37598-BCCE-2B84-E6CD-81C0F8BE90B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F712B87-5551-0676-9942-F31027D63045}"/>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004EBF22-E618-B739-93E8-DD3A44920F31}"/>
              </a:ext>
            </a:extLst>
          </p:cNvPr>
          <p:cNvPicPr>
            <a:picLocks noChangeAspect="1"/>
          </p:cNvPicPr>
          <p:nvPr/>
        </p:nvPicPr>
        <p:blipFill>
          <a:blip r:embed="rId2"/>
          <a:stretch>
            <a:fillRect/>
          </a:stretch>
        </p:blipFill>
        <p:spPr>
          <a:xfrm>
            <a:off x="685799" y="548640"/>
            <a:ext cx="8286937" cy="3794760"/>
          </a:xfrm>
          <a:prstGeom prst="rect">
            <a:avLst/>
          </a:prstGeom>
        </p:spPr>
      </p:pic>
    </p:spTree>
    <p:extLst>
      <p:ext uri="{BB962C8B-B14F-4D97-AF65-F5344CB8AC3E}">
        <p14:creationId xmlns:p14="http://schemas.microsoft.com/office/powerpoint/2010/main" val="2398880812"/>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36B4D-6EB0-376A-8B70-818DF3584DD2}"/>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AD25D91-D4B1-27F0-81AB-FC53E2EA1B6C}"/>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3B5ED59A-C86B-CB09-0B73-29A2C70ADF76}"/>
              </a:ext>
            </a:extLst>
          </p:cNvPr>
          <p:cNvPicPr>
            <a:picLocks noChangeAspect="1"/>
          </p:cNvPicPr>
          <p:nvPr/>
        </p:nvPicPr>
        <p:blipFill>
          <a:blip r:embed="rId2"/>
          <a:stretch>
            <a:fillRect/>
          </a:stretch>
        </p:blipFill>
        <p:spPr>
          <a:xfrm>
            <a:off x="685799" y="811402"/>
            <a:ext cx="8275437" cy="4023360"/>
          </a:xfrm>
          <a:prstGeom prst="rect">
            <a:avLst/>
          </a:prstGeom>
        </p:spPr>
      </p:pic>
    </p:spTree>
    <p:extLst>
      <p:ext uri="{BB962C8B-B14F-4D97-AF65-F5344CB8AC3E}">
        <p14:creationId xmlns:p14="http://schemas.microsoft.com/office/powerpoint/2010/main" val="1271345676"/>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D9BEC-9E09-51CE-E9DC-EBB914A9C3C2}"/>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9768DFEA-A438-EB15-A315-49591AA18F10}"/>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3F4C1EDE-7C54-6A7A-9ACF-19395AC5E075}"/>
              </a:ext>
            </a:extLst>
          </p:cNvPr>
          <p:cNvPicPr>
            <a:picLocks noChangeAspect="1"/>
          </p:cNvPicPr>
          <p:nvPr/>
        </p:nvPicPr>
        <p:blipFill>
          <a:blip r:embed="rId2"/>
          <a:stretch>
            <a:fillRect/>
          </a:stretch>
        </p:blipFill>
        <p:spPr>
          <a:xfrm>
            <a:off x="685800" y="1447800"/>
            <a:ext cx="7934630" cy="3185160"/>
          </a:xfrm>
          <a:prstGeom prst="rect">
            <a:avLst/>
          </a:prstGeom>
        </p:spPr>
      </p:pic>
    </p:spTree>
    <p:extLst>
      <p:ext uri="{BB962C8B-B14F-4D97-AF65-F5344CB8AC3E}">
        <p14:creationId xmlns:p14="http://schemas.microsoft.com/office/powerpoint/2010/main" val="3171635480"/>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342A9-3621-E070-2519-8EA5C51F74A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1D0EE9B-1996-2F7D-10E0-FB417327BF9D}"/>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92CB3F10-9EF0-CF27-54DA-757391B55C9C}"/>
              </a:ext>
            </a:extLst>
          </p:cNvPr>
          <p:cNvPicPr>
            <a:picLocks noChangeAspect="1"/>
          </p:cNvPicPr>
          <p:nvPr/>
        </p:nvPicPr>
        <p:blipFill>
          <a:blip r:embed="rId2"/>
          <a:stretch>
            <a:fillRect/>
          </a:stretch>
        </p:blipFill>
        <p:spPr>
          <a:xfrm>
            <a:off x="768097" y="990600"/>
            <a:ext cx="7994904" cy="3946526"/>
          </a:xfrm>
          <a:prstGeom prst="rect">
            <a:avLst/>
          </a:prstGeom>
        </p:spPr>
      </p:pic>
    </p:spTree>
    <p:extLst>
      <p:ext uri="{BB962C8B-B14F-4D97-AF65-F5344CB8AC3E}">
        <p14:creationId xmlns:p14="http://schemas.microsoft.com/office/powerpoint/2010/main" val="3166707518"/>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9CD4524-DC9B-4392-BC63-D120724088B3}"/>
              </a:ext>
            </a:extLst>
          </p:cNvPr>
          <p:cNvSpPr txBox="1"/>
          <p:nvPr/>
        </p:nvSpPr>
        <p:spPr>
          <a:xfrm>
            <a:off x="367747" y="1524634"/>
            <a:ext cx="3667541" cy="4524315"/>
          </a:xfrm>
          <a:prstGeom prst="rect">
            <a:avLst/>
          </a:prstGeom>
          <a:noFill/>
        </p:spPr>
        <p:txBody>
          <a:bodyPr wrap="square">
            <a:spAutoFit/>
          </a:bodyPr>
          <a:lstStyle/>
          <a:p>
            <a:r>
              <a:rPr lang="en-US" dirty="0"/>
              <a:t>1 # include &lt;</a:t>
            </a:r>
            <a:r>
              <a:rPr lang="en-US" dirty="0" err="1"/>
              <a:t>stdio</a:t>
            </a:r>
            <a:r>
              <a:rPr lang="en-US" dirty="0"/>
              <a:t> .h&gt;</a:t>
            </a:r>
          </a:p>
          <a:p>
            <a:r>
              <a:rPr lang="en-US" dirty="0"/>
              <a:t>2 # include &lt;</a:t>
            </a:r>
            <a:r>
              <a:rPr lang="en-US" dirty="0" err="1"/>
              <a:t>omp.h</a:t>
            </a:r>
            <a:r>
              <a:rPr lang="en-US" dirty="0"/>
              <a:t>&gt;</a:t>
            </a:r>
          </a:p>
          <a:p>
            <a:r>
              <a:rPr lang="en-US" dirty="0"/>
              <a:t>3</a:t>
            </a:r>
          </a:p>
          <a:p>
            <a:r>
              <a:rPr lang="en-US" dirty="0"/>
              <a:t>4 int main ( int </a:t>
            </a:r>
            <a:r>
              <a:rPr lang="en-US" dirty="0" err="1"/>
              <a:t>argc</a:t>
            </a:r>
            <a:r>
              <a:rPr lang="en-US" dirty="0"/>
              <a:t> , char * </a:t>
            </a:r>
            <a:r>
              <a:rPr lang="en-US" dirty="0" err="1"/>
              <a:t>argv</a:t>
            </a:r>
            <a:r>
              <a:rPr lang="en-US" dirty="0"/>
              <a:t> []) {</a:t>
            </a:r>
          </a:p>
          <a:p>
            <a:r>
              <a:rPr lang="en-US" dirty="0"/>
              <a:t>5 int max; </a:t>
            </a:r>
            <a:r>
              <a:rPr lang="en-US" dirty="0" err="1"/>
              <a:t>sscanf</a:t>
            </a:r>
            <a:r>
              <a:rPr lang="en-US" dirty="0"/>
              <a:t> ( </a:t>
            </a:r>
            <a:r>
              <a:rPr lang="en-US" dirty="0" err="1"/>
              <a:t>argv</a:t>
            </a:r>
            <a:r>
              <a:rPr lang="en-US" dirty="0"/>
              <a:t> [1] , "%d", &amp;max );</a:t>
            </a:r>
          </a:p>
          <a:p>
            <a:r>
              <a:rPr lang="en-US" dirty="0"/>
              <a:t>6 int tasks ; </a:t>
            </a:r>
            <a:r>
              <a:rPr lang="en-US" dirty="0" err="1"/>
              <a:t>sscanf</a:t>
            </a:r>
            <a:r>
              <a:rPr lang="en-US" dirty="0"/>
              <a:t> ( </a:t>
            </a:r>
            <a:r>
              <a:rPr lang="en-US" dirty="0" err="1"/>
              <a:t>argv</a:t>
            </a:r>
            <a:r>
              <a:rPr lang="en-US" dirty="0"/>
              <a:t> [2] , "%d", &amp; tasks );</a:t>
            </a:r>
          </a:p>
          <a:p>
            <a:r>
              <a:rPr lang="en-US" dirty="0"/>
              <a:t>7 if ( max % tasks != 0) return 1;</a:t>
            </a:r>
          </a:p>
          <a:p>
            <a:r>
              <a:rPr lang="en-US" dirty="0"/>
              <a:t>8 int sum = 0;</a:t>
            </a:r>
          </a:p>
          <a:p>
            <a:r>
              <a:rPr lang="en-US" dirty="0"/>
              <a:t>9 # pragma </a:t>
            </a:r>
            <a:r>
              <a:rPr lang="en-US" dirty="0" err="1"/>
              <a:t>omp</a:t>
            </a:r>
            <a:r>
              <a:rPr lang="en-US" dirty="0"/>
              <a:t> parallel</a:t>
            </a:r>
          </a:p>
          <a:p>
            <a:r>
              <a:rPr lang="en-US" dirty="0"/>
              <a:t>10 {</a:t>
            </a:r>
          </a:p>
          <a:p>
            <a:r>
              <a:rPr lang="en-US" dirty="0"/>
              <a:t>11 # pragma </a:t>
            </a:r>
            <a:r>
              <a:rPr lang="en-US" dirty="0" err="1"/>
              <a:t>omp</a:t>
            </a:r>
            <a:r>
              <a:rPr lang="en-US" dirty="0"/>
              <a:t> single</a:t>
            </a:r>
          </a:p>
          <a:p>
            <a:r>
              <a:rPr lang="en-US" dirty="0"/>
              <a:t>12 for ( int t = 0; t &lt; tasks ; t ++) {</a:t>
            </a:r>
          </a:p>
          <a:p>
            <a:r>
              <a:rPr lang="en-US" dirty="0"/>
              <a:t>13 # pragma </a:t>
            </a:r>
            <a:r>
              <a:rPr lang="en-US" dirty="0" err="1"/>
              <a:t>omp</a:t>
            </a:r>
            <a:r>
              <a:rPr lang="en-US" dirty="0"/>
              <a:t> task</a:t>
            </a:r>
          </a:p>
          <a:p>
            <a:r>
              <a:rPr lang="en-US" dirty="0"/>
              <a:t>14 { </a:t>
            </a:r>
          </a:p>
        </p:txBody>
      </p:sp>
      <p:sp>
        <p:nvSpPr>
          <p:cNvPr id="7" name="TextBox 6">
            <a:extLst>
              <a:ext uri="{FF2B5EF4-FFF2-40B4-BE49-F238E27FC236}">
                <a16:creationId xmlns:a16="http://schemas.microsoft.com/office/drawing/2014/main" id="{F1FD927D-1467-4297-AC5E-E42F5B23DEBC}"/>
              </a:ext>
            </a:extLst>
          </p:cNvPr>
          <p:cNvSpPr txBox="1"/>
          <p:nvPr/>
        </p:nvSpPr>
        <p:spPr>
          <a:xfrm>
            <a:off x="4204253" y="1524634"/>
            <a:ext cx="4572000" cy="4339650"/>
          </a:xfrm>
          <a:prstGeom prst="rect">
            <a:avLst/>
          </a:prstGeom>
          <a:noFill/>
        </p:spPr>
        <p:txBody>
          <a:bodyPr wrap="square">
            <a:spAutoFit/>
          </a:bodyPr>
          <a:lstStyle/>
          <a:p>
            <a:r>
              <a:rPr lang="en-US" dirty="0"/>
              <a:t>15 int </a:t>
            </a:r>
            <a:r>
              <a:rPr lang="en-US" dirty="0" err="1"/>
              <a:t>local_sum</a:t>
            </a:r>
            <a:r>
              <a:rPr lang="en-US" dirty="0"/>
              <a:t> = 0;</a:t>
            </a:r>
          </a:p>
          <a:p>
            <a:r>
              <a:rPr lang="en-US" dirty="0"/>
              <a:t>16 int lo = (max / tasks ) * (t + 0) + 1;</a:t>
            </a:r>
          </a:p>
          <a:p>
            <a:r>
              <a:rPr lang="en-US" dirty="0"/>
              <a:t>17 int hi = (max / tasks ) * (t + 1) + 0;</a:t>
            </a:r>
          </a:p>
          <a:p>
            <a:r>
              <a:rPr lang="en-US" dirty="0"/>
              <a:t>18 // </a:t>
            </a:r>
            <a:r>
              <a:rPr lang="en-US" dirty="0" err="1"/>
              <a:t>printf</a:t>
            </a:r>
            <a:r>
              <a:rPr lang="en-US" dirty="0"/>
              <a:t> ("% d: %d ..% d\n", </a:t>
            </a:r>
            <a:r>
              <a:rPr lang="en-US" dirty="0" err="1"/>
              <a:t>omp_get_thread_num</a:t>
            </a:r>
            <a:r>
              <a:rPr lang="en-US" dirty="0"/>
              <a:t> () , lo , hi);</a:t>
            </a:r>
          </a:p>
          <a:p>
            <a:r>
              <a:rPr lang="en-US" dirty="0"/>
              <a:t>19 for ( int </a:t>
            </a:r>
            <a:r>
              <a:rPr lang="en-US" dirty="0" err="1"/>
              <a:t>i</a:t>
            </a:r>
            <a:r>
              <a:rPr lang="en-US" dirty="0"/>
              <a:t> = lo; </a:t>
            </a:r>
            <a:r>
              <a:rPr lang="en-US" dirty="0" err="1"/>
              <a:t>i</a:t>
            </a:r>
            <a:r>
              <a:rPr lang="en-US" dirty="0"/>
              <a:t> &lt;= hi; </a:t>
            </a:r>
            <a:r>
              <a:rPr lang="en-US" dirty="0" err="1"/>
              <a:t>i</a:t>
            </a:r>
            <a:r>
              <a:rPr lang="en-US" dirty="0"/>
              <a:t> ++)</a:t>
            </a:r>
          </a:p>
          <a:p>
            <a:r>
              <a:rPr lang="en-US" dirty="0"/>
              <a:t>20 </a:t>
            </a:r>
            <a:r>
              <a:rPr lang="en-US" dirty="0" err="1"/>
              <a:t>local_sum</a:t>
            </a:r>
            <a:r>
              <a:rPr lang="en-US" dirty="0"/>
              <a:t> = </a:t>
            </a:r>
            <a:r>
              <a:rPr lang="en-US" dirty="0" err="1"/>
              <a:t>local_sum</a:t>
            </a:r>
            <a:r>
              <a:rPr lang="en-US" dirty="0"/>
              <a:t> + </a:t>
            </a:r>
            <a:r>
              <a:rPr lang="en-US" dirty="0" err="1"/>
              <a:t>i</a:t>
            </a:r>
            <a:r>
              <a:rPr lang="en-US" dirty="0"/>
              <a:t>;</a:t>
            </a:r>
          </a:p>
          <a:p>
            <a:r>
              <a:rPr lang="en-US" dirty="0"/>
              <a:t>21 # pragma </a:t>
            </a:r>
            <a:r>
              <a:rPr lang="en-US" dirty="0" err="1"/>
              <a:t>omp</a:t>
            </a:r>
            <a:r>
              <a:rPr lang="en-US" dirty="0"/>
              <a:t> </a:t>
            </a:r>
            <a:r>
              <a:rPr lang="en-US" sz="2000" dirty="0"/>
              <a:t>atomic</a:t>
            </a:r>
            <a:endParaRPr lang="en-US" dirty="0"/>
          </a:p>
          <a:p>
            <a:r>
              <a:rPr lang="en-US" dirty="0"/>
              <a:t>22 sum = sum + </a:t>
            </a:r>
            <a:r>
              <a:rPr lang="en-US" dirty="0" err="1"/>
              <a:t>local_sum</a:t>
            </a:r>
            <a:r>
              <a:rPr lang="en-US" dirty="0"/>
              <a:t> ;</a:t>
            </a:r>
          </a:p>
          <a:p>
            <a:r>
              <a:rPr lang="en-US" dirty="0"/>
              <a:t>23 }</a:t>
            </a:r>
          </a:p>
          <a:p>
            <a:r>
              <a:rPr lang="en-US" dirty="0"/>
              <a:t>24 }</a:t>
            </a:r>
          </a:p>
          <a:p>
            <a:r>
              <a:rPr lang="en-US" dirty="0"/>
              <a:t>25 }</a:t>
            </a:r>
          </a:p>
          <a:p>
            <a:r>
              <a:rPr lang="en-US" dirty="0"/>
              <a:t>26 </a:t>
            </a:r>
            <a:r>
              <a:rPr lang="en-US" dirty="0" err="1"/>
              <a:t>printf</a:t>
            </a:r>
            <a:r>
              <a:rPr lang="en-US" dirty="0"/>
              <a:t> ("%d\n", sum );</a:t>
            </a:r>
          </a:p>
          <a:p>
            <a:r>
              <a:rPr lang="en-US" dirty="0"/>
              <a:t>27 return 0;</a:t>
            </a:r>
          </a:p>
          <a:p>
            <a:r>
              <a:rPr lang="en-US" dirty="0"/>
              <a:t>28 }</a:t>
            </a:r>
          </a:p>
        </p:txBody>
      </p:sp>
    </p:spTree>
    <p:extLst>
      <p:ext uri="{BB962C8B-B14F-4D97-AF65-F5344CB8AC3E}">
        <p14:creationId xmlns:p14="http://schemas.microsoft.com/office/powerpoint/2010/main" val="3821933524"/>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C5E92-62E7-4384-83FD-76C636B6327C}"/>
              </a:ext>
            </a:extLst>
          </p:cNvPr>
          <p:cNvSpPr>
            <a:spLocks noGrp="1"/>
          </p:cNvSpPr>
          <p:nvPr>
            <p:ph type="title"/>
          </p:nvPr>
        </p:nvSpPr>
        <p:spPr/>
        <p:txBody>
          <a:bodyPr/>
          <a:lstStyle/>
          <a:p>
            <a:r>
              <a:rPr lang="en-US" dirty="0"/>
              <a:t>Running independent tasks in parallel</a:t>
            </a:r>
          </a:p>
        </p:txBody>
      </p:sp>
      <p:sp>
        <p:nvSpPr>
          <p:cNvPr id="3" name="Content Placeholder 2">
            <a:extLst>
              <a:ext uri="{FF2B5EF4-FFF2-40B4-BE49-F238E27FC236}">
                <a16:creationId xmlns:a16="http://schemas.microsoft.com/office/drawing/2014/main" id="{156DCE28-61E6-4E2B-AAD9-194DA93B5074}"/>
              </a:ext>
            </a:extLst>
          </p:cNvPr>
          <p:cNvSpPr>
            <a:spLocks noGrp="1"/>
          </p:cNvSpPr>
          <p:nvPr>
            <p:ph idx="1"/>
          </p:nvPr>
        </p:nvSpPr>
        <p:spPr>
          <a:xfrm>
            <a:off x="412955" y="2007807"/>
            <a:ext cx="8293723" cy="4343831"/>
          </a:xfrm>
        </p:spPr>
        <p:txBody>
          <a:bodyPr>
            <a:normAutofit lnSpcReduction="10000"/>
          </a:bodyPr>
          <a:lstStyle/>
          <a:p>
            <a:r>
              <a:rPr lang="en-US" sz="1800" dirty="0"/>
              <a:t>Computing the sum is performed in the parallel block in lines 9–25. </a:t>
            </a:r>
          </a:p>
          <a:p>
            <a:r>
              <a:rPr lang="en-US" sz="1800" dirty="0"/>
              <a:t>For loop in line 12 creates all T tasks where each task is defined by the code in lines 13–23. </a:t>
            </a:r>
          </a:p>
          <a:p>
            <a:r>
              <a:rPr lang="en-US" sz="1800" dirty="0"/>
              <a:t>Once the tasks are created, it is more or less up to OpenMP’s runtime system to schedule tasks and execute them.</a:t>
            </a:r>
          </a:p>
          <a:p>
            <a:r>
              <a:rPr lang="en-US" sz="1800" dirty="0"/>
              <a:t>For loop in line 12 is executed by only one thread as otherwise each thread would create its own set of T tasks. </a:t>
            </a:r>
          </a:p>
          <a:p>
            <a:pPr lvl="1"/>
            <a:r>
              <a:rPr lang="en-US" sz="1500" dirty="0"/>
              <a:t>This is achieved by placing the for loop in line 12 under the OpenMP directive single.</a:t>
            </a:r>
          </a:p>
          <a:p>
            <a:r>
              <a:rPr lang="en-US" sz="1800" dirty="0"/>
              <a:t>The OpenMP directive task in line 13 specifies that the code in lines 14–23 is to be executed as a single task. </a:t>
            </a:r>
          </a:p>
          <a:p>
            <a:r>
              <a:rPr lang="en-US" sz="1800" dirty="0"/>
              <a:t>The local sum is initialized to 0 and the subinterval bounds are computed from the task number, i.e., t. </a:t>
            </a:r>
          </a:p>
          <a:p>
            <a:r>
              <a:rPr lang="en-US" sz="1800" dirty="0"/>
              <a:t>The integers of the subinterval are added up and the local sum is added to the global sum using atomic section to prevent a race condition between two different tasks.</a:t>
            </a:r>
          </a:p>
        </p:txBody>
      </p:sp>
    </p:spTree>
    <p:extLst>
      <p:ext uri="{BB962C8B-B14F-4D97-AF65-F5344CB8AC3E}">
        <p14:creationId xmlns:p14="http://schemas.microsoft.com/office/powerpoint/2010/main" val="12519540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0E81F-3AC0-4446-B2FF-1FF8225A56D4}"/>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E37B866F-FC5E-405A-97A1-A24265758552}"/>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8EC2555F-ED03-48A2-A0C9-28386B81168A}"/>
              </a:ext>
            </a:extLst>
          </p:cNvPr>
          <p:cNvPicPr>
            <a:picLocks noChangeAspect="1"/>
          </p:cNvPicPr>
          <p:nvPr/>
        </p:nvPicPr>
        <p:blipFill>
          <a:blip r:embed="rId2"/>
          <a:stretch>
            <a:fillRect/>
          </a:stretch>
        </p:blipFill>
        <p:spPr>
          <a:xfrm>
            <a:off x="0" y="838200"/>
            <a:ext cx="8724658" cy="5443222"/>
          </a:xfrm>
          <a:prstGeom prst="rect">
            <a:avLst/>
          </a:prstGeom>
        </p:spPr>
      </p:pic>
    </p:spTree>
    <p:extLst>
      <p:ext uri="{BB962C8B-B14F-4D97-AF65-F5344CB8AC3E}">
        <p14:creationId xmlns:p14="http://schemas.microsoft.com/office/powerpoint/2010/main" val="4249521309"/>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FA812-22D8-40B8-85A0-A5ECA72B65CA}"/>
              </a:ext>
            </a:extLst>
          </p:cNvPr>
          <p:cNvSpPr>
            <a:spLocks noGrp="1"/>
          </p:cNvSpPr>
          <p:nvPr>
            <p:ph type="title"/>
          </p:nvPr>
        </p:nvSpPr>
        <p:spPr>
          <a:xfrm>
            <a:off x="628650" y="1101278"/>
            <a:ext cx="7886700" cy="272808"/>
          </a:xfrm>
        </p:spPr>
        <p:txBody>
          <a:bodyPr>
            <a:normAutofit fontScale="90000"/>
          </a:bodyPr>
          <a:lstStyle/>
          <a:p>
            <a:r>
              <a:rPr lang="en-US" dirty="0"/>
              <a:t>Fibonacci numbers</a:t>
            </a:r>
          </a:p>
        </p:txBody>
      </p:sp>
      <p:sp>
        <p:nvSpPr>
          <p:cNvPr id="5" name="TextBox 4">
            <a:extLst>
              <a:ext uri="{FF2B5EF4-FFF2-40B4-BE49-F238E27FC236}">
                <a16:creationId xmlns:a16="http://schemas.microsoft.com/office/drawing/2014/main" id="{0D2EFA33-63B7-4F4E-8139-8BAE40D5A25F}"/>
              </a:ext>
            </a:extLst>
          </p:cNvPr>
          <p:cNvSpPr txBox="1"/>
          <p:nvPr/>
        </p:nvSpPr>
        <p:spPr>
          <a:xfrm>
            <a:off x="1172816" y="1594746"/>
            <a:ext cx="6751983" cy="4401205"/>
          </a:xfrm>
          <a:prstGeom prst="rect">
            <a:avLst/>
          </a:prstGeom>
          <a:noFill/>
        </p:spPr>
        <p:txBody>
          <a:bodyPr wrap="square">
            <a:spAutoFit/>
          </a:bodyPr>
          <a:lstStyle/>
          <a:p>
            <a:r>
              <a:rPr lang="en-US" sz="2000" dirty="0"/>
              <a:t>1 # include &lt;</a:t>
            </a:r>
            <a:r>
              <a:rPr lang="en-US" sz="2000" dirty="0" err="1"/>
              <a:t>stdio</a:t>
            </a:r>
            <a:r>
              <a:rPr lang="en-US" sz="2000" dirty="0"/>
              <a:t> .h&gt;</a:t>
            </a:r>
          </a:p>
          <a:p>
            <a:r>
              <a:rPr lang="en-US" sz="2000" dirty="0"/>
              <a:t>2 # include &lt;</a:t>
            </a:r>
            <a:r>
              <a:rPr lang="en-US" sz="2000" dirty="0" err="1"/>
              <a:t>omp.h</a:t>
            </a:r>
            <a:r>
              <a:rPr lang="en-US" sz="2000" dirty="0"/>
              <a:t>&gt;</a:t>
            </a:r>
          </a:p>
          <a:p>
            <a:r>
              <a:rPr lang="en-US" sz="2000" dirty="0"/>
              <a:t>3</a:t>
            </a:r>
          </a:p>
          <a:p>
            <a:r>
              <a:rPr lang="en-US" sz="2000" dirty="0"/>
              <a:t>4 long fib (int n) { return (n &lt; 2 ? 1 : fib (n - 1) + fib (n - 2)); }</a:t>
            </a:r>
          </a:p>
          <a:p>
            <a:r>
              <a:rPr lang="en-US" sz="2000" dirty="0"/>
              <a:t>5</a:t>
            </a:r>
          </a:p>
          <a:p>
            <a:r>
              <a:rPr lang="en-US" sz="2000" dirty="0"/>
              <a:t>6 int main ( int </a:t>
            </a:r>
            <a:r>
              <a:rPr lang="en-US" sz="2000" dirty="0" err="1"/>
              <a:t>argc</a:t>
            </a:r>
            <a:r>
              <a:rPr lang="en-US" sz="2000" dirty="0"/>
              <a:t> , char * </a:t>
            </a:r>
            <a:r>
              <a:rPr lang="en-US" sz="2000" dirty="0" err="1"/>
              <a:t>argv</a:t>
            </a:r>
            <a:r>
              <a:rPr lang="en-US" sz="2000" dirty="0"/>
              <a:t> []) {</a:t>
            </a:r>
          </a:p>
          <a:p>
            <a:r>
              <a:rPr lang="en-US" sz="2000" dirty="0"/>
              <a:t>7 int max; </a:t>
            </a:r>
            <a:r>
              <a:rPr lang="en-US" sz="2000" dirty="0" err="1"/>
              <a:t>sscanf</a:t>
            </a:r>
            <a:r>
              <a:rPr lang="en-US" sz="2000" dirty="0"/>
              <a:t> ( </a:t>
            </a:r>
            <a:r>
              <a:rPr lang="en-US" sz="2000" dirty="0" err="1"/>
              <a:t>argv</a:t>
            </a:r>
            <a:r>
              <a:rPr lang="en-US" sz="2000" dirty="0"/>
              <a:t> [1] , "%d", &amp;max );</a:t>
            </a:r>
          </a:p>
          <a:p>
            <a:r>
              <a:rPr lang="en-US" sz="2000" dirty="0"/>
              <a:t>8 # pragma </a:t>
            </a:r>
            <a:r>
              <a:rPr lang="en-US" sz="2000" dirty="0" err="1"/>
              <a:t>omp</a:t>
            </a:r>
            <a:r>
              <a:rPr lang="en-US" sz="2000" dirty="0"/>
              <a:t> parallel</a:t>
            </a:r>
          </a:p>
          <a:p>
            <a:r>
              <a:rPr lang="en-US" sz="2000" dirty="0"/>
              <a:t>9 # pragma </a:t>
            </a:r>
            <a:r>
              <a:rPr lang="en-US" sz="2000" dirty="0" err="1"/>
              <a:t>omp</a:t>
            </a:r>
            <a:r>
              <a:rPr lang="en-US" sz="2000" dirty="0"/>
              <a:t> single</a:t>
            </a:r>
          </a:p>
          <a:p>
            <a:r>
              <a:rPr lang="en-US" sz="2000" dirty="0"/>
              <a:t>10 for ( int n = 1; n &lt;= max; n ++)</a:t>
            </a:r>
          </a:p>
          <a:p>
            <a:r>
              <a:rPr lang="en-US" sz="2000" dirty="0"/>
              <a:t>11 # pragma </a:t>
            </a:r>
            <a:r>
              <a:rPr lang="en-US" sz="2000" dirty="0" err="1"/>
              <a:t>omp</a:t>
            </a:r>
            <a:r>
              <a:rPr lang="en-US" sz="2000" dirty="0"/>
              <a:t> task</a:t>
            </a:r>
          </a:p>
          <a:p>
            <a:r>
              <a:rPr lang="en-US" sz="2000" dirty="0"/>
              <a:t>12 </a:t>
            </a:r>
            <a:r>
              <a:rPr lang="en-US" sz="2000" dirty="0" err="1"/>
              <a:t>printf</a:t>
            </a:r>
            <a:r>
              <a:rPr lang="en-US" sz="2000" dirty="0"/>
              <a:t> ("%d: %d %</a:t>
            </a:r>
            <a:r>
              <a:rPr lang="en-US" sz="2000" dirty="0" err="1"/>
              <a:t>ld</a:t>
            </a:r>
            <a:r>
              <a:rPr lang="en-US" sz="2000" dirty="0"/>
              <a:t>\n", </a:t>
            </a:r>
            <a:r>
              <a:rPr lang="en-US" sz="2000" dirty="0" err="1"/>
              <a:t>omp_get_thread_num</a:t>
            </a:r>
            <a:r>
              <a:rPr lang="en-US" sz="2000" dirty="0"/>
              <a:t> () , n, fib (n));</a:t>
            </a:r>
          </a:p>
          <a:p>
            <a:r>
              <a:rPr lang="en-US" sz="2000" dirty="0"/>
              <a:t>13 return 0;</a:t>
            </a:r>
          </a:p>
          <a:p>
            <a:r>
              <a:rPr lang="en-US" sz="2000" dirty="0"/>
              <a:t>14 }</a:t>
            </a:r>
          </a:p>
        </p:txBody>
      </p:sp>
    </p:spTree>
    <p:extLst>
      <p:ext uri="{BB962C8B-B14F-4D97-AF65-F5344CB8AC3E}">
        <p14:creationId xmlns:p14="http://schemas.microsoft.com/office/powerpoint/2010/main" val="428561535"/>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0BAC3-EE33-47AF-9DB9-83C3D3F12CC5}"/>
              </a:ext>
            </a:extLst>
          </p:cNvPr>
          <p:cNvSpPr>
            <a:spLocks noGrp="1"/>
          </p:cNvSpPr>
          <p:nvPr>
            <p:ph type="title"/>
          </p:nvPr>
        </p:nvSpPr>
        <p:spPr/>
        <p:txBody>
          <a:bodyPr/>
          <a:lstStyle/>
          <a:p>
            <a:r>
              <a:rPr lang="en-US" dirty="0"/>
              <a:t>OpenMP: tasks</a:t>
            </a:r>
          </a:p>
        </p:txBody>
      </p:sp>
      <p:sp>
        <p:nvSpPr>
          <p:cNvPr id="3" name="Content Placeholder 2">
            <a:extLst>
              <a:ext uri="{FF2B5EF4-FFF2-40B4-BE49-F238E27FC236}">
                <a16:creationId xmlns:a16="http://schemas.microsoft.com/office/drawing/2014/main" id="{C51A7DD0-865E-4FE0-A9A0-9F12C0C75717}"/>
              </a:ext>
            </a:extLst>
          </p:cNvPr>
          <p:cNvSpPr>
            <a:spLocks noGrp="1"/>
          </p:cNvSpPr>
          <p:nvPr>
            <p:ph idx="1"/>
          </p:nvPr>
        </p:nvSpPr>
        <p:spPr/>
        <p:txBody>
          <a:bodyPr>
            <a:normAutofit/>
          </a:bodyPr>
          <a:lstStyle/>
          <a:p>
            <a:r>
              <a:rPr lang="en-US" sz="2400" dirty="0"/>
              <a:t>Task is declared using the directive</a:t>
            </a:r>
          </a:p>
          <a:p>
            <a:pPr marL="0" indent="0">
              <a:buNone/>
            </a:pPr>
            <a:r>
              <a:rPr lang="en-US" sz="2400" dirty="0"/>
              <a:t>	#pragma </a:t>
            </a:r>
            <a:r>
              <a:rPr lang="en-US" sz="2400" dirty="0" err="1"/>
              <a:t>omp</a:t>
            </a:r>
            <a:r>
              <a:rPr lang="en-US" sz="2400" dirty="0"/>
              <a:t> task [clause [[,] clause] . . . ]</a:t>
            </a:r>
          </a:p>
          <a:p>
            <a:pPr marL="0" indent="0">
              <a:buNone/>
            </a:pPr>
            <a:r>
              <a:rPr lang="en-US" sz="2400" dirty="0"/>
              <a:t>	structured-block</a:t>
            </a:r>
          </a:p>
          <a:p>
            <a:r>
              <a:rPr lang="en-US" sz="2400" dirty="0"/>
              <a:t>Task directive creates a new task that executes structured-block. </a:t>
            </a:r>
          </a:p>
          <a:p>
            <a:r>
              <a:rPr lang="en-US" sz="2400" dirty="0"/>
              <a:t>New task can be executed immediately or can be deferred. </a:t>
            </a:r>
          </a:p>
          <a:p>
            <a:r>
              <a:rPr lang="en-US" sz="2400" dirty="0"/>
              <a:t>A deferred task can be later executed by any thread in the team.</a:t>
            </a:r>
          </a:p>
        </p:txBody>
      </p:sp>
    </p:spTree>
    <p:extLst>
      <p:ext uri="{BB962C8B-B14F-4D97-AF65-F5344CB8AC3E}">
        <p14:creationId xmlns:p14="http://schemas.microsoft.com/office/powerpoint/2010/main" val="4027596553"/>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88849-913B-4161-AB4B-3E2742E9AD55}"/>
              </a:ext>
            </a:extLst>
          </p:cNvPr>
          <p:cNvSpPr>
            <a:spLocks noGrp="1"/>
          </p:cNvSpPr>
          <p:nvPr>
            <p:ph type="title"/>
          </p:nvPr>
        </p:nvSpPr>
        <p:spPr/>
        <p:txBody>
          <a:bodyPr/>
          <a:lstStyle/>
          <a:p>
            <a:r>
              <a:rPr lang="en-US" dirty="0"/>
              <a:t>OpenMP: tasks</a:t>
            </a:r>
          </a:p>
        </p:txBody>
      </p:sp>
      <p:sp>
        <p:nvSpPr>
          <p:cNvPr id="3" name="Content Placeholder 2">
            <a:extLst>
              <a:ext uri="{FF2B5EF4-FFF2-40B4-BE49-F238E27FC236}">
                <a16:creationId xmlns:a16="http://schemas.microsoft.com/office/drawing/2014/main" id="{205A5B38-0649-4D65-9B01-69A60338490D}"/>
              </a:ext>
            </a:extLst>
          </p:cNvPr>
          <p:cNvSpPr>
            <a:spLocks noGrp="1"/>
          </p:cNvSpPr>
          <p:nvPr>
            <p:ph idx="1"/>
          </p:nvPr>
        </p:nvSpPr>
        <p:spPr>
          <a:xfrm>
            <a:off x="487018" y="1910798"/>
            <a:ext cx="8028332" cy="3579175"/>
          </a:xfrm>
        </p:spPr>
        <p:txBody>
          <a:bodyPr>
            <a:normAutofit fontScale="92500" lnSpcReduction="10000"/>
          </a:bodyPr>
          <a:lstStyle/>
          <a:p>
            <a:r>
              <a:rPr lang="en-US" sz="2700" dirty="0"/>
              <a:t>The task directive can be further refined by a number of clauses, the most important being the following ones:</a:t>
            </a:r>
          </a:p>
          <a:p>
            <a:pPr lvl="1"/>
            <a:r>
              <a:rPr lang="en-US" sz="2400" dirty="0"/>
              <a:t>final(scalar-logical-expression) causes, if scalar-logical-expression evaluates to true, that the created task does not generate any new tasks any more,</a:t>
            </a:r>
          </a:p>
          <a:p>
            <a:pPr lvl="2"/>
            <a:r>
              <a:rPr lang="en-US" sz="2100" dirty="0"/>
              <a:t>i.e., the code of would-be-generated new subtasks is included in and thus executed within this task;</a:t>
            </a:r>
          </a:p>
          <a:p>
            <a:pPr lvl="1"/>
            <a:r>
              <a:rPr lang="en-US" sz="2400" dirty="0"/>
              <a:t> if([task:] scalar-logical-expression) causes, if scalar-logical-expression evaluates to false, that an undeterred task is created</a:t>
            </a:r>
          </a:p>
          <a:p>
            <a:pPr lvl="2"/>
            <a:r>
              <a:rPr lang="en-US" sz="2100" dirty="0"/>
              <a:t> i.e., the created task  suspends the creating task until the created task is finished.</a:t>
            </a:r>
          </a:p>
        </p:txBody>
      </p:sp>
    </p:spTree>
    <p:extLst>
      <p:ext uri="{BB962C8B-B14F-4D97-AF65-F5344CB8AC3E}">
        <p14:creationId xmlns:p14="http://schemas.microsoft.com/office/powerpoint/2010/main" val="3189906664"/>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D44B0-1DA8-4B54-B49F-D2C564230444}"/>
              </a:ext>
            </a:extLst>
          </p:cNvPr>
          <p:cNvSpPr>
            <a:spLocks noGrp="1"/>
          </p:cNvSpPr>
          <p:nvPr>
            <p:ph type="title"/>
          </p:nvPr>
        </p:nvSpPr>
        <p:spPr/>
        <p:txBody>
          <a:bodyPr/>
          <a:lstStyle/>
          <a:p>
            <a:r>
              <a:rPr lang="en-US" dirty="0"/>
              <a:t>OpenMP: limiting execution to a single thread</a:t>
            </a:r>
          </a:p>
        </p:txBody>
      </p:sp>
      <p:sp>
        <p:nvSpPr>
          <p:cNvPr id="3" name="Content Placeholder 2">
            <a:extLst>
              <a:ext uri="{FF2B5EF4-FFF2-40B4-BE49-F238E27FC236}">
                <a16:creationId xmlns:a16="http://schemas.microsoft.com/office/drawing/2014/main" id="{1C29198D-3479-40CE-8E39-2D7B9314DF19}"/>
              </a:ext>
            </a:extLst>
          </p:cNvPr>
          <p:cNvSpPr>
            <a:spLocks noGrp="1"/>
          </p:cNvSpPr>
          <p:nvPr>
            <p:ph idx="1"/>
          </p:nvPr>
        </p:nvSpPr>
        <p:spPr/>
        <p:txBody>
          <a:bodyPr>
            <a:normAutofit/>
          </a:bodyPr>
          <a:lstStyle/>
          <a:p>
            <a:r>
              <a:rPr lang="en-US" sz="2400" dirty="0"/>
              <a:t>Within a parallel section, the directive</a:t>
            </a:r>
          </a:p>
          <a:p>
            <a:pPr marL="0" indent="0">
              <a:buNone/>
            </a:pPr>
            <a:r>
              <a:rPr lang="en-US" sz="2400" dirty="0"/>
              <a:t>	#pragma </a:t>
            </a:r>
            <a:r>
              <a:rPr lang="en-US" sz="2400" dirty="0" err="1"/>
              <a:t>omp</a:t>
            </a:r>
            <a:r>
              <a:rPr lang="en-US" sz="2400" dirty="0"/>
              <a:t> single [clause [[,] clause] . . . ]</a:t>
            </a:r>
          </a:p>
          <a:p>
            <a:pPr marL="0" indent="0">
              <a:buNone/>
            </a:pPr>
            <a:r>
              <a:rPr lang="en-US" sz="2400" dirty="0"/>
              <a:t>	structured-block</a:t>
            </a:r>
          </a:p>
          <a:p>
            <a:r>
              <a:rPr lang="en-US" sz="2400" dirty="0"/>
              <a:t>causes structured-block to be executed by exactly one thread in a team (not necessarily the master thread). </a:t>
            </a:r>
          </a:p>
          <a:p>
            <a:r>
              <a:rPr lang="en-US" sz="2400" dirty="0"/>
              <a:t>If not specified otherwise, all other threads wait idle at the implicit barrier at the end of the single directive.</a:t>
            </a:r>
          </a:p>
        </p:txBody>
      </p:sp>
    </p:spTree>
    <p:extLst>
      <p:ext uri="{BB962C8B-B14F-4D97-AF65-F5344CB8AC3E}">
        <p14:creationId xmlns:p14="http://schemas.microsoft.com/office/powerpoint/2010/main" val="2920651106"/>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D9F78-2DC3-433F-8B7E-5DC691C8BD5B}"/>
              </a:ext>
            </a:extLst>
          </p:cNvPr>
          <p:cNvSpPr>
            <a:spLocks noGrp="1"/>
          </p:cNvSpPr>
          <p:nvPr>
            <p:ph type="title"/>
          </p:nvPr>
        </p:nvSpPr>
        <p:spPr/>
        <p:txBody>
          <a:bodyPr/>
          <a:lstStyle/>
          <a:p>
            <a:r>
              <a:rPr lang="en-US" dirty="0"/>
              <a:t>OpenMP: limiting execution to a single thread</a:t>
            </a:r>
          </a:p>
        </p:txBody>
      </p:sp>
      <p:sp>
        <p:nvSpPr>
          <p:cNvPr id="3" name="Content Placeholder 2">
            <a:extLst>
              <a:ext uri="{FF2B5EF4-FFF2-40B4-BE49-F238E27FC236}">
                <a16:creationId xmlns:a16="http://schemas.microsoft.com/office/drawing/2014/main" id="{ADBE66AE-DB64-4A76-9C93-1B6C9DF72C2A}"/>
              </a:ext>
            </a:extLst>
          </p:cNvPr>
          <p:cNvSpPr>
            <a:spLocks noGrp="1"/>
          </p:cNvSpPr>
          <p:nvPr>
            <p:ph idx="1"/>
          </p:nvPr>
        </p:nvSpPr>
        <p:spPr/>
        <p:txBody>
          <a:bodyPr>
            <a:normAutofit/>
          </a:bodyPr>
          <a:lstStyle/>
          <a:p>
            <a:r>
              <a:rPr lang="en-US" sz="2700" dirty="0"/>
              <a:t>The most important clauses are the following:</a:t>
            </a:r>
          </a:p>
          <a:p>
            <a:pPr lvl="1"/>
            <a:r>
              <a:rPr lang="en-US" sz="2400" b="1" dirty="0"/>
              <a:t>private(list) </a:t>
            </a:r>
            <a:r>
              <a:rPr lang="en-US" sz="2400" dirty="0"/>
              <a:t>specifies that each variable in the list is private to the code executed within the single directive;</a:t>
            </a:r>
          </a:p>
          <a:p>
            <a:pPr lvl="1"/>
            <a:r>
              <a:rPr lang="en-US" sz="2400" b="1" dirty="0" err="1"/>
              <a:t>nowait</a:t>
            </a:r>
            <a:r>
              <a:rPr lang="en-US" sz="2400" b="1" dirty="0"/>
              <a:t> </a:t>
            </a:r>
            <a:r>
              <a:rPr lang="en-US" sz="2400" dirty="0"/>
              <a:t>removes the implicit barrier at the end of the single directive and thus allows other threads in the team to proceed without waiting for the code under the single directive to finish.</a:t>
            </a:r>
          </a:p>
        </p:txBody>
      </p:sp>
    </p:spTree>
    <p:extLst>
      <p:ext uri="{BB962C8B-B14F-4D97-AF65-F5344CB8AC3E}">
        <p14:creationId xmlns:p14="http://schemas.microsoft.com/office/powerpoint/2010/main" val="2126094663"/>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E879A-01EF-48A3-86FB-DF45EB299353}"/>
              </a:ext>
            </a:extLst>
          </p:cNvPr>
          <p:cNvSpPr>
            <a:spLocks noGrp="1"/>
          </p:cNvSpPr>
          <p:nvPr>
            <p:ph type="title"/>
          </p:nvPr>
        </p:nvSpPr>
        <p:spPr>
          <a:xfrm>
            <a:off x="628650" y="1131094"/>
            <a:ext cx="7886700" cy="241904"/>
          </a:xfrm>
        </p:spPr>
        <p:txBody>
          <a:bodyPr>
            <a:normAutofit fontScale="90000"/>
          </a:bodyPr>
          <a:lstStyle/>
          <a:p>
            <a:r>
              <a:rPr lang="en-US" dirty="0"/>
              <a:t>Quicksort</a:t>
            </a:r>
          </a:p>
        </p:txBody>
      </p:sp>
      <p:sp>
        <p:nvSpPr>
          <p:cNvPr id="3" name="Content Placeholder 2">
            <a:extLst>
              <a:ext uri="{FF2B5EF4-FFF2-40B4-BE49-F238E27FC236}">
                <a16:creationId xmlns:a16="http://schemas.microsoft.com/office/drawing/2014/main" id="{68FEEB39-4AA8-47E8-A628-C847F7035097}"/>
              </a:ext>
            </a:extLst>
          </p:cNvPr>
          <p:cNvSpPr>
            <a:spLocks noGrp="1"/>
          </p:cNvSpPr>
          <p:nvPr>
            <p:ph idx="1"/>
          </p:nvPr>
        </p:nvSpPr>
        <p:spPr/>
        <p:txBody>
          <a:bodyPr/>
          <a:lstStyle/>
          <a:p>
            <a:endParaRPr lang="en-US" dirty="0"/>
          </a:p>
        </p:txBody>
      </p:sp>
      <p:sp>
        <p:nvSpPr>
          <p:cNvPr id="5" name="TextBox 4">
            <a:extLst>
              <a:ext uri="{FF2B5EF4-FFF2-40B4-BE49-F238E27FC236}">
                <a16:creationId xmlns:a16="http://schemas.microsoft.com/office/drawing/2014/main" id="{FEC01E32-F879-4F37-B4B8-571122DA894F}"/>
              </a:ext>
            </a:extLst>
          </p:cNvPr>
          <p:cNvSpPr txBox="1"/>
          <p:nvPr/>
        </p:nvSpPr>
        <p:spPr>
          <a:xfrm>
            <a:off x="2454965" y="857251"/>
            <a:ext cx="6997148" cy="4916731"/>
          </a:xfrm>
          <a:prstGeom prst="rect">
            <a:avLst/>
          </a:prstGeom>
          <a:noFill/>
        </p:spPr>
        <p:txBody>
          <a:bodyPr wrap="square">
            <a:spAutoFit/>
          </a:bodyPr>
          <a:lstStyle/>
          <a:p>
            <a:r>
              <a:rPr lang="en-US" sz="1650" dirty="0"/>
              <a:t>1 void </a:t>
            </a:r>
            <a:r>
              <a:rPr lang="en-US" sz="1650" dirty="0" err="1"/>
              <a:t>par_qsort</a:t>
            </a:r>
            <a:r>
              <a:rPr lang="en-US" sz="1650" dirty="0"/>
              <a:t> ( char ** data , int lo , int hi ,</a:t>
            </a:r>
          </a:p>
          <a:p>
            <a:r>
              <a:rPr lang="en-US" sz="1650" dirty="0"/>
              <a:t>2 int (* compare )( const char *, const char *)) {</a:t>
            </a:r>
          </a:p>
          <a:p>
            <a:r>
              <a:rPr lang="en-US" sz="1650" dirty="0"/>
              <a:t>3 if (lo &gt; hi) return ;</a:t>
            </a:r>
          </a:p>
          <a:p>
            <a:r>
              <a:rPr lang="en-US" sz="1650" dirty="0"/>
              <a:t>4 int l = lo;</a:t>
            </a:r>
          </a:p>
          <a:p>
            <a:r>
              <a:rPr lang="en-US" sz="1650" dirty="0"/>
              <a:t>5 int h = hi;</a:t>
            </a:r>
          </a:p>
          <a:p>
            <a:r>
              <a:rPr lang="en-US" sz="1650" dirty="0"/>
              <a:t>6 char *p = data [( hi + lo) / 2];</a:t>
            </a:r>
          </a:p>
          <a:p>
            <a:r>
              <a:rPr lang="en-US" sz="1650" dirty="0"/>
              <a:t>7 while (l &lt;= h) {</a:t>
            </a:r>
          </a:p>
          <a:p>
            <a:r>
              <a:rPr lang="en-US" sz="1650" dirty="0"/>
              <a:t>8 while ( compare ( data [l], p) &lt; 0) l ++;</a:t>
            </a:r>
          </a:p>
          <a:p>
            <a:r>
              <a:rPr lang="en-US" sz="1650" dirty="0"/>
              <a:t>9 while ( compare ( data [h], p) &gt; 0) h --;</a:t>
            </a:r>
          </a:p>
          <a:p>
            <a:r>
              <a:rPr lang="en-US" sz="1650" dirty="0"/>
              <a:t>10 if (l &lt;= h) {</a:t>
            </a:r>
          </a:p>
          <a:p>
            <a:r>
              <a:rPr lang="en-US" sz="1650" dirty="0"/>
              <a:t>11 char *</a:t>
            </a:r>
            <a:r>
              <a:rPr lang="en-US" sz="1650" dirty="0" err="1"/>
              <a:t>tmp</a:t>
            </a:r>
            <a:r>
              <a:rPr lang="en-US" sz="1650" dirty="0"/>
              <a:t> = data [l]; data [l] = data [h]; data [h] = </a:t>
            </a:r>
            <a:r>
              <a:rPr lang="en-US" sz="1650" dirty="0" err="1"/>
              <a:t>tmp</a:t>
            </a:r>
            <a:r>
              <a:rPr lang="en-US" sz="1650" dirty="0"/>
              <a:t> ;</a:t>
            </a:r>
          </a:p>
          <a:p>
            <a:r>
              <a:rPr lang="en-US" sz="1650" dirty="0"/>
              <a:t>12 l++; h --;</a:t>
            </a:r>
          </a:p>
          <a:p>
            <a:r>
              <a:rPr lang="en-US" sz="1650" dirty="0"/>
              <a:t>13 }</a:t>
            </a:r>
          </a:p>
          <a:p>
            <a:r>
              <a:rPr lang="en-US" sz="1650" dirty="0"/>
              <a:t>14 }</a:t>
            </a:r>
          </a:p>
          <a:p>
            <a:r>
              <a:rPr lang="en-US" sz="1650" dirty="0"/>
              <a:t>15 # pragma </a:t>
            </a:r>
            <a:r>
              <a:rPr lang="en-US" sz="1650" dirty="0" err="1"/>
              <a:t>omp</a:t>
            </a:r>
            <a:r>
              <a:rPr lang="en-US" sz="1650" dirty="0"/>
              <a:t> task final (h - lo &lt; 1000)</a:t>
            </a:r>
          </a:p>
          <a:p>
            <a:r>
              <a:rPr lang="en-US" sz="1650" dirty="0"/>
              <a:t>16 </a:t>
            </a:r>
            <a:r>
              <a:rPr lang="en-US" sz="1650" dirty="0" err="1"/>
              <a:t>par_qsort</a:t>
            </a:r>
            <a:r>
              <a:rPr lang="en-US" sz="1650" dirty="0"/>
              <a:t> (data , lo , h, compare );</a:t>
            </a:r>
          </a:p>
          <a:p>
            <a:r>
              <a:rPr lang="en-US" sz="1650" dirty="0"/>
              <a:t>17 # pragma </a:t>
            </a:r>
            <a:r>
              <a:rPr lang="en-US" sz="1650" dirty="0" err="1"/>
              <a:t>omp</a:t>
            </a:r>
            <a:r>
              <a:rPr lang="en-US" sz="1650" dirty="0"/>
              <a:t> task final (hi - l &lt; 1000)</a:t>
            </a:r>
          </a:p>
          <a:p>
            <a:r>
              <a:rPr lang="en-US" sz="1650" dirty="0"/>
              <a:t>18 </a:t>
            </a:r>
            <a:r>
              <a:rPr lang="en-US" sz="1650" dirty="0" err="1"/>
              <a:t>par_qsort</a:t>
            </a:r>
            <a:r>
              <a:rPr lang="en-US" sz="1650" dirty="0"/>
              <a:t> (data , l, hi , compare );</a:t>
            </a:r>
          </a:p>
          <a:p>
            <a:r>
              <a:rPr lang="en-US" sz="1650" dirty="0"/>
              <a:t>19</a:t>
            </a:r>
          </a:p>
        </p:txBody>
      </p:sp>
    </p:spTree>
    <p:extLst>
      <p:ext uri="{BB962C8B-B14F-4D97-AF65-F5344CB8AC3E}">
        <p14:creationId xmlns:p14="http://schemas.microsoft.com/office/powerpoint/2010/main" val="4149885212"/>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7F074-0AA9-4300-B041-2784A5BB7927}"/>
              </a:ext>
            </a:extLst>
          </p:cNvPr>
          <p:cNvSpPr>
            <a:spLocks noGrp="1"/>
          </p:cNvSpPr>
          <p:nvPr>
            <p:ph type="title"/>
          </p:nvPr>
        </p:nvSpPr>
        <p:spPr/>
        <p:txBody>
          <a:bodyPr/>
          <a:lstStyle/>
          <a:p>
            <a:r>
              <a:rPr lang="en-US" dirty="0"/>
              <a:t>Quicksort</a:t>
            </a:r>
          </a:p>
        </p:txBody>
      </p:sp>
      <p:sp>
        <p:nvSpPr>
          <p:cNvPr id="3" name="Content Placeholder 2">
            <a:extLst>
              <a:ext uri="{FF2B5EF4-FFF2-40B4-BE49-F238E27FC236}">
                <a16:creationId xmlns:a16="http://schemas.microsoft.com/office/drawing/2014/main" id="{DC8FCABE-961D-449A-89DB-27EDF4BBDCF2}"/>
              </a:ext>
            </a:extLst>
          </p:cNvPr>
          <p:cNvSpPr>
            <a:spLocks noGrp="1"/>
          </p:cNvSpPr>
          <p:nvPr>
            <p:ph idx="1"/>
          </p:nvPr>
        </p:nvSpPr>
        <p:spPr/>
        <p:txBody>
          <a:bodyPr>
            <a:normAutofit/>
          </a:bodyPr>
          <a:lstStyle/>
          <a:p>
            <a:r>
              <a:rPr lang="en-US" dirty="0"/>
              <a:t>The recursive calls are modified because they can be performed independently, i.e., at the same time. </a:t>
            </a:r>
          </a:p>
          <a:p>
            <a:r>
              <a:rPr lang="en-US" dirty="0"/>
              <a:t>Each of the two recursive calls is therefore executed as its own task.</a:t>
            </a:r>
          </a:p>
          <a:p>
            <a:r>
              <a:rPr lang="en-US" dirty="0"/>
              <a:t>Creating a new task only makes sense if a part of the table that must be sorted using a recursive call is big enough. </a:t>
            </a:r>
          </a:p>
          <a:p>
            <a:r>
              <a:rPr lang="en-US" dirty="0"/>
              <a:t>clause final in lines 15 and 17 is used to prevent creating new tasks for parts of table that contain less that 1000 elements. </a:t>
            </a:r>
          </a:p>
        </p:txBody>
      </p:sp>
    </p:spTree>
    <p:extLst>
      <p:ext uri="{BB962C8B-B14F-4D97-AF65-F5344CB8AC3E}">
        <p14:creationId xmlns:p14="http://schemas.microsoft.com/office/powerpoint/2010/main" val="2406636085"/>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CFD2E-6749-4A5F-A2D0-AFFA52FB2553}"/>
              </a:ext>
            </a:extLst>
          </p:cNvPr>
          <p:cNvSpPr>
            <a:spLocks noGrp="1"/>
          </p:cNvSpPr>
          <p:nvPr>
            <p:ph type="title"/>
          </p:nvPr>
        </p:nvSpPr>
        <p:spPr/>
        <p:txBody>
          <a:bodyPr/>
          <a:lstStyle/>
          <a:p>
            <a:r>
              <a:rPr lang="en-US" dirty="0"/>
              <a:t>call of the parallel implementation of the Quicksort algorithm.</a:t>
            </a:r>
          </a:p>
        </p:txBody>
      </p:sp>
      <p:sp>
        <p:nvSpPr>
          <p:cNvPr id="5" name="TextBox 4">
            <a:extLst>
              <a:ext uri="{FF2B5EF4-FFF2-40B4-BE49-F238E27FC236}">
                <a16:creationId xmlns:a16="http://schemas.microsoft.com/office/drawing/2014/main" id="{79842A12-EF79-4D4F-9709-BA217C87F1D5}"/>
              </a:ext>
            </a:extLst>
          </p:cNvPr>
          <p:cNvSpPr txBox="1"/>
          <p:nvPr/>
        </p:nvSpPr>
        <p:spPr>
          <a:xfrm>
            <a:off x="1043610" y="2435191"/>
            <a:ext cx="6649278" cy="1200329"/>
          </a:xfrm>
          <a:prstGeom prst="rect">
            <a:avLst/>
          </a:prstGeom>
          <a:noFill/>
        </p:spPr>
        <p:txBody>
          <a:bodyPr wrap="square">
            <a:spAutoFit/>
          </a:bodyPr>
          <a:lstStyle/>
          <a:p>
            <a:r>
              <a:rPr lang="en-US" sz="2400" dirty="0"/>
              <a:t>1 # pragma </a:t>
            </a:r>
            <a:r>
              <a:rPr lang="en-US" sz="2400" dirty="0" err="1"/>
              <a:t>omp</a:t>
            </a:r>
            <a:r>
              <a:rPr lang="en-US" sz="2400" dirty="0"/>
              <a:t> parallel</a:t>
            </a:r>
          </a:p>
          <a:p>
            <a:r>
              <a:rPr lang="en-US" sz="2400" dirty="0"/>
              <a:t>2 # pragma </a:t>
            </a:r>
            <a:r>
              <a:rPr lang="en-US" sz="2400" dirty="0" err="1"/>
              <a:t>omp</a:t>
            </a:r>
            <a:r>
              <a:rPr lang="en-US" sz="2400" dirty="0"/>
              <a:t> single</a:t>
            </a:r>
          </a:p>
          <a:p>
            <a:r>
              <a:rPr lang="en-US" sz="2400" dirty="0"/>
              <a:t>3 </a:t>
            </a:r>
            <a:r>
              <a:rPr lang="en-US" sz="2400" dirty="0" err="1"/>
              <a:t>par_qsort</a:t>
            </a:r>
            <a:r>
              <a:rPr lang="en-US" sz="2400" dirty="0"/>
              <a:t> ( strings , 0, </a:t>
            </a:r>
            <a:r>
              <a:rPr lang="en-US" sz="2400" dirty="0" err="1"/>
              <a:t>num_strings</a:t>
            </a:r>
            <a:r>
              <a:rPr lang="en-US" sz="2400" dirty="0"/>
              <a:t> - 1, compare );</a:t>
            </a:r>
          </a:p>
        </p:txBody>
      </p:sp>
    </p:spTree>
    <p:extLst>
      <p:ext uri="{BB962C8B-B14F-4D97-AF65-F5344CB8AC3E}">
        <p14:creationId xmlns:p14="http://schemas.microsoft.com/office/powerpoint/2010/main" val="3735636176"/>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434984-F61E-4BC0-B48E-9E630263CCE9}"/>
              </a:ext>
            </a:extLst>
          </p:cNvPr>
          <p:cNvSpPr>
            <a:spLocks noGrp="1"/>
          </p:cNvSpPr>
          <p:nvPr>
            <p:ph type="title"/>
          </p:nvPr>
        </p:nvSpPr>
        <p:spPr/>
        <p:txBody>
          <a:bodyPr>
            <a:noAutofit/>
          </a:bodyPr>
          <a:lstStyle/>
          <a:p>
            <a:r>
              <a:rPr lang="en-US" sz="2400" dirty="0"/>
              <a:t>comparison of the running time of the sequential and parallel version of the Quicksort algorithm when sorting n random strings of max length 64 using a quad-core processor with multithreading</a:t>
            </a:r>
          </a:p>
        </p:txBody>
      </p:sp>
      <p:sp>
        <p:nvSpPr>
          <p:cNvPr id="3" name="Content Placeholder 2">
            <a:extLst>
              <a:ext uri="{FF2B5EF4-FFF2-40B4-BE49-F238E27FC236}">
                <a16:creationId xmlns:a16="http://schemas.microsoft.com/office/drawing/2014/main" id="{1BD11B06-F990-418C-8896-1F39DBB1E624}"/>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17C5900C-B07E-4EE6-84B0-06F50EBD3E62}"/>
              </a:ext>
            </a:extLst>
          </p:cNvPr>
          <p:cNvPicPr>
            <a:picLocks noChangeAspect="1"/>
          </p:cNvPicPr>
          <p:nvPr/>
        </p:nvPicPr>
        <p:blipFill>
          <a:blip r:embed="rId2"/>
          <a:stretch>
            <a:fillRect/>
          </a:stretch>
        </p:blipFill>
        <p:spPr>
          <a:xfrm>
            <a:off x="907893" y="2827424"/>
            <a:ext cx="6637616" cy="2061593"/>
          </a:xfrm>
          <a:prstGeom prst="rect">
            <a:avLst/>
          </a:prstGeom>
        </p:spPr>
      </p:pic>
    </p:spTree>
    <p:extLst>
      <p:ext uri="{BB962C8B-B14F-4D97-AF65-F5344CB8AC3E}">
        <p14:creationId xmlns:p14="http://schemas.microsoft.com/office/powerpoint/2010/main" val="2780758681"/>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1DAEF-2119-453E-870F-81C6AE621B25}"/>
              </a:ext>
            </a:extLst>
          </p:cNvPr>
          <p:cNvSpPr>
            <a:spLocks noGrp="1"/>
          </p:cNvSpPr>
          <p:nvPr>
            <p:ph type="title"/>
          </p:nvPr>
        </p:nvSpPr>
        <p:spPr>
          <a:xfrm>
            <a:off x="628650" y="988740"/>
            <a:ext cx="7886700" cy="388561"/>
          </a:xfrm>
        </p:spPr>
        <p:txBody>
          <a:bodyPr>
            <a:normAutofit fontScale="90000"/>
          </a:bodyPr>
          <a:lstStyle/>
          <a:p>
            <a:r>
              <a:rPr lang="en-US" dirty="0"/>
              <a:t>Combining the results of parallel tasks</a:t>
            </a:r>
          </a:p>
        </p:txBody>
      </p:sp>
      <p:sp>
        <p:nvSpPr>
          <p:cNvPr id="5" name="TextBox 4">
            <a:extLst>
              <a:ext uri="{FF2B5EF4-FFF2-40B4-BE49-F238E27FC236}">
                <a16:creationId xmlns:a16="http://schemas.microsoft.com/office/drawing/2014/main" id="{6A10E7A0-7C81-4E83-85F5-4E6BCF8BE53F}"/>
              </a:ext>
            </a:extLst>
          </p:cNvPr>
          <p:cNvSpPr txBox="1"/>
          <p:nvPr/>
        </p:nvSpPr>
        <p:spPr>
          <a:xfrm>
            <a:off x="1202635" y="1377301"/>
            <a:ext cx="6072809" cy="4524315"/>
          </a:xfrm>
          <a:prstGeom prst="rect">
            <a:avLst/>
          </a:prstGeom>
          <a:noFill/>
        </p:spPr>
        <p:txBody>
          <a:bodyPr wrap="square">
            <a:spAutoFit/>
          </a:bodyPr>
          <a:lstStyle/>
          <a:p>
            <a:r>
              <a:rPr lang="en-US" dirty="0"/>
              <a:t>1 int </a:t>
            </a:r>
            <a:r>
              <a:rPr lang="en-US" dirty="0" err="1"/>
              <a:t>par_qsort</a:t>
            </a:r>
            <a:r>
              <a:rPr lang="en-US" dirty="0"/>
              <a:t> ( char ** data , int lo , int hi ,</a:t>
            </a:r>
          </a:p>
          <a:p>
            <a:r>
              <a:rPr lang="en-US" dirty="0"/>
              <a:t>2 int (* compare )( const char *, const char *)) {</a:t>
            </a:r>
          </a:p>
          <a:p>
            <a:r>
              <a:rPr lang="en-US" dirty="0"/>
              <a:t>3 if (lo &gt; hi) return 0;</a:t>
            </a:r>
          </a:p>
          <a:p>
            <a:r>
              <a:rPr lang="en-US" dirty="0"/>
              <a:t>4 int l = lo;</a:t>
            </a:r>
          </a:p>
          <a:p>
            <a:r>
              <a:rPr lang="en-US" dirty="0"/>
              <a:t>5 int h = hi;</a:t>
            </a:r>
          </a:p>
          <a:p>
            <a:r>
              <a:rPr lang="en-US" dirty="0"/>
              <a:t>6 char *p = data [( hi + lo) / 2];</a:t>
            </a:r>
          </a:p>
          <a:p>
            <a:r>
              <a:rPr lang="en-US" dirty="0"/>
              <a:t>7 int count = 0;</a:t>
            </a:r>
          </a:p>
          <a:p>
            <a:r>
              <a:rPr lang="en-US" dirty="0"/>
              <a:t>8 while (l &lt;= h) {</a:t>
            </a:r>
          </a:p>
          <a:p>
            <a:r>
              <a:rPr lang="en-US" dirty="0"/>
              <a:t>9 while ( compare ( data [l], p) &lt; 0) l ++;</a:t>
            </a:r>
          </a:p>
          <a:p>
            <a:r>
              <a:rPr lang="en-US" dirty="0"/>
              <a:t>10 while ( compare ( data [h], p) &gt; 0) h --;</a:t>
            </a:r>
          </a:p>
          <a:p>
            <a:r>
              <a:rPr lang="en-US" dirty="0"/>
              <a:t>11 if (l &lt;= h) {</a:t>
            </a:r>
          </a:p>
          <a:p>
            <a:r>
              <a:rPr lang="en-US" dirty="0"/>
              <a:t>12 count ++;</a:t>
            </a:r>
          </a:p>
          <a:p>
            <a:r>
              <a:rPr lang="en-US" dirty="0"/>
              <a:t>13 char *</a:t>
            </a:r>
            <a:r>
              <a:rPr lang="en-US" dirty="0" err="1"/>
              <a:t>tmp</a:t>
            </a:r>
            <a:r>
              <a:rPr lang="en-US" dirty="0"/>
              <a:t> = data [l]; data [l] = data [h]; data [h] = </a:t>
            </a:r>
            <a:r>
              <a:rPr lang="en-US" dirty="0" err="1"/>
              <a:t>tmp</a:t>
            </a:r>
            <a:r>
              <a:rPr lang="en-US" dirty="0"/>
              <a:t> ;</a:t>
            </a:r>
          </a:p>
          <a:p>
            <a:r>
              <a:rPr lang="en-US" dirty="0"/>
              <a:t>14 l++; h --;</a:t>
            </a:r>
          </a:p>
          <a:p>
            <a:r>
              <a:rPr lang="en-US" dirty="0"/>
              <a:t>15 }</a:t>
            </a:r>
          </a:p>
          <a:p>
            <a:r>
              <a:rPr lang="en-US" dirty="0"/>
              <a:t>16 }</a:t>
            </a:r>
          </a:p>
        </p:txBody>
      </p:sp>
    </p:spTree>
    <p:extLst>
      <p:ext uri="{BB962C8B-B14F-4D97-AF65-F5344CB8AC3E}">
        <p14:creationId xmlns:p14="http://schemas.microsoft.com/office/powerpoint/2010/main" val="29425860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E3F11E-F205-40F9-9ADC-190C2D6D2682}"/>
              </a:ext>
            </a:extLst>
          </p:cNvPr>
          <p:cNvSpPr>
            <a:spLocks noGrp="1"/>
          </p:cNvSpPr>
          <p:nvPr>
            <p:ph type="title"/>
          </p:nvPr>
        </p:nvSpPr>
        <p:spPr/>
        <p:txBody>
          <a:bodyPr>
            <a:normAutofit/>
          </a:bodyPr>
          <a:lstStyle/>
          <a:p>
            <a:r>
              <a:rPr lang="en-US" dirty="0"/>
              <a:t>Reasons for making modern computers parallel</a:t>
            </a:r>
          </a:p>
        </p:txBody>
      </p:sp>
      <p:sp>
        <p:nvSpPr>
          <p:cNvPr id="3" name="Content Placeholder 2">
            <a:extLst>
              <a:ext uri="{FF2B5EF4-FFF2-40B4-BE49-F238E27FC236}">
                <a16:creationId xmlns:a16="http://schemas.microsoft.com/office/drawing/2014/main" id="{818865FA-207C-4DB9-8240-6AE9755A8BCA}"/>
              </a:ext>
            </a:extLst>
          </p:cNvPr>
          <p:cNvSpPr>
            <a:spLocks noGrp="1"/>
          </p:cNvSpPr>
          <p:nvPr>
            <p:ph idx="1"/>
          </p:nvPr>
        </p:nvSpPr>
        <p:spPr>
          <a:xfrm>
            <a:off x="518012" y="1978742"/>
            <a:ext cx="8107976" cy="4876800"/>
          </a:xfrm>
        </p:spPr>
        <p:txBody>
          <a:bodyPr>
            <a:normAutofit/>
          </a:bodyPr>
          <a:lstStyle/>
          <a:p>
            <a:pPr algn="l">
              <a:buFont typeface="Wingdings" panose="05000000000000000000" pitchFamily="2" charset="2"/>
              <a:buChar char="§"/>
            </a:pPr>
            <a:r>
              <a:rPr lang="en-US" sz="3200" dirty="0">
                <a:latin typeface="NimbusRomNo9L-Regu"/>
              </a:rPr>
              <a:t>I</a:t>
            </a:r>
            <a:r>
              <a:rPr lang="en-US" sz="3200" b="0" i="0" u="none" strike="noStrike" baseline="0" dirty="0">
                <a:latin typeface="NimbusRomNo9L-Regu"/>
              </a:rPr>
              <a:t>t is not possible to increase processor and memory </a:t>
            </a:r>
            <a:r>
              <a:rPr lang="en-US" sz="3200" b="0" i="0" u="none" strike="noStrike" baseline="0" dirty="0">
                <a:latin typeface="NimbusRomNo9L-Medi"/>
              </a:rPr>
              <a:t>frequencies </a:t>
            </a:r>
            <a:r>
              <a:rPr lang="en-US" sz="3200" b="0" i="0" u="none" strike="noStrike" baseline="0" dirty="0">
                <a:latin typeface="NimbusRomNo9L-Regu"/>
              </a:rPr>
              <a:t>indefinitely</a:t>
            </a:r>
          </a:p>
          <a:p>
            <a:pPr lvl="1">
              <a:buFont typeface="Wingdings" panose="05000000000000000000" pitchFamily="2" charset="2"/>
              <a:buChar char="§"/>
            </a:pPr>
            <a:r>
              <a:rPr lang="en-US" sz="2800" b="0" i="0" u="none" strike="noStrike" baseline="0" dirty="0">
                <a:latin typeface="NimbusRomNo9L-Regu"/>
              </a:rPr>
              <a:t>at least not with the current silicon-based technology</a:t>
            </a:r>
          </a:p>
          <a:p>
            <a:pPr algn="l">
              <a:buFont typeface="Wingdings" panose="05000000000000000000" pitchFamily="2" charset="2"/>
              <a:buChar char="§"/>
            </a:pPr>
            <a:r>
              <a:rPr lang="en-US" sz="3200" dirty="0">
                <a:latin typeface="NimbusRomNo9L-Medi"/>
              </a:rPr>
              <a:t>P</a:t>
            </a:r>
            <a:r>
              <a:rPr lang="en-US" sz="3200" b="0" i="0" u="none" strike="noStrike" baseline="0" dirty="0">
                <a:latin typeface="NimbusRomNo9L-Medi"/>
              </a:rPr>
              <a:t>ower consumption </a:t>
            </a:r>
            <a:r>
              <a:rPr lang="en-US" sz="3200" b="0" i="0" u="none" strike="noStrike" baseline="0" dirty="0">
                <a:latin typeface="NimbusRomNo9L-Regu"/>
              </a:rPr>
              <a:t>rises with processor frequency while the energy efficiency decreases.</a:t>
            </a:r>
          </a:p>
          <a:p>
            <a:pPr algn="l">
              <a:buFont typeface="Wingdings" panose="05000000000000000000" pitchFamily="2" charset="2"/>
              <a:buChar char="§"/>
            </a:pPr>
            <a:r>
              <a:rPr lang="en-US" sz="3200" dirty="0">
                <a:latin typeface="NimbusRomNo9L-Regu"/>
              </a:rPr>
              <a:t>P</a:t>
            </a:r>
            <a:r>
              <a:rPr lang="en-US" sz="3200" b="0" i="0" u="none" strike="noStrike" baseline="0" dirty="0">
                <a:latin typeface="NimbusRomNo9L-Regu"/>
              </a:rPr>
              <a:t>arallelism has become a part of any computer and this is likely to remain unchanged due to simple </a:t>
            </a:r>
            <a:r>
              <a:rPr lang="en-US" sz="3200" b="0" i="0" u="none" strike="noStrike" baseline="0" dirty="0">
                <a:latin typeface="NimbusRomNo9L-Medi"/>
              </a:rPr>
              <a:t>inertia</a:t>
            </a:r>
            <a:endParaRPr lang="en-US" sz="4800" dirty="0"/>
          </a:p>
        </p:txBody>
      </p:sp>
    </p:spTree>
    <p:extLst>
      <p:ext uri="{BB962C8B-B14F-4D97-AF65-F5344CB8AC3E}">
        <p14:creationId xmlns:p14="http://schemas.microsoft.com/office/powerpoint/2010/main" val="1411913092"/>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D31F5-E5CE-4DEB-A9EF-206286775083}"/>
              </a:ext>
            </a:extLst>
          </p:cNvPr>
          <p:cNvSpPr>
            <a:spLocks noGrp="1"/>
          </p:cNvSpPr>
          <p:nvPr>
            <p:ph type="title"/>
          </p:nvPr>
        </p:nvSpPr>
        <p:spPr/>
        <p:txBody>
          <a:bodyPr/>
          <a:lstStyle/>
          <a:p>
            <a:r>
              <a:rPr lang="en-US" dirty="0"/>
              <a:t>Combining the results of parallel tasks</a:t>
            </a:r>
          </a:p>
        </p:txBody>
      </p:sp>
      <p:sp>
        <p:nvSpPr>
          <p:cNvPr id="5" name="TextBox 4">
            <a:extLst>
              <a:ext uri="{FF2B5EF4-FFF2-40B4-BE49-F238E27FC236}">
                <a16:creationId xmlns:a16="http://schemas.microsoft.com/office/drawing/2014/main" id="{DFD94CB5-488D-4DCB-8337-C7B9AB0D89F7}"/>
              </a:ext>
            </a:extLst>
          </p:cNvPr>
          <p:cNvSpPr txBox="1"/>
          <p:nvPr/>
        </p:nvSpPr>
        <p:spPr>
          <a:xfrm>
            <a:off x="1580321" y="2226469"/>
            <a:ext cx="6092687" cy="3323987"/>
          </a:xfrm>
          <a:prstGeom prst="rect">
            <a:avLst/>
          </a:prstGeom>
          <a:noFill/>
        </p:spPr>
        <p:txBody>
          <a:bodyPr wrap="square">
            <a:spAutoFit/>
          </a:bodyPr>
          <a:lstStyle/>
          <a:p>
            <a:r>
              <a:rPr lang="en-US" sz="2100" dirty="0"/>
              <a:t>17 int </a:t>
            </a:r>
            <a:r>
              <a:rPr lang="en-US" sz="2100" dirty="0" err="1"/>
              <a:t>locount</a:t>
            </a:r>
            <a:r>
              <a:rPr lang="en-US" sz="2100" dirty="0"/>
              <a:t> , </a:t>
            </a:r>
            <a:r>
              <a:rPr lang="en-US" sz="2100" dirty="0" err="1"/>
              <a:t>hicount</a:t>
            </a:r>
            <a:r>
              <a:rPr lang="en-US" sz="2100" dirty="0"/>
              <a:t> ;</a:t>
            </a:r>
          </a:p>
          <a:p>
            <a:r>
              <a:rPr lang="en-US" sz="2100" dirty="0"/>
              <a:t>18 # pragma </a:t>
            </a:r>
            <a:r>
              <a:rPr lang="en-US" sz="2100" dirty="0" err="1"/>
              <a:t>omp</a:t>
            </a:r>
            <a:r>
              <a:rPr lang="en-US" sz="2100" dirty="0"/>
              <a:t> task shared ( </a:t>
            </a:r>
            <a:r>
              <a:rPr lang="en-US" sz="2100" dirty="0" err="1"/>
              <a:t>locount</a:t>
            </a:r>
            <a:r>
              <a:rPr lang="en-US" sz="2100" dirty="0"/>
              <a:t> ) final (h - lo &lt; 1000)</a:t>
            </a:r>
          </a:p>
          <a:p>
            <a:r>
              <a:rPr lang="en-US" sz="2100" dirty="0"/>
              <a:t>19 </a:t>
            </a:r>
            <a:r>
              <a:rPr lang="en-US" sz="2100" dirty="0" err="1"/>
              <a:t>locount</a:t>
            </a:r>
            <a:r>
              <a:rPr lang="en-US" sz="2100" dirty="0"/>
              <a:t> = </a:t>
            </a:r>
            <a:r>
              <a:rPr lang="en-US" sz="2100" dirty="0" err="1"/>
              <a:t>par_qsort</a:t>
            </a:r>
            <a:r>
              <a:rPr lang="en-US" sz="2100" dirty="0"/>
              <a:t> (data , lo , h, compare );</a:t>
            </a:r>
          </a:p>
          <a:p>
            <a:r>
              <a:rPr lang="en-US" sz="2100" dirty="0"/>
              <a:t>20 # pragma </a:t>
            </a:r>
            <a:r>
              <a:rPr lang="en-US" sz="2100" dirty="0" err="1"/>
              <a:t>omp</a:t>
            </a:r>
            <a:r>
              <a:rPr lang="en-US" sz="2100" dirty="0"/>
              <a:t> task shared ( </a:t>
            </a:r>
            <a:r>
              <a:rPr lang="en-US" sz="2100" dirty="0" err="1"/>
              <a:t>hicount</a:t>
            </a:r>
            <a:r>
              <a:rPr lang="en-US" sz="2100" dirty="0"/>
              <a:t> ) final (hi - l &lt; 1000)</a:t>
            </a:r>
          </a:p>
          <a:p>
            <a:r>
              <a:rPr lang="en-US" sz="2100" dirty="0"/>
              <a:t>21 </a:t>
            </a:r>
            <a:r>
              <a:rPr lang="en-US" sz="2100" dirty="0" err="1"/>
              <a:t>hicount</a:t>
            </a:r>
            <a:r>
              <a:rPr lang="en-US" sz="2100" dirty="0"/>
              <a:t> = </a:t>
            </a:r>
            <a:r>
              <a:rPr lang="en-US" sz="2100" dirty="0" err="1"/>
              <a:t>par_qsort</a:t>
            </a:r>
            <a:r>
              <a:rPr lang="en-US" sz="2100" dirty="0"/>
              <a:t> (data , l, hi , compare );</a:t>
            </a:r>
          </a:p>
          <a:p>
            <a:r>
              <a:rPr lang="en-US" sz="2100" dirty="0"/>
              <a:t>22 # pragma </a:t>
            </a:r>
            <a:r>
              <a:rPr lang="en-US" sz="2100" dirty="0" err="1"/>
              <a:t>omp</a:t>
            </a:r>
            <a:r>
              <a:rPr lang="en-US" sz="2100" dirty="0"/>
              <a:t> </a:t>
            </a:r>
            <a:r>
              <a:rPr lang="en-US" sz="2100" dirty="0" err="1"/>
              <a:t>taskwait</a:t>
            </a:r>
            <a:endParaRPr lang="en-US" sz="2100" dirty="0"/>
          </a:p>
          <a:p>
            <a:r>
              <a:rPr lang="en-US" sz="2100" dirty="0"/>
              <a:t>23 return count + </a:t>
            </a:r>
            <a:r>
              <a:rPr lang="en-US" sz="2100" dirty="0" err="1"/>
              <a:t>locount</a:t>
            </a:r>
            <a:r>
              <a:rPr lang="en-US" sz="2100" dirty="0"/>
              <a:t> + </a:t>
            </a:r>
            <a:r>
              <a:rPr lang="en-US" sz="2100" dirty="0" err="1"/>
              <a:t>hicount</a:t>
            </a:r>
            <a:r>
              <a:rPr lang="en-US" sz="2100" dirty="0"/>
              <a:t> ;</a:t>
            </a:r>
          </a:p>
          <a:p>
            <a:r>
              <a:rPr lang="en-US" sz="2100" dirty="0"/>
              <a:t>24 }</a:t>
            </a:r>
          </a:p>
        </p:txBody>
      </p:sp>
    </p:spTree>
    <p:extLst>
      <p:ext uri="{BB962C8B-B14F-4D97-AF65-F5344CB8AC3E}">
        <p14:creationId xmlns:p14="http://schemas.microsoft.com/office/powerpoint/2010/main" val="3969790386"/>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594CA-2A84-477A-9CC6-35426133D265}"/>
              </a:ext>
            </a:extLst>
          </p:cNvPr>
          <p:cNvSpPr>
            <a:spLocks noGrp="1"/>
          </p:cNvSpPr>
          <p:nvPr>
            <p:ph type="title"/>
          </p:nvPr>
        </p:nvSpPr>
        <p:spPr/>
        <p:txBody>
          <a:bodyPr/>
          <a:lstStyle/>
          <a:p>
            <a:r>
              <a:rPr lang="en-US" dirty="0"/>
              <a:t>Quicksort algorithm</a:t>
            </a:r>
          </a:p>
        </p:txBody>
      </p:sp>
      <p:sp>
        <p:nvSpPr>
          <p:cNvPr id="3" name="Content Placeholder 2">
            <a:extLst>
              <a:ext uri="{FF2B5EF4-FFF2-40B4-BE49-F238E27FC236}">
                <a16:creationId xmlns:a16="http://schemas.microsoft.com/office/drawing/2014/main" id="{9A40419E-D2E0-480D-A6AD-66AD0D38725E}"/>
              </a:ext>
            </a:extLst>
          </p:cNvPr>
          <p:cNvSpPr>
            <a:spLocks noGrp="1"/>
          </p:cNvSpPr>
          <p:nvPr>
            <p:ph idx="1"/>
          </p:nvPr>
        </p:nvSpPr>
        <p:spPr>
          <a:xfrm>
            <a:off x="628650" y="2125266"/>
            <a:ext cx="7886700" cy="3263504"/>
          </a:xfrm>
        </p:spPr>
        <p:txBody>
          <a:bodyPr>
            <a:normAutofit lnSpcReduction="10000"/>
          </a:bodyPr>
          <a:lstStyle/>
          <a:p>
            <a:r>
              <a:rPr lang="en-US" sz="2400" dirty="0"/>
              <a:t>Quicksort algorithm returns the number of element pairs swapped during the partition phases.</a:t>
            </a:r>
          </a:p>
          <a:p>
            <a:pPr lvl="1"/>
            <a:r>
              <a:rPr lang="en-US" sz="2100" dirty="0"/>
              <a:t>three new variables can be introduced, namely count, </a:t>
            </a:r>
            <a:r>
              <a:rPr lang="en-US" sz="2100" dirty="0" err="1"/>
              <a:t>locount</a:t>
            </a:r>
            <a:r>
              <a:rPr lang="en-US" sz="2100" dirty="0"/>
              <a:t> and </a:t>
            </a:r>
            <a:r>
              <a:rPr lang="en-US" sz="2100" dirty="0" err="1"/>
              <a:t>hicount</a:t>
            </a:r>
            <a:r>
              <a:rPr lang="en-US" sz="2100" dirty="0"/>
              <a:t>, that contain the number of swaps in the current partition phase </a:t>
            </a:r>
          </a:p>
          <a:p>
            <a:pPr lvl="1"/>
            <a:r>
              <a:rPr lang="en-US" sz="2100" dirty="0"/>
              <a:t>total numbers of swaps in recursive calls </a:t>
            </a:r>
          </a:p>
          <a:p>
            <a:r>
              <a:rPr lang="en-US" sz="2400" dirty="0"/>
              <a:t>values of variables </a:t>
            </a:r>
            <a:r>
              <a:rPr lang="en-US" sz="2400" dirty="0" err="1"/>
              <a:t>locount</a:t>
            </a:r>
            <a:r>
              <a:rPr lang="en-US" sz="2400" dirty="0"/>
              <a:t> and </a:t>
            </a:r>
            <a:r>
              <a:rPr lang="en-US" sz="2400" dirty="0" err="1"/>
              <a:t>hicount</a:t>
            </a:r>
            <a:r>
              <a:rPr lang="en-US" sz="2400" dirty="0"/>
              <a:t> are set in two newly created tasks and must therefore be shared among the creating and the created tasks.</a:t>
            </a:r>
          </a:p>
          <a:p>
            <a:pPr lvl="1"/>
            <a:r>
              <a:rPr lang="en-US" sz="2100" dirty="0"/>
              <a:t> This is achieved using shared clause </a:t>
            </a:r>
          </a:p>
        </p:txBody>
      </p:sp>
    </p:spTree>
    <p:extLst>
      <p:ext uri="{BB962C8B-B14F-4D97-AF65-F5344CB8AC3E}">
        <p14:creationId xmlns:p14="http://schemas.microsoft.com/office/powerpoint/2010/main" val="2712869528"/>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559BA-A7DE-4035-BBED-F1202DA8DCE6}"/>
              </a:ext>
            </a:extLst>
          </p:cNvPr>
          <p:cNvSpPr>
            <a:spLocks noGrp="1"/>
          </p:cNvSpPr>
          <p:nvPr>
            <p:ph type="title"/>
          </p:nvPr>
        </p:nvSpPr>
        <p:spPr/>
        <p:txBody>
          <a:bodyPr/>
          <a:lstStyle/>
          <a:p>
            <a:r>
              <a:rPr lang="en-US" dirty="0"/>
              <a:t>Quicksort algorithm</a:t>
            </a:r>
          </a:p>
        </p:txBody>
      </p:sp>
      <p:sp>
        <p:nvSpPr>
          <p:cNvPr id="3" name="Content Placeholder 2">
            <a:extLst>
              <a:ext uri="{FF2B5EF4-FFF2-40B4-BE49-F238E27FC236}">
                <a16:creationId xmlns:a16="http://schemas.microsoft.com/office/drawing/2014/main" id="{D6C0206A-10DD-41B0-AA58-11660D3376B0}"/>
              </a:ext>
            </a:extLst>
          </p:cNvPr>
          <p:cNvSpPr>
            <a:spLocks noGrp="1"/>
          </p:cNvSpPr>
          <p:nvPr>
            <p:ph idx="1"/>
          </p:nvPr>
        </p:nvSpPr>
        <p:spPr/>
        <p:txBody>
          <a:bodyPr>
            <a:normAutofit/>
          </a:bodyPr>
          <a:lstStyle/>
          <a:p>
            <a:r>
              <a:rPr lang="en-US" sz="2700" dirty="0"/>
              <a:t>To prevent it from computing the sum of all three counters and returning the result when variables </a:t>
            </a:r>
            <a:r>
              <a:rPr lang="en-US" sz="2700" dirty="0" err="1"/>
              <a:t>locount</a:t>
            </a:r>
            <a:r>
              <a:rPr lang="en-US" sz="2700" dirty="0"/>
              <a:t> and </a:t>
            </a:r>
            <a:r>
              <a:rPr lang="en-US" sz="2700" dirty="0" err="1"/>
              <a:t>hicount</a:t>
            </a:r>
            <a:r>
              <a:rPr lang="en-US" sz="2700" dirty="0"/>
              <a:t> might not have been set yet</a:t>
            </a:r>
          </a:p>
          <a:p>
            <a:pPr lvl="1"/>
            <a:r>
              <a:rPr lang="en-US" sz="2400" dirty="0"/>
              <a:t> </a:t>
            </a:r>
            <a:r>
              <a:rPr lang="en-US" sz="2400" dirty="0" err="1"/>
              <a:t>taskwait</a:t>
            </a:r>
            <a:r>
              <a:rPr lang="en-US" sz="2400" dirty="0"/>
              <a:t> directive is used.</a:t>
            </a:r>
          </a:p>
          <a:p>
            <a:pPr lvl="1"/>
            <a:r>
              <a:rPr lang="en-US" sz="2400" dirty="0"/>
              <a:t> It represents an explicit barrier:</a:t>
            </a:r>
          </a:p>
        </p:txBody>
      </p:sp>
    </p:spTree>
    <p:extLst>
      <p:ext uri="{BB962C8B-B14F-4D97-AF65-F5344CB8AC3E}">
        <p14:creationId xmlns:p14="http://schemas.microsoft.com/office/powerpoint/2010/main" val="793788750"/>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29341-285E-4BA5-B790-FB3966E815F3}"/>
              </a:ext>
            </a:extLst>
          </p:cNvPr>
          <p:cNvSpPr>
            <a:spLocks noGrp="1"/>
          </p:cNvSpPr>
          <p:nvPr>
            <p:ph type="title"/>
          </p:nvPr>
        </p:nvSpPr>
        <p:spPr/>
        <p:txBody>
          <a:bodyPr/>
          <a:lstStyle/>
          <a:p>
            <a:r>
              <a:rPr lang="en-US" dirty="0"/>
              <a:t>OpenMP: explicit task barrier</a:t>
            </a:r>
          </a:p>
        </p:txBody>
      </p:sp>
      <p:sp>
        <p:nvSpPr>
          <p:cNvPr id="3" name="Content Placeholder 2">
            <a:extLst>
              <a:ext uri="{FF2B5EF4-FFF2-40B4-BE49-F238E27FC236}">
                <a16:creationId xmlns:a16="http://schemas.microsoft.com/office/drawing/2014/main" id="{BA9C2F3D-81B9-4AE0-B59C-0E591FA6A1B9}"/>
              </a:ext>
            </a:extLst>
          </p:cNvPr>
          <p:cNvSpPr>
            <a:spLocks noGrp="1"/>
          </p:cNvSpPr>
          <p:nvPr>
            <p:ph idx="1"/>
          </p:nvPr>
        </p:nvSpPr>
        <p:spPr/>
        <p:txBody>
          <a:bodyPr/>
          <a:lstStyle/>
          <a:p>
            <a:r>
              <a:rPr lang="en-US" dirty="0"/>
              <a:t>An explicit task barrier is created by the following directive:</a:t>
            </a:r>
          </a:p>
          <a:p>
            <a:pPr marL="0" indent="0">
              <a:buNone/>
            </a:pPr>
            <a:r>
              <a:rPr lang="en-US" dirty="0"/>
              <a:t>	#pragma </a:t>
            </a:r>
            <a:r>
              <a:rPr lang="en-US" dirty="0" err="1"/>
              <a:t>omp</a:t>
            </a:r>
            <a:r>
              <a:rPr lang="en-US" dirty="0"/>
              <a:t> </a:t>
            </a:r>
            <a:r>
              <a:rPr lang="en-US" dirty="0" err="1"/>
              <a:t>taskwait</a:t>
            </a:r>
            <a:endParaRPr lang="en-US" dirty="0"/>
          </a:p>
          <a:p>
            <a:r>
              <a:rPr lang="en-US" dirty="0"/>
              <a:t>It specifies a point in the program the task waits until all its subtasks are finished.</a:t>
            </a:r>
          </a:p>
        </p:txBody>
      </p:sp>
    </p:spTree>
    <p:extLst>
      <p:ext uri="{BB962C8B-B14F-4D97-AF65-F5344CB8AC3E}">
        <p14:creationId xmlns:p14="http://schemas.microsoft.com/office/powerpoint/2010/main" val="1634055512"/>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CC155-207D-46BE-B1DE-44BBBFB7B6D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8745780-965F-47E8-9CED-855BA3E2780D}"/>
              </a:ext>
            </a:extLst>
          </p:cNvPr>
          <p:cNvSpPr>
            <a:spLocks noGrp="1"/>
          </p:cNvSpPr>
          <p:nvPr>
            <p:ph idx="1"/>
          </p:nvPr>
        </p:nvSpPr>
        <p:spPr/>
        <p:txBody>
          <a:bodyPr>
            <a:normAutofit/>
          </a:bodyPr>
          <a:lstStyle/>
          <a:p>
            <a:pPr marL="0" indent="0" algn="ctr">
              <a:buNone/>
            </a:pPr>
            <a:r>
              <a:rPr lang="en-US" sz="13800" dirty="0"/>
              <a:t>Thankyou</a:t>
            </a:r>
          </a:p>
        </p:txBody>
      </p:sp>
    </p:spTree>
    <p:extLst>
      <p:ext uri="{BB962C8B-B14F-4D97-AF65-F5344CB8AC3E}">
        <p14:creationId xmlns:p14="http://schemas.microsoft.com/office/powerpoint/2010/main" val="37234626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31E1F-BB28-40CE-84AB-4DDCCD1D66F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CA7DBDA-3C4D-4ADA-B624-9E491B9F3F26}"/>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C33284E6-8AE4-4429-9937-AC61D089964C}"/>
              </a:ext>
            </a:extLst>
          </p:cNvPr>
          <p:cNvPicPr>
            <a:picLocks noChangeAspect="1"/>
          </p:cNvPicPr>
          <p:nvPr/>
        </p:nvPicPr>
        <p:blipFill>
          <a:blip r:embed="rId2"/>
          <a:stretch>
            <a:fillRect/>
          </a:stretch>
        </p:blipFill>
        <p:spPr>
          <a:xfrm>
            <a:off x="685801" y="471932"/>
            <a:ext cx="8031686" cy="6111429"/>
          </a:xfrm>
          <a:prstGeom prst="rect">
            <a:avLst/>
          </a:prstGeom>
        </p:spPr>
      </p:pic>
    </p:spTree>
    <p:extLst>
      <p:ext uri="{BB962C8B-B14F-4D97-AF65-F5344CB8AC3E}">
        <p14:creationId xmlns:p14="http://schemas.microsoft.com/office/powerpoint/2010/main" val="27163969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B5D86-611A-4F6C-ACE6-EB6C4BA40DBE}"/>
              </a:ext>
            </a:extLst>
          </p:cNvPr>
          <p:cNvSpPr>
            <a:spLocks noGrp="1"/>
          </p:cNvSpPr>
          <p:nvPr>
            <p:ph type="title"/>
          </p:nvPr>
        </p:nvSpPr>
        <p:spPr/>
        <p:txBody>
          <a:bodyPr/>
          <a:lstStyle/>
          <a:p>
            <a:r>
              <a:rPr lang="en-US" dirty="0"/>
              <a:t>COURSE CONTENT</a:t>
            </a:r>
          </a:p>
        </p:txBody>
      </p:sp>
      <p:sp>
        <p:nvSpPr>
          <p:cNvPr id="3" name="Content Placeholder 2">
            <a:extLst>
              <a:ext uri="{FF2B5EF4-FFF2-40B4-BE49-F238E27FC236}">
                <a16:creationId xmlns:a16="http://schemas.microsoft.com/office/drawing/2014/main" id="{D166C05E-CF36-44C6-8942-8695233CA7A7}"/>
              </a:ext>
            </a:extLst>
          </p:cNvPr>
          <p:cNvSpPr>
            <a:spLocks noGrp="1"/>
          </p:cNvSpPr>
          <p:nvPr>
            <p:ph idx="1"/>
          </p:nvPr>
        </p:nvSpPr>
        <p:spPr>
          <a:xfrm>
            <a:off x="748430" y="1981200"/>
            <a:ext cx="7290055" cy="4023360"/>
          </a:xfrm>
        </p:spPr>
        <p:txBody>
          <a:bodyPr>
            <a:normAutofit/>
          </a:bodyPr>
          <a:lstStyle/>
          <a:p>
            <a:r>
              <a:rPr lang="en-US" sz="2400" dirty="0"/>
              <a:t>FOUNDATION</a:t>
            </a:r>
          </a:p>
          <a:p>
            <a:r>
              <a:rPr lang="en-US" sz="2400" dirty="0"/>
              <a:t>SHARED MEMORY PROGRAMMING – OpenMP</a:t>
            </a:r>
          </a:p>
          <a:p>
            <a:r>
              <a:rPr lang="en-US" sz="2400" dirty="0"/>
              <a:t>DISTRIBUTED MEMORY PROGRAMMING – MPI</a:t>
            </a:r>
          </a:p>
        </p:txBody>
      </p:sp>
    </p:spTree>
    <p:extLst>
      <p:ext uri="{BB962C8B-B14F-4D97-AF65-F5344CB8AC3E}">
        <p14:creationId xmlns:p14="http://schemas.microsoft.com/office/powerpoint/2010/main" val="40689700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F98F3-C1F8-40D8-98E8-27CC32B858C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CFED3E9-94F8-4E41-82BD-FE30A52CC614}"/>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32AFA6B-4779-4466-B53D-28B007D74EFC}"/>
              </a:ext>
            </a:extLst>
          </p:cNvPr>
          <p:cNvPicPr>
            <a:picLocks noChangeAspect="1"/>
          </p:cNvPicPr>
          <p:nvPr/>
        </p:nvPicPr>
        <p:blipFill>
          <a:blip r:embed="rId2"/>
          <a:stretch>
            <a:fillRect/>
          </a:stretch>
        </p:blipFill>
        <p:spPr>
          <a:xfrm>
            <a:off x="1428750" y="246503"/>
            <a:ext cx="6286500" cy="5743575"/>
          </a:xfrm>
          <a:prstGeom prst="rect">
            <a:avLst/>
          </a:prstGeom>
        </p:spPr>
      </p:pic>
      <p:sp>
        <p:nvSpPr>
          <p:cNvPr id="6" name="TextBox 5">
            <a:extLst>
              <a:ext uri="{FF2B5EF4-FFF2-40B4-BE49-F238E27FC236}">
                <a16:creationId xmlns:a16="http://schemas.microsoft.com/office/drawing/2014/main" id="{773375C9-68AB-4FD1-AE5A-74871194F2C2}"/>
              </a:ext>
            </a:extLst>
          </p:cNvPr>
          <p:cNvSpPr txBox="1"/>
          <p:nvPr/>
        </p:nvSpPr>
        <p:spPr>
          <a:xfrm>
            <a:off x="914400" y="6160697"/>
            <a:ext cx="6096000" cy="369332"/>
          </a:xfrm>
          <a:prstGeom prst="rect">
            <a:avLst/>
          </a:prstGeom>
          <a:noFill/>
        </p:spPr>
        <p:txBody>
          <a:bodyPr wrap="square">
            <a:spAutoFit/>
          </a:bodyPr>
          <a:lstStyle/>
          <a:p>
            <a:r>
              <a:rPr lang="en-US" dirty="0"/>
              <a:t>https://www.youtube.com/watch?v=XZmGGAbHqa0</a:t>
            </a:r>
          </a:p>
        </p:txBody>
      </p:sp>
    </p:spTree>
    <p:extLst>
      <p:ext uri="{BB962C8B-B14F-4D97-AF65-F5344CB8AC3E}">
        <p14:creationId xmlns:p14="http://schemas.microsoft.com/office/powerpoint/2010/main" val="27615846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4A37BC-0098-4914-AE9E-FA1779900F6D}"/>
              </a:ext>
            </a:extLst>
          </p:cNvPr>
          <p:cNvSpPr>
            <a:spLocks noGrp="1"/>
          </p:cNvSpPr>
          <p:nvPr>
            <p:ph type="title"/>
          </p:nvPr>
        </p:nvSpPr>
        <p:spPr/>
        <p:txBody>
          <a:bodyPr/>
          <a:lstStyle/>
          <a:p>
            <a:r>
              <a:rPr lang="en-US" dirty="0"/>
              <a:t>Top Super Computer – June 2020</a:t>
            </a:r>
          </a:p>
        </p:txBody>
      </p:sp>
      <p:sp>
        <p:nvSpPr>
          <p:cNvPr id="3" name="Content Placeholder 2">
            <a:extLst>
              <a:ext uri="{FF2B5EF4-FFF2-40B4-BE49-F238E27FC236}">
                <a16:creationId xmlns:a16="http://schemas.microsoft.com/office/drawing/2014/main" id="{E44F94DE-F2A5-487D-BE29-3AC9A95583A7}"/>
              </a:ext>
            </a:extLst>
          </p:cNvPr>
          <p:cNvSpPr>
            <a:spLocks noGrp="1"/>
          </p:cNvSpPr>
          <p:nvPr>
            <p:ph idx="1"/>
          </p:nvPr>
        </p:nvSpPr>
        <p:spPr/>
        <p:txBody>
          <a:bodyPr>
            <a:normAutofit/>
          </a:bodyPr>
          <a:lstStyle/>
          <a:p>
            <a:pPr>
              <a:buFont typeface="Wingdings" panose="05000000000000000000" pitchFamily="2" charset="2"/>
              <a:buChar char="Ø"/>
            </a:pPr>
            <a:r>
              <a:rPr lang="en-US" sz="3200" dirty="0"/>
              <a:t>Frontier - HPE Cray EX235a, AMD Optimized 3rd Generation EPYC 64C 2GHz, AMD Instinct MI250X, Slingshot-11, HPE DOE/SC/Oak Ridge National Laboratory, United States	</a:t>
            </a:r>
          </a:p>
          <a:p>
            <a:pPr lvl="1">
              <a:buFont typeface="Wingdings" panose="05000000000000000000" pitchFamily="2" charset="2"/>
              <a:buChar char="§"/>
            </a:pPr>
            <a:r>
              <a:rPr lang="en-US" sz="2800" dirty="0"/>
              <a:t>Cores -8,699,904	</a:t>
            </a:r>
          </a:p>
          <a:p>
            <a:pPr lvl="1">
              <a:buFont typeface="Wingdings" panose="05000000000000000000" pitchFamily="2" charset="2"/>
              <a:buChar char="§"/>
            </a:pPr>
            <a:r>
              <a:rPr lang="en-US" sz="2800" dirty="0"/>
              <a:t>R-Max -1,194.00 </a:t>
            </a:r>
            <a:r>
              <a:rPr lang="en-US" sz="2800" dirty="0" err="1"/>
              <a:t>PFlops</a:t>
            </a:r>
            <a:r>
              <a:rPr lang="en-US" sz="2800" dirty="0"/>
              <a:t>/sec	</a:t>
            </a:r>
          </a:p>
          <a:p>
            <a:pPr lvl="1">
              <a:buFont typeface="Wingdings" panose="05000000000000000000" pitchFamily="2" charset="2"/>
              <a:buChar char="§"/>
            </a:pPr>
            <a:r>
              <a:rPr lang="en-US" sz="2800" dirty="0"/>
              <a:t>Power -22,703 KW</a:t>
            </a:r>
            <a:endParaRPr lang="en-US" sz="2000" dirty="0"/>
          </a:p>
        </p:txBody>
      </p:sp>
    </p:spTree>
    <p:extLst>
      <p:ext uri="{BB962C8B-B14F-4D97-AF65-F5344CB8AC3E}">
        <p14:creationId xmlns:p14="http://schemas.microsoft.com/office/powerpoint/2010/main" val="19998035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055EF-6063-5D2F-FE23-5C0EC7B924E8}"/>
              </a:ext>
            </a:extLst>
          </p:cNvPr>
          <p:cNvSpPr>
            <a:spLocks noGrp="1"/>
          </p:cNvSpPr>
          <p:nvPr>
            <p:ph type="title"/>
          </p:nvPr>
        </p:nvSpPr>
        <p:spPr/>
        <p:txBody>
          <a:bodyPr/>
          <a:lstStyle/>
          <a:p>
            <a:r>
              <a:rPr lang="en-IN" dirty="0"/>
              <a:t>Flynn's Classical Taxonomy</a:t>
            </a:r>
          </a:p>
        </p:txBody>
      </p:sp>
      <p:sp>
        <p:nvSpPr>
          <p:cNvPr id="3" name="Content Placeholder 2">
            <a:extLst>
              <a:ext uri="{FF2B5EF4-FFF2-40B4-BE49-F238E27FC236}">
                <a16:creationId xmlns:a16="http://schemas.microsoft.com/office/drawing/2014/main" id="{92C32992-777F-3AA6-D460-72DEBE30E3BB}"/>
              </a:ext>
            </a:extLst>
          </p:cNvPr>
          <p:cNvSpPr>
            <a:spLocks noGrp="1"/>
          </p:cNvSpPr>
          <p:nvPr>
            <p:ph idx="1"/>
          </p:nvPr>
        </p:nvSpPr>
        <p:spPr/>
        <p:txBody>
          <a:bodyPr/>
          <a:lstStyle/>
          <a:p>
            <a:endParaRPr lang="en-IN" dirty="0"/>
          </a:p>
        </p:txBody>
      </p:sp>
      <p:pic>
        <p:nvPicPr>
          <p:cNvPr id="4" name="Picture 3">
            <a:extLst>
              <a:ext uri="{FF2B5EF4-FFF2-40B4-BE49-F238E27FC236}">
                <a16:creationId xmlns:a16="http://schemas.microsoft.com/office/drawing/2014/main" id="{1E9CBC49-77A8-C804-6078-B18E7F0F909D}"/>
              </a:ext>
            </a:extLst>
          </p:cNvPr>
          <p:cNvPicPr>
            <a:picLocks noChangeAspect="1"/>
          </p:cNvPicPr>
          <p:nvPr/>
        </p:nvPicPr>
        <p:blipFill>
          <a:blip r:embed="rId2"/>
          <a:stretch>
            <a:fillRect/>
          </a:stretch>
        </p:blipFill>
        <p:spPr>
          <a:xfrm>
            <a:off x="768095" y="2133600"/>
            <a:ext cx="7156999" cy="4419600"/>
          </a:xfrm>
          <a:prstGeom prst="rect">
            <a:avLst/>
          </a:prstGeom>
        </p:spPr>
      </p:pic>
    </p:spTree>
    <p:extLst>
      <p:ext uri="{BB962C8B-B14F-4D97-AF65-F5344CB8AC3E}">
        <p14:creationId xmlns:p14="http://schemas.microsoft.com/office/powerpoint/2010/main" val="20422355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B03A8-1ACA-819C-9864-6D0B30661511}"/>
              </a:ext>
            </a:extLst>
          </p:cNvPr>
          <p:cNvSpPr>
            <a:spLocks noGrp="1"/>
          </p:cNvSpPr>
          <p:nvPr>
            <p:ph type="title"/>
          </p:nvPr>
        </p:nvSpPr>
        <p:spPr/>
        <p:txBody>
          <a:bodyPr/>
          <a:lstStyle/>
          <a:p>
            <a:r>
              <a:rPr lang="en-IN" dirty="0"/>
              <a:t>Single Instruction, Single Data (SISD)</a:t>
            </a:r>
          </a:p>
        </p:txBody>
      </p:sp>
      <p:sp>
        <p:nvSpPr>
          <p:cNvPr id="3" name="Content Placeholder 2">
            <a:extLst>
              <a:ext uri="{FF2B5EF4-FFF2-40B4-BE49-F238E27FC236}">
                <a16:creationId xmlns:a16="http://schemas.microsoft.com/office/drawing/2014/main" id="{7CCC3DAA-1304-84C5-F123-8E357CB5E85A}"/>
              </a:ext>
            </a:extLst>
          </p:cNvPr>
          <p:cNvSpPr>
            <a:spLocks noGrp="1"/>
          </p:cNvSpPr>
          <p:nvPr>
            <p:ph idx="1"/>
          </p:nvPr>
        </p:nvSpPr>
        <p:spPr>
          <a:xfrm>
            <a:off x="5231424" y="1828800"/>
            <a:ext cx="3607776" cy="4724400"/>
          </a:xfrm>
        </p:spPr>
        <p:txBody>
          <a:bodyPr>
            <a:normAutofit/>
          </a:bodyPr>
          <a:lstStyle/>
          <a:p>
            <a:pPr>
              <a:buFont typeface="Wingdings" panose="05000000000000000000" pitchFamily="2" charset="2"/>
              <a:buChar char="Ø"/>
            </a:pPr>
            <a:r>
              <a:rPr lang="en-US" sz="2400" dirty="0"/>
              <a:t>Serial (non-parallel) computer</a:t>
            </a:r>
          </a:p>
          <a:p>
            <a:pPr>
              <a:buFont typeface="Wingdings" panose="05000000000000000000" pitchFamily="2" charset="2"/>
              <a:buChar char="Ø"/>
            </a:pPr>
            <a:r>
              <a:rPr lang="en-US" sz="2400" dirty="0"/>
              <a:t>Single Instruction: Only one instruction stream is being acted on by the CPU during any one clock cycle</a:t>
            </a:r>
          </a:p>
          <a:p>
            <a:pPr>
              <a:buFont typeface="Wingdings" panose="05000000000000000000" pitchFamily="2" charset="2"/>
              <a:buChar char="Ø"/>
            </a:pPr>
            <a:r>
              <a:rPr lang="en-US" sz="2400" dirty="0"/>
              <a:t>Single Data: Only one data stream is being used as input during any one clock cycle</a:t>
            </a:r>
            <a:endParaRPr lang="en-IN" sz="2400" dirty="0"/>
          </a:p>
        </p:txBody>
      </p:sp>
      <p:pic>
        <p:nvPicPr>
          <p:cNvPr id="4" name="Picture 3">
            <a:extLst>
              <a:ext uri="{FF2B5EF4-FFF2-40B4-BE49-F238E27FC236}">
                <a16:creationId xmlns:a16="http://schemas.microsoft.com/office/drawing/2014/main" id="{8642F9C8-8B6C-6CD5-BCBD-20ADBF7BC011}"/>
              </a:ext>
            </a:extLst>
          </p:cNvPr>
          <p:cNvPicPr>
            <a:picLocks noChangeAspect="1"/>
          </p:cNvPicPr>
          <p:nvPr/>
        </p:nvPicPr>
        <p:blipFill>
          <a:blip r:embed="rId2"/>
          <a:stretch>
            <a:fillRect/>
          </a:stretch>
        </p:blipFill>
        <p:spPr>
          <a:xfrm>
            <a:off x="603123" y="2084832"/>
            <a:ext cx="3810000" cy="3810000"/>
          </a:xfrm>
          <a:prstGeom prst="rect">
            <a:avLst/>
          </a:prstGeom>
        </p:spPr>
      </p:pic>
    </p:spTree>
    <p:extLst>
      <p:ext uri="{BB962C8B-B14F-4D97-AF65-F5344CB8AC3E}">
        <p14:creationId xmlns:p14="http://schemas.microsoft.com/office/powerpoint/2010/main" val="1701081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062CA-C16E-9A17-0523-F24F0BBD213A}"/>
              </a:ext>
            </a:extLst>
          </p:cNvPr>
          <p:cNvSpPr>
            <a:spLocks noGrp="1"/>
          </p:cNvSpPr>
          <p:nvPr>
            <p:ph type="title"/>
          </p:nvPr>
        </p:nvSpPr>
        <p:spPr/>
        <p:txBody>
          <a:bodyPr>
            <a:normAutofit fontScale="90000"/>
          </a:bodyPr>
          <a:lstStyle/>
          <a:p>
            <a:r>
              <a:rPr lang="en-IN" dirty="0"/>
              <a:t>Single Instruction, Multiple Data (SIMD)</a:t>
            </a:r>
            <a:br>
              <a:rPr lang="en-IN" dirty="0"/>
            </a:br>
            <a:endParaRPr lang="en-IN" dirty="0"/>
          </a:p>
        </p:txBody>
      </p:sp>
      <p:pic>
        <p:nvPicPr>
          <p:cNvPr id="5" name="Content Placeholder 4">
            <a:extLst>
              <a:ext uri="{FF2B5EF4-FFF2-40B4-BE49-F238E27FC236}">
                <a16:creationId xmlns:a16="http://schemas.microsoft.com/office/drawing/2014/main" id="{8617255B-9864-EC55-71E6-094A975956C5}"/>
              </a:ext>
            </a:extLst>
          </p:cNvPr>
          <p:cNvPicPr>
            <a:picLocks noGrp="1" noChangeAspect="1"/>
          </p:cNvPicPr>
          <p:nvPr>
            <p:ph idx="1"/>
          </p:nvPr>
        </p:nvPicPr>
        <p:blipFill>
          <a:blip r:embed="rId2"/>
          <a:stretch>
            <a:fillRect/>
          </a:stretch>
        </p:blipFill>
        <p:spPr>
          <a:xfrm>
            <a:off x="3422468" y="3480619"/>
            <a:ext cx="5721532" cy="3200400"/>
          </a:xfrm>
          <a:prstGeom prst="rect">
            <a:avLst/>
          </a:prstGeom>
        </p:spPr>
      </p:pic>
      <p:pic>
        <p:nvPicPr>
          <p:cNvPr id="4" name="Picture 3">
            <a:extLst>
              <a:ext uri="{FF2B5EF4-FFF2-40B4-BE49-F238E27FC236}">
                <a16:creationId xmlns:a16="http://schemas.microsoft.com/office/drawing/2014/main" id="{249E459D-111A-DE32-2EAC-144E3DFD0A1D}"/>
              </a:ext>
            </a:extLst>
          </p:cNvPr>
          <p:cNvPicPr>
            <a:picLocks noChangeAspect="1"/>
          </p:cNvPicPr>
          <p:nvPr/>
        </p:nvPicPr>
        <p:blipFill>
          <a:blip r:embed="rId3"/>
          <a:stretch>
            <a:fillRect/>
          </a:stretch>
        </p:blipFill>
        <p:spPr>
          <a:xfrm>
            <a:off x="228600" y="1600200"/>
            <a:ext cx="3810000" cy="3810000"/>
          </a:xfrm>
          <a:prstGeom prst="rect">
            <a:avLst/>
          </a:prstGeom>
        </p:spPr>
      </p:pic>
    </p:spTree>
    <p:extLst>
      <p:ext uri="{BB962C8B-B14F-4D97-AF65-F5344CB8AC3E}">
        <p14:creationId xmlns:p14="http://schemas.microsoft.com/office/powerpoint/2010/main" val="20058507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26AD4-EE6D-E34E-241E-3884C1A8DFA8}"/>
              </a:ext>
            </a:extLst>
          </p:cNvPr>
          <p:cNvSpPr>
            <a:spLocks noGrp="1"/>
          </p:cNvSpPr>
          <p:nvPr>
            <p:ph type="title"/>
          </p:nvPr>
        </p:nvSpPr>
        <p:spPr>
          <a:xfrm>
            <a:off x="457200" y="31955"/>
            <a:ext cx="8007478" cy="958645"/>
          </a:xfrm>
        </p:spPr>
        <p:txBody>
          <a:bodyPr/>
          <a:lstStyle/>
          <a:p>
            <a:r>
              <a:rPr lang="en-US" dirty="0"/>
              <a:t>Multiple Instruction, Single Data (MISD)</a:t>
            </a:r>
            <a:endParaRPr lang="en-IN" dirty="0"/>
          </a:p>
        </p:txBody>
      </p:sp>
      <p:sp>
        <p:nvSpPr>
          <p:cNvPr id="3" name="Content Placeholder 2">
            <a:extLst>
              <a:ext uri="{FF2B5EF4-FFF2-40B4-BE49-F238E27FC236}">
                <a16:creationId xmlns:a16="http://schemas.microsoft.com/office/drawing/2014/main" id="{44ACAF8D-9450-6904-ABDD-00F574811C08}"/>
              </a:ext>
            </a:extLst>
          </p:cNvPr>
          <p:cNvSpPr>
            <a:spLocks noGrp="1"/>
          </p:cNvSpPr>
          <p:nvPr>
            <p:ph idx="1"/>
          </p:nvPr>
        </p:nvSpPr>
        <p:spPr>
          <a:xfrm>
            <a:off x="748430" y="2286000"/>
            <a:ext cx="7290055" cy="4023360"/>
          </a:xfrm>
        </p:spPr>
        <p:txBody>
          <a:bodyPr/>
          <a:lstStyle/>
          <a:p>
            <a:endParaRPr lang="en-IN" dirty="0"/>
          </a:p>
        </p:txBody>
      </p:sp>
      <p:pic>
        <p:nvPicPr>
          <p:cNvPr id="4" name="Picture 3">
            <a:extLst>
              <a:ext uri="{FF2B5EF4-FFF2-40B4-BE49-F238E27FC236}">
                <a16:creationId xmlns:a16="http://schemas.microsoft.com/office/drawing/2014/main" id="{DFA9E330-6E7C-C447-84C6-22FCFD3EC82F}"/>
              </a:ext>
            </a:extLst>
          </p:cNvPr>
          <p:cNvPicPr>
            <a:picLocks noChangeAspect="1"/>
          </p:cNvPicPr>
          <p:nvPr/>
        </p:nvPicPr>
        <p:blipFill>
          <a:blip r:embed="rId2"/>
          <a:stretch>
            <a:fillRect/>
          </a:stretch>
        </p:blipFill>
        <p:spPr>
          <a:xfrm>
            <a:off x="583458" y="1143000"/>
            <a:ext cx="3810000" cy="3810000"/>
          </a:xfrm>
          <a:prstGeom prst="rect">
            <a:avLst/>
          </a:prstGeom>
        </p:spPr>
      </p:pic>
      <p:pic>
        <p:nvPicPr>
          <p:cNvPr id="5" name="Picture 4">
            <a:extLst>
              <a:ext uri="{FF2B5EF4-FFF2-40B4-BE49-F238E27FC236}">
                <a16:creationId xmlns:a16="http://schemas.microsoft.com/office/drawing/2014/main" id="{3D1DB148-1753-77A7-B216-753BABE51F4D}"/>
              </a:ext>
            </a:extLst>
          </p:cNvPr>
          <p:cNvPicPr>
            <a:picLocks noChangeAspect="1"/>
          </p:cNvPicPr>
          <p:nvPr/>
        </p:nvPicPr>
        <p:blipFill>
          <a:blip r:embed="rId3"/>
          <a:stretch>
            <a:fillRect/>
          </a:stretch>
        </p:blipFill>
        <p:spPr>
          <a:xfrm>
            <a:off x="3405915" y="4114210"/>
            <a:ext cx="5738085" cy="2711835"/>
          </a:xfrm>
          <a:prstGeom prst="rect">
            <a:avLst/>
          </a:prstGeom>
        </p:spPr>
      </p:pic>
    </p:spTree>
    <p:extLst>
      <p:ext uri="{BB962C8B-B14F-4D97-AF65-F5344CB8AC3E}">
        <p14:creationId xmlns:p14="http://schemas.microsoft.com/office/powerpoint/2010/main" val="37855661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14B9D-C900-0714-D18D-7658AEA6733A}"/>
              </a:ext>
            </a:extLst>
          </p:cNvPr>
          <p:cNvSpPr>
            <a:spLocks noGrp="1"/>
          </p:cNvSpPr>
          <p:nvPr>
            <p:ph type="title"/>
          </p:nvPr>
        </p:nvSpPr>
        <p:spPr>
          <a:xfrm>
            <a:off x="0" y="193548"/>
            <a:ext cx="8763000" cy="710184"/>
          </a:xfrm>
        </p:spPr>
        <p:txBody>
          <a:bodyPr/>
          <a:lstStyle/>
          <a:p>
            <a:r>
              <a:rPr lang="fr-FR" dirty="0"/>
              <a:t>Multiple Instruction, Multiple Data (MIMD)</a:t>
            </a:r>
            <a:endParaRPr lang="en-IN" dirty="0"/>
          </a:p>
        </p:txBody>
      </p:sp>
      <p:sp>
        <p:nvSpPr>
          <p:cNvPr id="3" name="Content Placeholder 2">
            <a:extLst>
              <a:ext uri="{FF2B5EF4-FFF2-40B4-BE49-F238E27FC236}">
                <a16:creationId xmlns:a16="http://schemas.microsoft.com/office/drawing/2014/main" id="{C4AD65BA-DE89-1CF6-6F47-45586FD67A49}"/>
              </a:ext>
            </a:extLst>
          </p:cNvPr>
          <p:cNvSpPr>
            <a:spLocks noGrp="1"/>
          </p:cNvSpPr>
          <p:nvPr>
            <p:ph idx="1"/>
          </p:nvPr>
        </p:nvSpPr>
        <p:spPr/>
        <p:txBody>
          <a:bodyPr/>
          <a:lstStyle/>
          <a:p>
            <a:endParaRPr lang="en-IN" dirty="0"/>
          </a:p>
        </p:txBody>
      </p:sp>
      <p:pic>
        <p:nvPicPr>
          <p:cNvPr id="4" name="Picture 3">
            <a:extLst>
              <a:ext uri="{FF2B5EF4-FFF2-40B4-BE49-F238E27FC236}">
                <a16:creationId xmlns:a16="http://schemas.microsoft.com/office/drawing/2014/main" id="{26217436-DECE-BA36-1C73-72447D929C0A}"/>
              </a:ext>
            </a:extLst>
          </p:cNvPr>
          <p:cNvPicPr>
            <a:picLocks noChangeAspect="1"/>
          </p:cNvPicPr>
          <p:nvPr/>
        </p:nvPicPr>
        <p:blipFill>
          <a:blip r:embed="rId2"/>
          <a:stretch>
            <a:fillRect/>
          </a:stretch>
        </p:blipFill>
        <p:spPr>
          <a:xfrm>
            <a:off x="152400" y="762000"/>
            <a:ext cx="4343400" cy="4343400"/>
          </a:xfrm>
          <a:prstGeom prst="rect">
            <a:avLst/>
          </a:prstGeom>
        </p:spPr>
      </p:pic>
      <p:pic>
        <p:nvPicPr>
          <p:cNvPr id="5" name="Picture 4">
            <a:extLst>
              <a:ext uri="{FF2B5EF4-FFF2-40B4-BE49-F238E27FC236}">
                <a16:creationId xmlns:a16="http://schemas.microsoft.com/office/drawing/2014/main" id="{1E2E2AA1-1F5D-E70F-7DC2-BFEC3570DEF3}"/>
              </a:ext>
            </a:extLst>
          </p:cNvPr>
          <p:cNvPicPr>
            <a:picLocks noChangeAspect="1"/>
          </p:cNvPicPr>
          <p:nvPr/>
        </p:nvPicPr>
        <p:blipFill>
          <a:blip r:embed="rId3"/>
          <a:stretch>
            <a:fillRect/>
          </a:stretch>
        </p:blipFill>
        <p:spPr>
          <a:xfrm>
            <a:off x="4435246" y="3130867"/>
            <a:ext cx="4556354" cy="2548646"/>
          </a:xfrm>
          <a:prstGeom prst="rect">
            <a:avLst/>
          </a:prstGeom>
        </p:spPr>
      </p:pic>
    </p:spTree>
    <p:extLst>
      <p:ext uri="{BB962C8B-B14F-4D97-AF65-F5344CB8AC3E}">
        <p14:creationId xmlns:p14="http://schemas.microsoft.com/office/powerpoint/2010/main" val="23934276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BFE81-109E-4E87-9556-094E58C9D47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FBEDB4E-4B81-4F92-A56B-462B53350D4F}"/>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B43ECA8A-F93F-47A6-9B60-20CB89E67CFC}"/>
              </a:ext>
            </a:extLst>
          </p:cNvPr>
          <p:cNvPicPr>
            <a:picLocks noChangeAspect="1"/>
          </p:cNvPicPr>
          <p:nvPr/>
        </p:nvPicPr>
        <p:blipFill>
          <a:blip r:embed="rId2"/>
          <a:stretch>
            <a:fillRect/>
          </a:stretch>
        </p:blipFill>
        <p:spPr>
          <a:xfrm>
            <a:off x="152400" y="274638"/>
            <a:ext cx="8676976" cy="6126162"/>
          </a:xfrm>
          <a:prstGeom prst="rect">
            <a:avLst/>
          </a:prstGeom>
        </p:spPr>
      </p:pic>
    </p:spTree>
    <p:extLst>
      <p:ext uri="{BB962C8B-B14F-4D97-AF65-F5344CB8AC3E}">
        <p14:creationId xmlns:p14="http://schemas.microsoft.com/office/powerpoint/2010/main" val="13250833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6E353-7503-4F57-2755-BBD9985BD196}"/>
              </a:ext>
            </a:extLst>
          </p:cNvPr>
          <p:cNvSpPr>
            <a:spLocks noGrp="1"/>
          </p:cNvSpPr>
          <p:nvPr>
            <p:ph type="title"/>
          </p:nvPr>
        </p:nvSpPr>
        <p:spPr>
          <a:xfrm>
            <a:off x="736142" y="533400"/>
            <a:ext cx="7290054" cy="1499616"/>
          </a:xfrm>
        </p:spPr>
        <p:txBody>
          <a:bodyPr/>
          <a:lstStyle/>
          <a:p>
            <a:r>
              <a:rPr lang="en-IN" dirty="0"/>
              <a:t>General Parallel Computing Terminology</a:t>
            </a:r>
          </a:p>
        </p:txBody>
      </p:sp>
      <p:sp>
        <p:nvSpPr>
          <p:cNvPr id="3" name="Content Placeholder 2">
            <a:extLst>
              <a:ext uri="{FF2B5EF4-FFF2-40B4-BE49-F238E27FC236}">
                <a16:creationId xmlns:a16="http://schemas.microsoft.com/office/drawing/2014/main" id="{51480A25-E99E-1DB1-6B08-F90A6FCF5869}"/>
              </a:ext>
            </a:extLst>
          </p:cNvPr>
          <p:cNvSpPr>
            <a:spLocks noGrp="1"/>
          </p:cNvSpPr>
          <p:nvPr>
            <p:ph idx="1"/>
          </p:nvPr>
        </p:nvSpPr>
        <p:spPr>
          <a:xfrm>
            <a:off x="609600" y="2020726"/>
            <a:ext cx="7798258" cy="4684874"/>
          </a:xfrm>
        </p:spPr>
        <p:txBody>
          <a:bodyPr>
            <a:normAutofit/>
          </a:bodyPr>
          <a:lstStyle/>
          <a:p>
            <a:pPr>
              <a:buFont typeface="Wingdings" panose="05000000000000000000" pitchFamily="2" charset="2"/>
              <a:buChar char="Ø"/>
            </a:pPr>
            <a:r>
              <a:rPr lang="en-US" sz="2400" b="1" dirty="0"/>
              <a:t>CPU</a:t>
            </a:r>
            <a:r>
              <a:rPr lang="en-US" sz="2400" dirty="0"/>
              <a:t> -Contemporary CPUs consist of one or more cores </a:t>
            </a:r>
          </a:p>
          <a:p>
            <a:pPr>
              <a:buFont typeface="Wingdings" panose="05000000000000000000" pitchFamily="2" charset="2"/>
              <a:buChar char="Ø"/>
            </a:pPr>
            <a:r>
              <a:rPr lang="en-US" sz="2400" b="1" dirty="0"/>
              <a:t>Node </a:t>
            </a:r>
            <a:r>
              <a:rPr lang="en-US" sz="2400" dirty="0"/>
              <a:t>-Standalone "computer in a box." Usually comprised of multiple CPUs/processors/cores, memory, network interfaces, etc. Nodes are networked together to comprise a supercomputer.</a:t>
            </a:r>
          </a:p>
          <a:p>
            <a:pPr>
              <a:buFont typeface="Wingdings" panose="05000000000000000000" pitchFamily="2" charset="2"/>
              <a:buChar char="Ø"/>
            </a:pPr>
            <a:r>
              <a:rPr lang="en-US" sz="2400" b="1" dirty="0"/>
              <a:t>Task</a:t>
            </a:r>
            <a:r>
              <a:rPr lang="en-US" sz="2400" dirty="0"/>
              <a:t> –Logically discrete section of computational work. A task is typically a program or program-like set of instructions that is executed by a processor. A parallel program consists of multiple tasks running on multiple processors.</a:t>
            </a:r>
          </a:p>
          <a:p>
            <a:pPr>
              <a:buFont typeface="Wingdings" panose="05000000000000000000" pitchFamily="2" charset="2"/>
              <a:buChar char="Ø"/>
            </a:pPr>
            <a:r>
              <a:rPr lang="en-US" sz="2400" b="1" dirty="0"/>
              <a:t>Shared Memory- </a:t>
            </a:r>
            <a:r>
              <a:rPr lang="en-US" sz="2400" dirty="0"/>
              <a:t>All processors have direct access to common physical memory</a:t>
            </a:r>
            <a:endParaRPr lang="en-IN" sz="2400" dirty="0"/>
          </a:p>
        </p:txBody>
      </p:sp>
    </p:spTree>
    <p:extLst>
      <p:ext uri="{BB962C8B-B14F-4D97-AF65-F5344CB8AC3E}">
        <p14:creationId xmlns:p14="http://schemas.microsoft.com/office/powerpoint/2010/main" val="28795460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24091-92B0-0D97-C9E3-C74E112A496B}"/>
              </a:ext>
            </a:extLst>
          </p:cNvPr>
          <p:cNvSpPr>
            <a:spLocks noGrp="1"/>
          </p:cNvSpPr>
          <p:nvPr>
            <p:ph type="title"/>
          </p:nvPr>
        </p:nvSpPr>
        <p:spPr/>
        <p:txBody>
          <a:bodyPr/>
          <a:lstStyle/>
          <a:p>
            <a:r>
              <a:rPr lang="en-IN" dirty="0"/>
              <a:t>General Parallel Computing Terminology</a:t>
            </a:r>
          </a:p>
        </p:txBody>
      </p:sp>
      <p:sp>
        <p:nvSpPr>
          <p:cNvPr id="3" name="Content Placeholder 2">
            <a:extLst>
              <a:ext uri="{FF2B5EF4-FFF2-40B4-BE49-F238E27FC236}">
                <a16:creationId xmlns:a16="http://schemas.microsoft.com/office/drawing/2014/main" id="{D0E17CB5-986A-F6D3-DA20-0CC51A69B70D}"/>
              </a:ext>
            </a:extLst>
          </p:cNvPr>
          <p:cNvSpPr>
            <a:spLocks noGrp="1"/>
          </p:cNvSpPr>
          <p:nvPr>
            <p:ph idx="1"/>
          </p:nvPr>
        </p:nvSpPr>
        <p:spPr>
          <a:xfrm>
            <a:off x="685800" y="1905000"/>
            <a:ext cx="7690104" cy="4800600"/>
          </a:xfrm>
        </p:spPr>
        <p:txBody>
          <a:bodyPr>
            <a:normAutofit fontScale="92500" lnSpcReduction="20000"/>
          </a:bodyPr>
          <a:lstStyle/>
          <a:p>
            <a:pPr>
              <a:buFont typeface="Wingdings" panose="05000000000000000000" pitchFamily="2" charset="2"/>
              <a:buChar char="Ø"/>
            </a:pPr>
            <a:r>
              <a:rPr lang="en-US" sz="2800" b="1" dirty="0"/>
              <a:t>Symmetric Multi-Processor (SMP) </a:t>
            </a:r>
            <a:r>
              <a:rPr lang="en-US" sz="2800" dirty="0"/>
              <a:t>-Shared memory hardware architecture where multiple processors share a single address space and have equal access to all resources - memory, disk, etc.</a:t>
            </a:r>
          </a:p>
          <a:p>
            <a:pPr>
              <a:buFont typeface="Wingdings" panose="05000000000000000000" pitchFamily="2" charset="2"/>
              <a:buChar char="Ø"/>
            </a:pPr>
            <a:r>
              <a:rPr lang="en-US" sz="2800" b="1" dirty="0"/>
              <a:t>Distributed Memory </a:t>
            </a:r>
            <a:r>
              <a:rPr lang="en-US" sz="2800" dirty="0"/>
              <a:t>-Network based memory access for physical memory that is not common. As a programming model, tasks can only logically "see" local machine memory and must use communications to access memory on other machines where other tasks are executing.</a:t>
            </a:r>
          </a:p>
          <a:p>
            <a:pPr>
              <a:buFont typeface="Wingdings" panose="05000000000000000000" pitchFamily="2" charset="2"/>
              <a:buChar char="Ø"/>
            </a:pPr>
            <a:r>
              <a:rPr lang="en-US" sz="2800" b="1" dirty="0"/>
              <a:t>Communications </a:t>
            </a:r>
            <a:r>
              <a:rPr lang="en-US" sz="2800" dirty="0"/>
              <a:t>-Parallel tasks typically need to exchange data. There are several ways this can be accomplished, such as through a shared memory bus or over a network.</a:t>
            </a:r>
            <a:endParaRPr lang="en-IN" sz="2800" dirty="0"/>
          </a:p>
        </p:txBody>
      </p:sp>
    </p:spTree>
    <p:extLst>
      <p:ext uri="{BB962C8B-B14F-4D97-AF65-F5344CB8AC3E}">
        <p14:creationId xmlns:p14="http://schemas.microsoft.com/office/powerpoint/2010/main" val="9557552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BC79A-BA87-A00F-7750-3915D1D2D240}"/>
              </a:ext>
            </a:extLst>
          </p:cNvPr>
          <p:cNvSpPr>
            <a:spLocks noGrp="1"/>
          </p:cNvSpPr>
          <p:nvPr>
            <p:ph type="title"/>
          </p:nvPr>
        </p:nvSpPr>
        <p:spPr>
          <a:xfrm>
            <a:off x="685800" y="381000"/>
            <a:ext cx="7290054" cy="1499616"/>
          </a:xfrm>
        </p:spPr>
        <p:txBody>
          <a:bodyPr/>
          <a:lstStyle/>
          <a:p>
            <a:r>
              <a:rPr lang="en-US" dirty="0"/>
              <a:t>Who Is Using Parallel Computing?- </a:t>
            </a:r>
            <a:br>
              <a:rPr lang="en-US" dirty="0"/>
            </a:br>
            <a:r>
              <a:rPr lang="en-US" dirty="0"/>
              <a:t>       </a:t>
            </a:r>
            <a:r>
              <a:rPr lang="en-US" sz="3600" dirty="0"/>
              <a:t>Science and Engineering</a:t>
            </a:r>
            <a:endParaRPr lang="en-IN" dirty="0"/>
          </a:p>
        </p:txBody>
      </p:sp>
      <p:sp>
        <p:nvSpPr>
          <p:cNvPr id="3" name="Content Placeholder 2">
            <a:extLst>
              <a:ext uri="{FF2B5EF4-FFF2-40B4-BE49-F238E27FC236}">
                <a16:creationId xmlns:a16="http://schemas.microsoft.com/office/drawing/2014/main" id="{A02EE512-762C-8CBA-A502-4687A3BA22BE}"/>
              </a:ext>
            </a:extLst>
          </p:cNvPr>
          <p:cNvSpPr>
            <a:spLocks noGrp="1"/>
          </p:cNvSpPr>
          <p:nvPr>
            <p:ph idx="1"/>
          </p:nvPr>
        </p:nvSpPr>
        <p:spPr>
          <a:xfrm>
            <a:off x="609600" y="1600200"/>
            <a:ext cx="7772400" cy="5410200"/>
          </a:xfrm>
        </p:spPr>
        <p:txBody>
          <a:bodyPr>
            <a:normAutofit/>
          </a:bodyPr>
          <a:lstStyle/>
          <a:p>
            <a:pPr>
              <a:buFont typeface="Wingdings" panose="05000000000000000000" pitchFamily="2" charset="2"/>
              <a:buChar char="Ø"/>
            </a:pPr>
            <a:r>
              <a:rPr lang="en-IN" sz="2400" dirty="0"/>
              <a:t>Atmosphere, Earth, Environment</a:t>
            </a:r>
          </a:p>
          <a:p>
            <a:pPr>
              <a:buFont typeface="Wingdings" panose="05000000000000000000" pitchFamily="2" charset="2"/>
              <a:buChar char="Ø"/>
            </a:pPr>
            <a:r>
              <a:rPr lang="en-IN" sz="2400" dirty="0"/>
              <a:t>Physics - applied, nuclear, particle, condensed matter, high pressure, fusion, photonics</a:t>
            </a:r>
          </a:p>
          <a:p>
            <a:pPr>
              <a:buFont typeface="Wingdings" panose="05000000000000000000" pitchFamily="2" charset="2"/>
              <a:buChar char="Ø"/>
            </a:pPr>
            <a:r>
              <a:rPr lang="en-IN" sz="2400" dirty="0"/>
              <a:t>Bioscience, Biotechnology, Genetics</a:t>
            </a:r>
          </a:p>
          <a:p>
            <a:pPr>
              <a:buFont typeface="Wingdings" panose="05000000000000000000" pitchFamily="2" charset="2"/>
              <a:buChar char="Ø"/>
            </a:pPr>
            <a:r>
              <a:rPr lang="en-IN" sz="2400" dirty="0"/>
              <a:t>Chemistry, Molecular Sciences</a:t>
            </a:r>
          </a:p>
          <a:p>
            <a:pPr>
              <a:buFont typeface="Wingdings" panose="05000000000000000000" pitchFamily="2" charset="2"/>
              <a:buChar char="Ø"/>
            </a:pPr>
            <a:r>
              <a:rPr lang="en-IN" sz="2400" dirty="0"/>
              <a:t>Geology, Seismology</a:t>
            </a:r>
          </a:p>
          <a:p>
            <a:pPr>
              <a:buFont typeface="Wingdings" panose="05000000000000000000" pitchFamily="2" charset="2"/>
              <a:buChar char="Ø"/>
            </a:pPr>
            <a:r>
              <a:rPr lang="en-IN" sz="2400" dirty="0"/>
              <a:t>Mechanical Engineering - from prosthetics to spacecraft</a:t>
            </a:r>
          </a:p>
          <a:p>
            <a:pPr>
              <a:buFont typeface="Wingdings" panose="05000000000000000000" pitchFamily="2" charset="2"/>
              <a:buChar char="Ø"/>
            </a:pPr>
            <a:r>
              <a:rPr lang="en-IN" sz="2400" dirty="0"/>
              <a:t>Electrical Engineering, Circuit Design, Microelectronics</a:t>
            </a:r>
          </a:p>
          <a:p>
            <a:pPr>
              <a:buFont typeface="Wingdings" panose="05000000000000000000" pitchFamily="2" charset="2"/>
              <a:buChar char="Ø"/>
            </a:pPr>
            <a:r>
              <a:rPr lang="en-IN" sz="2400" dirty="0"/>
              <a:t>Computer Science, Mathematics</a:t>
            </a:r>
          </a:p>
          <a:p>
            <a:pPr>
              <a:buFont typeface="Wingdings" panose="05000000000000000000" pitchFamily="2" charset="2"/>
              <a:buChar char="Ø"/>
            </a:pPr>
            <a:r>
              <a:rPr lang="en-IN" sz="2400" dirty="0" err="1"/>
              <a:t>Defense</a:t>
            </a:r>
            <a:r>
              <a:rPr lang="en-IN" sz="2400" dirty="0"/>
              <a:t>, Weapons</a:t>
            </a:r>
          </a:p>
        </p:txBody>
      </p:sp>
    </p:spTree>
    <p:extLst>
      <p:ext uri="{BB962C8B-B14F-4D97-AF65-F5344CB8AC3E}">
        <p14:creationId xmlns:p14="http://schemas.microsoft.com/office/powerpoint/2010/main" val="40669583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16496-6630-8EE0-0C33-04EE60668382}"/>
              </a:ext>
            </a:extLst>
          </p:cNvPr>
          <p:cNvSpPr>
            <a:spLocks noGrp="1"/>
          </p:cNvSpPr>
          <p:nvPr>
            <p:ph type="title"/>
          </p:nvPr>
        </p:nvSpPr>
        <p:spPr/>
        <p:txBody>
          <a:bodyPr/>
          <a:lstStyle/>
          <a:p>
            <a:r>
              <a:rPr lang="en-IN" dirty="0"/>
              <a:t>General Parallel Computing Terminology</a:t>
            </a:r>
          </a:p>
        </p:txBody>
      </p:sp>
      <p:sp>
        <p:nvSpPr>
          <p:cNvPr id="3" name="Content Placeholder 2">
            <a:extLst>
              <a:ext uri="{FF2B5EF4-FFF2-40B4-BE49-F238E27FC236}">
                <a16:creationId xmlns:a16="http://schemas.microsoft.com/office/drawing/2014/main" id="{3812DF25-B3F3-A784-383F-E9258929C9C8}"/>
              </a:ext>
            </a:extLst>
          </p:cNvPr>
          <p:cNvSpPr>
            <a:spLocks noGrp="1"/>
          </p:cNvSpPr>
          <p:nvPr>
            <p:ph idx="1"/>
          </p:nvPr>
        </p:nvSpPr>
        <p:spPr>
          <a:xfrm>
            <a:off x="768096" y="2286000"/>
            <a:ext cx="7613904" cy="4648200"/>
          </a:xfrm>
        </p:spPr>
        <p:txBody>
          <a:bodyPr>
            <a:normAutofit fontScale="92500"/>
          </a:bodyPr>
          <a:lstStyle/>
          <a:p>
            <a:pPr>
              <a:buFont typeface="Wingdings" panose="05000000000000000000" pitchFamily="2" charset="2"/>
              <a:buChar char="Ø"/>
            </a:pPr>
            <a:r>
              <a:rPr lang="en-US" sz="2800" b="1" dirty="0"/>
              <a:t>Synchronization</a:t>
            </a:r>
            <a:r>
              <a:rPr lang="en-US" sz="2800" dirty="0"/>
              <a:t> -The coordination of parallel tasks in real time, very often associated with communications. Synchronization usually involves waiting by at least one task, and can therefore cause a parallel application's wall clock execution time to increase.</a:t>
            </a:r>
          </a:p>
          <a:p>
            <a:pPr>
              <a:buFont typeface="Wingdings" panose="05000000000000000000" pitchFamily="2" charset="2"/>
              <a:buChar char="Ø"/>
            </a:pPr>
            <a:r>
              <a:rPr lang="en-US" sz="2800" dirty="0"/>
              <a:t> </a:t>
            </a:r>
            <a:r>
              <a:rPr lang="en-US" sz="2800" b="1" dirty="0"/>
              <a:t>Computational Granularity </a:t>
            </a:r>
            <a:r>
              <a:rPr lang="en-US" sz="2800" dirty="0"/>
              <a:t>-In parallel computing, granularity is a quantitative or qualitative measure of the ratio of computation to communication.</a:t>
            </a:r>
          </a:p>
          <a:p>
            <a:pPr lvl="1">
              <a:buFont typeface="Wingdings" panose="05000000000000000000" pitchFamily="2" charset="2"/>
              <a:buChar char="§"/>
            </a:pPr>
            <a:r>
              <a:rPr lang="en-US" sz="2000" dirty="0"/>
              <a:t>Coarse: relatively large amounts of computational work are done between communication events</a:t>
            </a:r>
          </a:p>
          <a:p>
            <a:pPr lvl="1">
              <a:buFont typeface="Wingdings" panose="05000000000000000000" pitchFamily="2" charset="2"/>
              <a:buChar char="§"/>
            </a:pPr>
            <a:r>
              <a:rPr lang="en-US" sz="2000" dirty="0"/>
              <a:t>Fine: relatively small amounts of computational work are done between communication events</a:t>
            </a:r>
          </a:p>
          <a:p>
            <a:pPr>
              <a:buFont typeface="Wingdings" panose="05000000000000000000" pitchFamily="2" charset="2"/>
              <a:buChar char="Ø"/>
            </a:pPr>
            <a:endParaRPr lang="en-IN" sz="2800" dirty="0"/>
          </a:p>
        </p:txBody>
      </p:sp>
    </p:spTree>
    <p:extLst>
      <p:ext uri="{BB962C8B-B14F-4D97-AF65-F5344CB8AC3E}">
        <p14:creationId xmlns:p14="http://schemas.microsoft.com/office/powerpoint/2010/main" val="5140480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7CDFC-F2D2-442E-E22C-7F184E917CE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6CE839F-3B4D-FCC6-D887-78614C675B1F}"/>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AECE82F9-8881-F37F-45D0-6A2370317AA0}"/>
              </a:ext>
            </a:extLst>
          </p:cNvPr>
          <p:cNvPicPr>
            <a:picLocks noChangeAspect="1"/>
          </p:cNvPicPr>
          <p:nvPr/>
        </p:nvPicPr>
        <p:blipFill>
          <a:blip r:embed="rId2"/>
          <a:stretch>
            <a:fillRect/>
          </a:stretch>
        </p:blipFill>
        <p:spPr>
          <a:xfrm>
            <a:off x="0" y="152400"/>
            <a:ext cx="9144000" cy="6629400"/>
          </a:xfrm>
          <a:prstGeom prst="rect">
            <a:avLst/>
          </a:prstGeom>
        </p:spPr>
      </p:pic>
    </p:spTree>
    <p:extLst>
      <p:ext uri="{BB962C8B-B14F-4D97-AF65-F5344CB8AC3E}">
        <p14:creationId xmlns:p14="http://schemas.microsoft.com/office/powerpoint/2010/main" val="34571791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9C258-DC87-FA9D-86E8-348FF7A017C3}"/>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877111A9-FDCD-15A9-C387-A96AADFD0A55}"/>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AF4ADBD3-DF21-0083-B605-88FEA0B58B3C}"/>
              </a:ext>
            </a:extLst>
          </p:cNvPr>
          <p:cNvPicPr>
            <a:picLocks noChangeAspect="1"/>
          </p:cNvPicPr>
          <p:nvPr/>
        </p:nvPicPr>
        <p:blipFill>
          <a:blip r:embed="rId2"/>
          <a:stretch>
            <a:fillRect/>
          </a:stretch>
        </p:blipFill>
        <p:spPr>
          <a:xfrm>
            <a:off x="0" y="22122"/>
            <a:ext cx="9144000" cy="6835877"/>
          </a:xfrm>
          <a:prstGeom prst="rect">
            <a:avLst/>
          </a:prstGeom>
        </p:spPr>
      </p:pic>
    </p:spTree>
    <p:extLst>
      <p:ext uri="{BB962C8B-B14F-4D97-AF65-F5344CB8AC3E}">
        <p14:creationId xmlns:p14="http://schemas.microsoft.com/office/powerpoint/2010/main" val="17458806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B2AB45-0E6F-0B8F-35BC-A74E279E9C3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5D22EBD0-0E5E-1F69-09DF-5DDE85E786B2}"/>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03A4AAB6-0349-A756-24A8-0C93AA56C6D5}"/>
              </a:ext>
            </a:extLst>
          </p:cNvPr>
          <p:cNvPicPr>
            <a:picLocks noChangeAspect="1"/>
          </p:cNvPicPr>
          <p:nvPr/>
        </p:nvPicPr>
        <p:blipFill>
          <a:blip r:embed="rId2"/>
          <a:stretch>
            <a:fillRect/>
          </a:stretch>
        </p:blipFill>
        <p:spPr>
          <a:xfrm>
            <a:off x="0" y="0"/>
            <a:ext cx="9144000" cy="6781800"/>
          </a:xfrm>
          <a:prstGeom prst="rect">
            <a:avLst/>
          </a:prstGeom>
        </p:spPr>
      </p:pic>
    </p:spTree>
    <p:extLst>
      <p:ext uri="{BB962C8B-B14F-4D97-AF65-F5344CB8AC3E}">
        <p14:creationId xmlns:p14="http://schemas.microsoft.com/office/powerpoint/2010/main" val="8929599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B42240-305B-3F0D-F138-C764296F9E0F}"/>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588C3E7-B58E-D17D-9656-E006AD53E7CB}"/>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16D484E3-10D3-D4DC-487E-1FB8753D755B}"/>
              </a:ext>
            </a:extLst>
          </p:cNvPr>
          <p:cNvPicPr>
            <a:picLocks noChangeAspect="1"/>
          </p:cNvPicPr>
          <p:nvPr/>
        </p:nvPicPr>
        <p:blipFill>
          <a:blip r:embed="rId2"/>
          <a:stretch>
            <a:fillRect/>
          </a:stretch>
        </p:blipFill>
        <p:spPr>
          <a:xfrm>
            <a:off x="0" y="9832"/>
            <a:ext cx="9144000" cy="6771968"/>
          </a:xfrm>
          <a:prstGeom prst="rect">
            <a:avLst/>
          </a:prstGeom>
        </p:spPr>
      </p:pic>
    </p:spTree>
    <p:extLst>
      <p:ext uri="{BB962C8B-B14F-4D97-AF65-F5344CB8AC3E}">
        <p14:creationId xmlns:p14="http://schemas.microsoft.com/office/powerpoint/2010/main" val="350443661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8D58B-B395-292F-E682-0D61990A76DF}"/>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1CBF122-59FD-C402-7EA6-50C36A5E211C}"/>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68456F8F-C9A9-D67C-7AFD-BDF913CBADB6}"/>
              </a:ext>
            </a:extLst>
          </p:cNvPr>
          <p:cNvPicPr>
            <a:picLocks noChangeAspect="1"/>
          </p:cNvPicPr>
          <p:nvPr/>
        </p:nvPicPr>
        <p:blipFill>
          <a:blip r:embed="rId2"/>
          <a:stretch>
            <a:fillRect/>
          </a:stretch>
        </p:blipFill>
        <p:spPr>
          <a:xfrm>
            <a:off x="36870" y="-152400"/>
            <a:ext cx="9107129" cy="6858001"/>
          </a:xfrm>
          <a:prstGeom prst="rect">
            <a:avLst/>
          </a:prstGeom>
        </p:spPr>
      </p:pic>
    </p:spTree>
    <p:extLst>
      <p:ext uri="{BB962C8B-B14F-4D97-AF65-F5344CB8AC3E}">
        <p14:creationId xmlns:p14="http://schemas.microsoft.com/office/powerpoint/2010/main" val="32599294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8B4C6-DA8A-4D9D-B096-FA092E216152}"/>
              </a:ext>
            </a:extLst>
          </p:cNvPr>
          <p:cNvSpPr>
            <a:spLocks noGrp="1"/>
          </p:cNvSpPr>
          <p:nvPr>
            <p:ph type="title"/>
          </p:nvPr>
        </p:nvSpPr>
        <p:spPr/>
        <p:txBody>
          <a:bodyPr>
            <a:normAutofit/>
          </a:bodyPr>
          <a:lstStyle/>
          <a:p>
            <a:r>
              <a:rPr lang="en-US" dirty="0"/>
              <a:t>Performance</a:t>
            </a:r>
          </a:p>
        </p:txBody>
      </p:sp>
      <p:sp>
        <p:nvSpPr>
          <p:cNvPr id="3" name="Content Placeholder 2">
            <a:extLst>
              <a:ext uri="{FF2B5EF4-FFF2-40B4-BE49-F238E27FC236}">
                <a16:creationId xmlns:a16="http://schemas.microsoft.com/office/drawing/2014/main" id="{4EECB5C5-829F-4EF2-BE1B-CFEBC89C21F1}"/>
              </a:ext>
            </a:extLst>
          </p:cNvPr>
          <p:cNvSpPr>
            <a:spLocks noGrp="1"/>
          </p:cNvSpPr>
          <p:nvPr>
            <p:ph idx="1"/>
          </p:nvPr>
        </p:nvSpPr>
        <p:spPr/>
        <p:txBody>
          <a:bodyPr>
            <a:normAutofit/>
          </a:bodyPr>
          <a:lstStyle/>
          <a:p>
            <a:r>
              <a:rPr lang="en-US" sz="3200" dirty="0" err="1"/>
              <a:t>Tpar</a:t>
            </a:r>
            <a:r>
              <a:rPr lang="en-US" sz="3200" dirty="0"/>
              <a:t> &lt;= </a:t>
            </a:r>
            <a:r>
              <a:rPr lang="en-US" sz="3200" dirty="0" err="1"/>
              <a:t>Tseq</a:t>
            </a:r>
            <a:r>
              <a:rPr lang="en-US" sz="3200" dirty="0"/>
              <a:t>  &lt;=p .</a:t>
            </a:r>
            <a:r>
              <a:rPr lang="en-US" sz="3200" dirty="0" err="1"/>
              <a:t>Tpar</a:t>
            </a:r>
            <a:endParaRPr lang="en-US" sz="3200" dirty="0"/>
          </a:p>
          <a:p>
            <a:r>
              <a:rPr lang="en-US" sz="3200" dirty="0"/>
              <a:t>Speedup and efficiency are bounded by</a:t>
            </a:r>
          </a:p>
          <a:p>
            <a:pPr lvl="1">
              <a:buFont typeface="Wingdings" panose="05000000000000000000" pitchFamily="2" charset="2"/>
              <a:buChar char="Ø"/>
            </a:pPr>
            <a:r>
              <a:rPr lang="en-US" sz="2400" dirty="0"/>
              <a:t>E &lt;= 1:</a:t>
            </a:r>
          </a:p>
          <a:p>
            <a:pPr lvl="1">
              <a:buFont typeface="Wingdings" panose="05000000000000000000" pitchFamily="2" charset="2"/>
              <a:buChar char="Ø"/>
            </a:pPr>
            <a:r>
              <a:rPr lang="en-US" sz="2400" dirty="0"/>
              <a:t>For any C and p, the parallel execution of P on C(p) can be at most p times faster than the execution of P on a single processor. </a:t>
            </a:r>
          </a:p>
          <a:p>
            <a:pPr lvl="1">
              <a:buFont typeface="Wingdings" panose="05000000000000000000" pitchFamily="2" charset="2"/>
              <a:buChar char="Ø"/>
            </a:pPr>
            <a:r>
              <a:rPr lang="en-US" sz="2400" dirty="0"/>
              <a:t>Efficiency of the parallel execution of P on C(p) can be at most 1.</a:t>
            </a:r>
          </a:p>
        </p:txBody>
      </p:sp>
    </p:spTree>
    <p:extLst>
      <p:ext uri="{BB962C8B-B14F-4D97-AF65-F5344CB8AC3E}">
        <p14:creationId xmlns:p14="http://schemas.microsoft.com/office/powerpoint/2010/main" val="44456276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CB942-4CE0-4D56-80FE-5BC0A90C8A3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7F59883-80A1-40B1-97E4-E1213CD049F0}"/>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16BA629B-14BD-4153-ABCB-28DBB2C16ECF}"/>
              </a:ext>
            </a:extLst>
          </p:cNvPr>
          <p:cNvPicPr>
            <a:picLocks noChangeAspect="1"/>
          </p:cNvPicPr>
          <p:nvPr/>
        </p:nvPicPr>
        <p:blipFill>
          <a:blip r:embed="rId2"/>
          <a:stretch>
            <a:fillRect/>
          </a:stretch>
        </p:blipFill>
        <p:spPr>
          <a:xfrm>
            <a:off x="485334" y="299256"/>
            <a:ext cx="8323271" cy="6101544"/>
          </a:xfrm>
          <a:prstGeom prst="rect">
            <a:avLst/>
          </a:prstGeom>
        </p:spPr>
      </p:pic>
    </p:spTree>
    <p:extLst>
      <p:ext uri="{BB962C8B-B14F-4D97-AF65-F5344CB8AC3E}">
        <p14:creationId xmlns:p14="http://schemas.microsoft.com/office/powerpoint/2010/main" val="24509683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a:extLst>
              <a:ext uri="{FF2B5EF4-FFF2-40B4-BE49-F238E27FC236}">
                <a16:creationId xmlns:a16="http://schemas.microsoft.com/office/drawing/2014/main" id="{2EE09FA0-1309-E0E0-AABD-863BC6AD8E48}"/>
              </a:ext>
            </a:extLst>
          </p:cNvPr>
          <p:cNvSpPr>
            <a:spLocks noGrp="1" noChangeArrowheads="1"/>
          </p:cNvSpPr>
          <p:nvPr>
            <p:ph type="title"/>
          </p:nvPr>
        </p:nvSpPr>
        <p:spPr>
          <a:xfrm>
            <a:off x="457200" y="228600"/>
            <a:ext cx="8229600" cy="884238"/>
          </a:xfrm>
        </p:spPr>
        <p:txBody>
          <a:bodyPr/>
          <a:lstStyle/>
          <a:p>
            <a:pPr eaLnBrk="1" hangingPunct="1"/>
            <a:r>
              <a:rPr lang="en-US" altLang="en-US">
                <a:solidFill>
                  <a:schemeClr val="accent2"/>
                </a:solidFill>
              </a:rPr>
              <a:t>Introduction</a:t>
            </a:r>
          </a:p>
        </p:txBody>
      </p:sp>
      <p:sp>
        <p:nvSpPr>
          <p:cNvPr id="5123" name="Rectangle 3">
            <a:extLst>
              <a:ext uri="{FF2B5EF4-FFF2-40B4-BE49-F238E27FC236}">
                <a16:creationId xmlns:a16="http://schemas.microsoft.com/office/drawing/2014/main" id="{F162F974-2F92-03D5-C62B-54B80055CC07}"/>
              </a:ext>
            </a:extLst>
          </p:cNvPr>
          <p:cNvSpPr>
            <a:spLocks noGrp="1" noChangeArrowheads="1"/>
          </p:cNvSpPr>
          <p:nvPr>
            <p:ph idx="1"/>
          </p:nvPr>
        </p:nvSpPr>
        <p:spPr>
          <a:xfrm>
            <a:off x="609600" y="1233947"/>
            <a:ext cx="7848600" cy="5624051"/>
          </a:xfrm>
        </p:spPr>
        <p:txBody>
          <a:bodyPr>
            <a:normAutofit/>
          </a:bodyPr>
          <a:lstStyle/>
          <a:p>
            <a:pPr eaLnBrk="1" hangingPunct="1"/>
            <a:r>
              <a:rPr lang="en-US" altLang="en-US" sz="3200" dirty="0">
                <a:solidFill>
                  <a:schemeClr val="accent2"/>
                </a:solidFill>
              </a:rPr>
              <a:t>Types of parallel machines</a:t>
            </a:r>
          </a:p>
          <a:p>
            <a:pPr lvl="1" eaLnBrk="1" hangingPunct="1"/>
            <a:r>
              <a:rPr lang="en-US" altLang="en-US" sz="2800" dirty="0">
                <a:solidFill>
                  <a:schemeClr val="accent2"/>
                </a:solidFill>
              </a:rPr>
              <a:t>distributed memory</a:t>
            </a:r>
          </a:p>
          <a:p>
            <a:pPr lvl="2" eaLnBrk="1" hangingPunct="1"/>
            <a:r>
              <a:rPr lang="en-US" altLang="en-US" sz="2400" dirty="0">
                <a:solidFill>
                  <a:schemeClr val="accent2"/>
                </a:solidFill>
              </a:rPr>
              <a:t>each processor has its own memory address space</a:t>
            </a:r>
          </a:p>
          <a:p>
            <a:pPr lvl="2" eaLnBrk="1" hangingPunct="1"/>
            <a:r>
              <a:rPr lang="en-US" altLang="en-US" sz="2400" dirty="0">
                <a:solidFill>
                  <a:schemeClr val="accent2"/>
                </a:solidFill>
              </a:rPr>
              <a:t>variable values are independent</a:t>
            </a:r>
          </a:p>
          <a:p>
            <a:pPr lvl="3" eaLnBrk="1" hangingPunct="1">
              <a:buFontTx/>
              <a:buNone/>
            </a:pPr>
            <a:r>
              <a:rPr lang="en-US" altLang="en-US" sz="2000" dirty="0">
                <a:solidFill>
                  <a:schemeClr val="accent2"/>
                </a:solidFill>
              </a:rPr>
              <a:t>x = 2 on one processor, x = 3 on a different processor</a:t>
            </a:r>
          </a:p>
          <a:p>
            <a:pPr lvl="2" eaLnBrk="1" hangingPunct="1"/>
            <a:r>
              <a:rPr lang="en-US" altLang="en-US" sz="2400" dirty="0">
                <a:solidFill>
                  <a:schemeClr val="accent2"/>
                </a:solidFill>
              </a:rPr>
              <a:t>examples: </a:t>
            </a:r>
            <a:r>
              <a:rPr lang="en-US" altLang="en-US" sz="2400" dirty="0" err="1">
                <a:solidFill>
                  <a:schemeClr val="accent2"/>
                </a:solidFill>
              </a:rPr>
              <a:t>linux</a:t>
            </a:r>
            <a:r>
              <a:rPr lang="en-US" altLang="en-US" sz="2400" dirty="0">
                <a:solidFill>
                  <a:schemeClr val="accent2"/>
                </a:solidFill>
              </a:rPr>
              <a:t> clusters, Blue Gene/L</a:t>
            </a:r>
          </a:p>
          <a:p>
            <a:pPr lvl="1" eaLnBrk="1" hangingPunct="1"/>
            <a:r>
              <a:rPr lang="en-US" altLang="en-US" sz="2800" dirty="0">
                <a:solidFill>
                  <a:schemeClr val="accent2"/>
                </a:solidFill>
              </a:rPr>
              <a:t>shared memory</a:t>
            </a:r>
          </a:p>
          <a:p>
            <a:pPr lvl="2" eaLnBrk="1" hangingPunct="1"/>
            <a:r>
              <a:rPr lang="en-US" altLang="en-US" sz="2400" dirty="0">
                <a:solidFill>
                  <a:schemeClr val="accent2"/>
                </a:solidFill>
              </a:rPr>
              <a:t>also called Symmetric Multiprocessing (SMP)</a:t>
            </a:r>
          </a:p>
          <a:p>
            <a:pPr lvl="2" eaLnBrk="1" hangingPunct="1"/>
            <a:r>
              <a:rPr lang="en-US" altLang="en-US" sz="2400" dirty="0">
                <a:solidFill>
                  <a:schemeClr val="accent2"/>
                </a:solidFill>
              </a:rPr>
              <a:t>single address space for all processors</a:t>
            </a:r>
          </a:p>
          <a:p>
            <a:pPr lvl="3" eaLnBrk="1" hangingPunct="1"/>
            <a:r>
              <a:rPr lang="en-US" altLang="en-US" sz="2000" dirty="0">
                <a:solidFill>
                  <a:schemeClr val="accent2"/>
                </a:solidFill>
              </a:rPr>
              <a:t>If one processor sets x = 2 , x will also equal 2 on other processors (unless specified otherwise)</a:t>
            </a:r>
          </a:p>
          <a:p>
            <a:pPr lvl="2" eaLnBrk="1" hangingPunct="1"/>
            <a:r>
              <a:rPr lang="en-US" altLang="en-US" sz="2400" dirty="0">
                <a:solidFill>
                  <a:schemeClr val="accent2"/>
                </a:solidFill>
              </a:rPr>
              <a:t>examples: IBM p-series, SGI </a:t>
            </a:r>
            <a:r>
              <a:rPr lang="en-US" altLang="en-US" sz="2400" dirty="0" err="1">
                <a:solidFill>
                  <a:schemeClr val="accent2"/>
                </a:solidFill>
              </a:rPr>
              <a:t>Altix</a:t>
            </a:r>
            <a:endParaRPr lang="en-US" altLang="en-US" sz="2400" dirty="0">
              <a:solidFill>
                <a:schemeClr val="accent2"/>
              </a:solidFill>
            </a:endParaRPr>
          </a:p>
        </p:txBody>
      </p:sp>
      <p:sp>
        <p:nvSpPr>
          <p:cNvPr id="5124" name="Line 4">
            <a:extLst>
              <a:ext uri="{FF2B5EF4-FFF2-40B4-BE49-F238E27FC236}">
                <a16:creationId xmlns:a16="http://schemas.microsoft.com/office/drawing/2014/main" id="{62BF866A-282D-5ED0-DEB9-0DB43E508D08}"/>
              </a:ext>
            </a:extLst>
          </p:cNvPr>
          <p:cNvSpPr>
            <a:spLocks noChangeShapeType="1"/>
          </p:cNvSpPr>
          <p:nvPr/>
        </p:nvSpPr>
        <p:spPr bwMode="auto">
          <a:xfrm>
            <a:off x="381000" y="1219200"/>
            <a:ext cx="8382000"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125" name="Line 5">
            <a:extLst>
              <a:ext uri="{FF2B5EF4-FFF2-40B4-BE49-F238E27FC236}">
                <a16:creationId xmlns:a16="http://schemas.microsoft.com/office/drawing/2014/main" id="{65E1CCA2-37ED-7B7C-2F68-AF78287600B1}"/>
              </a:ext>
            </a:extLst>
          </p:cNvPr>
          <p:cNvSpPr>
            <a:spLocks noChangeShapeType="1"/>
          </p:cNvSpPr>
          <p:nvPr/>
        </p:nvSpPr>
        <p:spPr bwMode="auto">
          <a:xfrm>
            <a:off x="381000" y="228600"/>
            <a:ext cx="0" cy="99060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en-IN"/>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15F61-3441-407D-8E82-8D8C4918419E}"/>
              </a:ext>
            </a:extLst>
          </p:cNvPr>
          <p:cNvSpPr>
            <a:spLocks noGrp="1"/>
          </p:cNvSpPr>
          <p:nvPr>
            <p:ph type="title"/>
          </p:nvPr>
        </p:nvSpPr>
        <p:spPr/>
        <p:txBody>
          <a:bodyPr/>
          <a:lstStyle/>
          <a:p>
            <a:r>
              <a:rPr lang="en-US" dirty="0"/>
              <a:t>Types of parallelism</a:t>
            </a:r>
          </a:p>
        </p:txBody>
      </p:sp>
      <p:sp>
        <p:nvSpPr>
          <p:cNvPr id="3" name="Content Placeholder 2">
            <a:extLst>
              <a:ext uri="{FF2B5EF4-FFF2-40B4-BE49-F238E27FC236}">
                <a16:creationId xmlns:a16="http://schemas.microsoft.com/office/drawing/2014/main" id="{7A6965A8-6917-460E-9AAB-79300393ACE0}"/>
              </a:ext>
            </a:extLst>
          </p:cNvPr>
          <p:cNvSpPr>
            <a:spLocks noGrp="1"/>
          </p:cNvSpPr>
          <p:nvPr>
            <p:ph idx="1"/>
          </p:nvPr>
        </p:nvSpPr>
        <p:spPr>
          <a:xfrm>
            <a:off x="317372" y="1905000"/>
            <a:ext cx="7290055" cy="4023360"/>
          </a:xfrm>
        </p:spPr>
        <p:txBody>
          <a:bodyPr/>
          <a:lstStyle/>
          <a:p>
            <a:r>
              <a:rPr lang="en-US" sz="2800" dirty="0"/>
              <a:t>Shared memory systems</a:t>
            </a:r>
          </a:p>
          <a:p>
            <a:pPr lvl="1"/>
            <a:r>
              <a:rPr lang="en-US" sz="2000" dirty="0"/>
              <a:t>Systems with multiple processing units attached to a single </a:t>
            </a:r>
            <a:r>
              <a:rPr lang="en-US" sz="2400" dirty="0"/>
              <a:t>memory</a:t>
            </a:r>
            <a:r>
              <a:rPr lang="en-US" dirty="0"/>
              <a:t>.</a:t>
            </a:r>
          </a:p>
        </p:txBody>
      </p:sp>
      <p:pic>
        <p:nvPicPr>
          <p:cNvPr id="4" name="Picture 3">
            <a:extLst>
              <a:ext uri="{FF2B5EF4-FFF2-40B4-BE49-F238E27FC236}">
                <a16:creationId xmlns:a16="http://schemas.microsoft.com/office/drawing/2014/main" id="{400736C9-E214-422D-9F57-59CE566E4F1D}"/>
              </a:ext>
            </a:extLst>
          </p:cNvPr>
          <p:cNvPicPr>
            <a:picLocks noChangeAspect="1"/>
          </p:cNvPicPr>
          <p:nvPr/>
        </p:nvPicPr>
        <p:blipFill>
          <a:blip r:embed="rId2"/>
          <a:stretch>
            <a:fillRect/>
          </a:stretch>
        </p:blipFill>
        <p:spPr>
          <a:xfrm>
            <a:off x="1371599" y="3374595"/>
            <a:ext cx="5181600" cy="2797147"/>
          </a:xfrm>
          <a:prstGeom prst="rect">
            <a:avLst/>
          </a:prstGeom>
        </p:spPr>
      </p:pic>
    </p:spTree>
    <p:extLst>
      <p:ext uri="{BB962C8B-B14F-4D97-AF65-F5344CB8AC3E}">
        <p14:creationId xmlns:p14="http://schemas.microsoft.com/office/powerpoint/2010/main" val="25716108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63003-D1D3-7710-44BB-C060CA04902B}"/>
              </a:ext>
            </a:extLst>
          </p:cNvPr>
          <p:cNvSpPr>
            <a:spLocks noGrp="1"/>
          </p:cNvSpPr>
          <p:nvPr>
            <p:ph type="title"/>
          </p:nvPr>
        </p:nvSpPr>
        <p:spPr>
          <a:xfrm>
            <a:off x="613852" y="-152400"/>
            <a:ext cx="7290054" cy="1499616"/>
          </a:xfrm>
        </p:spPr>
        <p:txBody>
          <a:bodyPr/>
          <a:lstStyle/>
          <a:p>
            <a:r>
              <a:rPr lang="en-US" dirty="0"/>
              <a:t>Who Is Using Parallel Computing?- </a:t>
            </a:r>
            <a:br>
              <a:rPr lang="en-US" dirty="0"/>
            </a:br>
            <a:r>
              <a:rPr lang="en-US" dirty="0"/>
              <a:t>       </a:t>
            </a:r>
            <a:r>
              <a:rPr lang="en-US" sz="3600" dirty="0"/>
              <a:t>Industrial and Commercial</a:t>
            </a:r>
            <a:endParaRPr lang="en-IN" dirty="0"/>
          </a:p>
        </p:txBody>
      </p:sp>
      <p:sp>
        <p:nvSpPr>
          <p:cNvPr id="3" name="Content Placeholder 2">
            <a:extLst>
              <a:ext uri="{FF2B5EF4-FFF2-40B4-BE49-F238E27FC236}">
                <a16:creationId xmlns:a16="http://schemas.microsoft.com/office/drawing/2014/main" id="{15B203C7-0780-7E87-4A7E-95FA1AC057AE}"/>
              </a:ext>
            </a:extLst>
          </p:cNvPr>
          <p:cNvSpPr>
            <a:spLocks noGrp="1"/>
          </p:cNvSpPr>
          <p:nvPr>
            <p:ph idx="1"/>
          </p:nvPr>
        </p:nvSpPr>
        <p:spPr>
          <a:xfrm>
            <a:off x="613852" y="1143000"/>
            <a:ext cx="8377748" cy="5562600"/>
          </a:xfrm>
        </p:spPr>
        <p:txBody>
          <a:bodyPr>
            <a:normAutofit lnSpcReduction="10000"/>
          </a:bodyPr>
          <a:lstStyle/>
          <a:p>
            <a:pPr>
              <a:buFont typeface="Wingdings" panose="05000000000000000000" pitchFamily="2" charset="2"/>
              <a:buChar char="Ø"/>
            </a:pPr>
            <a:r>
              <a:rPr lang="en-US" sz="2400" dirty="0"/>
              <a:t>"Big Data," databases, data mining</a:t>
            </a:r>
          </a:p>
          <a:p>
            <a:pPr>
              <a:buFont typeface="Wingdings" panose="05000000000000000000" pitchFamily="2" charset="2"/>
              <a:buChar char="Ø"/>
            </a:pPr>
            <a:r>
              <a:rPr lang="en-US" sz="2400" dirty="0"/>
              <a:t>Artificial Intelligence (AI)</a:t>
            </a:r>
          </a:p>
          <a:p>
            <a:pPr>
              <a:buFont typeface="Wingdings" panose="05000000000000000000" pitchFamily="2" charset="2"/>
              <a:buChar char="Ø"/>
            </a:pPr>
            <a:r>
              <a:rPr lang="en-US" sz="2400" dirty="0"/>
              <a:t>Oil exploration</a:t>
            </a:r>
          </a:p>
          <a:p>
            <a:pPr>
              <a:buFont typeface="Wingdings" panose="05000000000000000000" pitchFamily="2" charset="2"/>
              <a:buChar char="Ø"/>
            </a:pPr>
            <a:r>
              <a:rPr lang="en-US" sz="2400" dirty="0"/>
              <a:t>Web search engines, web based business services</a:t>
            </a:r>
          </a:p>
          <a:p>
            <a:pPr>
              <a:buFont typeface="Wingdings" panose="05000000000000000000" pitchFamily="2" charset="2"/>
              <a:buChar char="Ø"/>
            </a:pPr>
            <a:r>
              <a:rPr lang="en-US" sz="2400" dirty="0"/>
              <a:t>Medical imaging and diagnosis</a:t>
            </a:r>
          </a:p>
          <a:p>
            <a:pPr>
              <a:buFont typeface="Wingdings" panose="05000000000000000000" pitchFamily="2" charset="2"/>
              <a:buChar char="Ø"/>
            </a:pPr>
            <a:r>
              <a:rPr lang="en-US" sz="2400" dirty="0"/>
              <a:t>Pharmaceutical design</a:t>
            </a:r>
          </a:p>
          <a:p>
            <a:pPr>
              <a:buFont typeface="Wingdings" panose="05000000000000000000" pitchFamily="2" charset="2"/>
              <a:buChar char="Ø"/>
            </a:pPr>
            <a:r>
              <a:rPr lang="en-US" sz="2400" dirty="0"/>
              <a:t>Financial and economic modeling</a:t>
            </a:r>
          </a:p>
          <a:p>
            <a:pPr>
              <a:buFont typeface="Wingdings" panose="05000000000000000000" pitchFamily="2" charset="2"/>
              <a:buChar char="Ø"/>
            </a:pPr>
            <a:r>
              <a:rPr lang="en-US" sz="2400" dirty="0"/>
              <a:t>Management of national and multi-national corporations</a:t>
            </a:r>
          </a:p>
          <a:p>
            <a:pPr>
              <a:buFont typeface="Wingdings" panose="05000000000000000000" pitchFamily="2" charset="2"/>
              <a:buChar char="Ø"/>
            </a:pPr>
            <a:r>
              <a:rPr lang="en-US" sz="2400" dirty="0"/>
              <a:t>Advanced graphics and virtual reality, particularly in the entertainment industry</a:t>
            </a:r>
          </a:p>
          <a:p>
            <a:pPr>
              <a:buFont typeface="Wingdings" panose="05000000000000000000" pitchFamily="2" charset="2"/>
              <a:buChar char="Ø"/>
            </a:pPr>
            <a:r>
              <a:rPr lang="en-US" sz="2400" dirty="0"/>
              <a:t>Networked video and multi-media technologies</a:t>
            </a:r>
          </a:p>
          <a:p>
            <a:pPr>
              <a:buFont typeface="Wingdings" panose="05000000000000000000" pitchFamily="2" charset="2"/>
              <a:buChar char="Ø"/>
            </a:pPr>
            <a:r>
              <a:rPr lang="en-US" sz="2400" dirty="0"/>
              <a:t>Collaborative work environments</a:t>
            </a:r>
            <a:endParaRPr lang="en-IN" sz="2400" dirty="0"/>
          </a:p>
        </p:txBody>
      </p:sp>
    </p:spTree>
    <p:extLst>
      <p:ext uri="{BB962C8B-B14F-4D97-AF65-F5344CB8AC3E}">
        <p14:creationId xmlns:p14="http://schemas.microsoft.com/office/powerpoint/2010/main" val="31549227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01FF2-7480-47EF-9BAF-36B50B0CC195}"/>
              </a:ext>
            </a:extLst>
          </p:cNvPr>
          <p:cNvSpPr>
            <a:spLocks noGrp="1"/>
          </p:cNvSpPr>
          <p:nvPr>
            <p:ph type="title"/>
          </p:nvPr>
        </p:nvSpPr>
        <p:spPr/>
        <p:txBody>
          <a:bodyPr/>
          <a:lstStyle/>
          <a:p>
            <a:r>
              <a:rPr lang="en-US" dirty="0"/>
              <a:t>Types of parallelism</a:t>
            </a:r>
          </a:p>
        </p:txBody>
      </p:sp>
      <p:sp>
        <p:nvSpPr>
          <p:cNvPr id="3" name="Content Placeholder 2">
            <a:extLst>
              <a:ext uri="{FF2B5EF4-FFF2-40B4-BE49-F238E27FC236}">
                <a16:creationId xmlns:a16="http://schemas.microsoft.com/office/drawing/2014/main" id="{454CC66A-705B-4F68-8F07-53EBA16AE657}"/>
              </a:ext>
            </a:extLst>
          </p:cNvPr>
          <p:cNvSpPr>
            <a:spLocks noGrp="1"/>
          </p:cNvSpPr>
          <p:nvPr>
            <p:ph idx="1"/>
          </p:nvPr>
        </p:nvSpPr>
        <p:spPr>
          <a:xfrm>
            <a:off x="298323" y="1905000"/>
            <a:ext cx="8229600" cy="4525963"/>
          </a:xfrm>
        </p:spPr>
        <p:txBody>
          <a:bodyPr/>
          <a:lstStyle/>
          <a:p>
            <a:r>
              <a:rPr lang="en-US" sz="2800" dirty="0"/>
              <a:t>Distributed systems</a:t>
            </a:r>
          </a:p>
          <a:p>
            <a:pPr lvl="1"/>
            <a:r>
              <a:rPr lang="en-US" sz="2000" dirty="0"/>
              <a:t>Systems consisting of many computer units</a:t>
            </a:r>
          </a:p>
          <a:p>
            <a:pPr lvl="1"/>
            <a:r>
              <a:rPr lang="en-US" sz="2000" dirty="0"/>
              <a:t>Each with its own processing unit and its physical memory</a:t>
            </a:r>
          </a:p>
          <a:p>
            <a:pPr lvl="1"/>
            <a:r>
              <a:rPr lang="en-US" sz="2000" dirty="0"/>
              <a:t>That are connected with fast interconnection networks.</a:t>
            </a:r>
            <a:endParaRPr lang="en-US" dirty="0"/>
          </a:p>
        </p:txBody>
      </p:sp>
      <p:pic>
        <p:nvPicPr>
          <p:cNvPr id="4" name="Picture 3">
            <a:extLst>
              <a:ext uri="{FF2B5EF4-FFF2-40B4-BE49-F238E27FC236}">
                <a16:creationId xmlns:a16="http://schemas.microsoft.com/office/drawing/2014/main" id="{AF3E09AD-A846-4C6E-8283-CC801BD2D588}"/>
              </a:ext>
            </a:extLst>
          </p:cNvPr>
          <p:cNvPicPr>
            <a:picLocks noChangeAspect="1"/>
          </p:cNvPicPr>
          <p:nvPr/>
        </p:nvPicPr>
        <p:blipFill>
          <a:blip r:embed="rId2"/>
          <a:stretch>
            <a:fillRect/>
          </a:stretch>
        </p:blipFill>
        <p:spPr>
          <a:xfrm>
            <a:off x="3962400" y="3904033"/>
            <a:ext cx="4724400" cy="2679328"/>
          </a:xfrm>
          <a:prstGeom prst="rect">
            <a:avLst/>
          </a:prstGeom>
        </p:spPr>
      </p:pic>
    </p:spTree>
    <p:extLst>
      <p:ext uri="{BB962C8B-B14F-4D97-AF65-F5344CB8AC3E}">
        <p14:creationId xmlns:p14="http://schemas.microsoft.com/office/powerpoint/2010/main" val="286715398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7B3A3-FE6F-42E9-BD86-DB574E8235E9}"/>
              </a:ext>
            </a:extLst>
          </p:cNvPr>
          <p:cNvSpPr>
            <a:spLocks noGrp="1"/>
          </p:cNvSpPr>
          <p:nvPr>
            <p:ph type="title"/>
          </p:nvPr>
        </p:nvSpPr>
        <p:spPr/>
        <p:txBody>
          <a:bodyPr/>
          <a:lstStyle/>
          <a:p>
            <a:r>
              <a:rPr lang="en-US" dirty="0"/>
              <a:t>Types of parallelism</a:t>
            </a:r>
          </a:p>
        </p:txBody>
      </p:sp>
      <p:sp>
        <p:nvSpPr>
          <p:cNvPr id="3" name="Content Placeholder 2">
            <a:extLst>
              <a:ext uri="{FF2B5EF4-FFF2-40B4-BE49-F238E27FC236}">
                <a16:creationId xmlns:a16="http://schemas.microsoft.com/office/drawing/2014/main" id="{68216966-237C-478C-8059-D53D12C45B9C}"/>
              </a:ext>
            </a:extLst>
          </p:cNvPr>
          <p:cNvSpPr>
            <a:spLocks noGrp="1"/>
          </p:cNvSpPr>
          <p:nvPr>
            <p:ph idx="1"/>
          </p:nvPr>
        </p:nvSpPr>
        <p:spPr/>
        <p:txBody>
          <a:bodyPr>
            <a:normAutofit/>
          </a:bodyPr>
          <a:lstStyle/>
          <a:p>
            <a:r>
              <a:rPr lang="en-US" sz="2800" dirty="0"/>
              <a:t>Graphic processor units</a:t>
            </a:r>
          </a:p>
          <a:p>
            <a:pPr lvl="1"/>
            <a:r>
              <a:rPr lang="en-US" sz="2000" dirty="0"/>
              <a:t>Co-processors for solving general purpose numerically intensive problems.</a:t>
            </a:r>
          </a:p>
        </p:txBody>
      </p:sp>
      <p:pic>
        <p:nvPicPr>
          <p:cNvPr id="4" name="Picture 3">
            <a:extLst>
              <a:ext uri="{FF2B5EF4-FFF2-40B4-BE49-F238E27FC236}">
                <a16:creationId xmlns:a16="http://schemas.microsoft.com/office/drawing/2014/main" id="{000019A3-537C-4411-B3F0-940DAC74C1F4}"/>
              </a:ext>
            </a:extLst>
          </p:cNvPr>
          <p:cNvPicPr>
            <a:picLocks noChangeAspect="1"/>
          </p:cNvPicPr>
          <p:nvPr/>
        </p:nvPicPr>
        <p:blipFill>
          <a:blip r:embed="rId2"/>
          <a:stretch>
            <a:fillRect/>
          </a:stretch>
        </p:blipFill>
        <p:spPr>
          <a:xfrm>
            <a:off x="2895600" y="3613149"/>
            <a:ext cx="5257800" cy="2957513"/>
          </a:xfrm>
          <a:prstGeom prst="rect">
            <a:avLst/>
          </a:prstGeom>
        </p:spPr>
      </p:pic>
    </p:spTree>
    <p:extLst>
      <p:ext uri="{BB962C8B-B14F-4D97-AF65-F5344CB8AC3E}">
        <p14:creationId xmlns:p14="http://schemas.microsoft.com/office/powerpoint/2010/main" val="28299333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25D55B70-6B3C-E554-9A57-FAD63BB53D3F}"/>
              </a:ext>
            </a:extLst>
          </p:cNvPr>
          <p:cNvSpPr>
            <a:spLocks noGrp="1" noChangeArrowheads="1"/>
          </p:cNvSpPr>
          <p:nvPr>
            <p:ph type="title"/>
          </p:nvPr>
        </p:nvSpPr>
        <p:spPr>
          <a:xfrm>
            <a:off x="457200" y="228600"/>
            <a:ext cx="8229600" cy="884238"/>
          </a:xfrm>
        </p:spPr>
        <p:txBody>
          <a:bodyPr/>
          <a:lstStyle/>
          <a:p>
            <a:pPr eaLnBrk="1" hangingPunct="1"/>
            <a:r>
              <a:rPr lang="en-US" altLang="en-US">
                <a:solidFill>
                  <a:schemeClr val="accent2"/>
                </a:solidFill>
              </a:rPr>
              <a:t>Shared vs. Distributed Memory</a:t>
            </a:r>
          </a:p>
        </p:txBody>
      </p:sp>
      <p:sp>
        <p:nvSpPr>
          <p:cNvPr id="6147" name="Rectangle 3">
            <a:extLst>
              <a:ext uri="{FF2B5EF4-FFF2-40B4-BE49-F238E27FC236}">
                <a16:creationId xmlns:a16="http://schemas.microsoft.com/office/drawing/2014/main" id="{794D5B5F-328C-8D11-4008-A2E30442F98C}"/>
              </a:ext>
            </a:extLst>
          </p:cNvPr>
          <p:cNvSpPr>
            <a:spLocks noGrp="1" noChangeArrowheads="1"/>
          </p:cNvSpPr>
          <p:nvPr>
            <p:ph idx="1"/>
          </p:nvPr>
        </p:nvSpPr>
        <p:spPr>
          <a:xfrm>
            <a:off x="371475" y="1695450"/>
            <a:ext cx="8229600" cy="4525963"/>
          </a:xfrm>
          <a:noFill/>
        </p:spPr>
        <p:txBody>
          <a:bodyPr/>
          <a:lstStyle/>
          <a:p>
            <a:pPr eaLnBrk="1" hangingPunct="1">
              <a:lnSpc>
                <a:spcPct val="90000"/>
              </a:lnSpc>
            </a:pPr>
            <a:endParaRPr lang="en-US" altLang="en-US">
              <a:solidFill>
                <a:schemeClr val="accent2"/>
              </a:solidFill>
            </a:endParaRPr>
          </a:p>
          <a:p>
            <a:pPr eaLnBrk="1" hangingPunct="1">
              <a:lnSpc>
                <a:spcPct val="90000"/>
              </a:lnSpc>
            </a:pPr>
            <a:endParaRPr lang="en-US" altLang="en-US">
              <a:solidFill>
                <a:schemeClr val="accent2"/>
              </a:solidFill>
            </a:endParaRPr>
          </a:p>
          <a:p>
            <a:pPr eaLnBrk="1" hangingPunct="1">
              <a:lnSpc>
                <a:spcPct val="90000"/>
              </a:lnSpc>
            </a:pPr>
            <a:endParaRPr lang="en-US" altLang="en-US">
              <a:solidFill>
                <a:schemeClr val="accent2"/>
              </a:solidFill>
            </a:endParaRPr>
          </a:p>
          <a:p>
            <a:pPr eaLnBrk="1" hangingPunct="1">
              <a:lnSpc>
                <a:spcPct val="90000"/>
              </a:lnSpc>
            </a:pPr>
            <a:endParaRPr lang="en-US" altLang="en-US">
              <a:solidFill>
                <a:schemeClr val="accent2"/>
              </a:solidFill>
            </a:endParaRPr>
          </a:p>
          <a:p>
            <a:pPr eaLnBrk="1" hangingPunct="1">
              <a:lnSpc>
                <a:spcPct val="90000"/>
              </a:lnSpc>
            </a:pPr>
            <a:endParaRPr lang="en-US" altLang="en-US">
              <a:solidFill>
                <a:schemeClr val="accent2"/>
              </a:solidFill>
            </a:endParaRPr>
          </a:p>
          <a:p>
            <a:pPr eaLnBrk="1" hangingPunct="1">
              <a:lnSpc>
                <a:spcPct val="90000"/>
              </a:lnSpc>
            </a:pPr>
            <a:endParaRPr lang="en-US" altLang="en-US">
              <a:solidFill>
                <a:schemeClr val="accent2"/>
              </a:solidFill>
            </a:endParaRPr>
          </a:p>
          <a:p>
            <a:pPr eaLnBrk="1" hangingPunct="1">
              <a:lnSpc>
                <a:spcPct val="90000"/>
              </a:lnSpc>
            </a:pPr>
            <a:endParaRPr lang="en-US" altLang="en-US">
              <a:solidFill>
                <a:schemeClr val="accent2"/>
              </a:solidFill>
            </a:endParaRPr>
          </a:p>
          <a:p>
            <a:pPr eaLnBrk="1" hangingPunct="1">
              <a:lnSpc>
                <a:spcPct val="90000"/>
              </a:lnSpc>
            </a:pPr>
            <a:endParaRPr lang="en-US" altLang="en-US">
              <a:solidFill>
                <a:schemeClr val="accent2"/>
              </a:solidFill>
            </a:endParaRPr>
          </a:p>
        </p:txBody>
      </p:sp>
      <p:sp>
        <p:nvSpPr>
          <p:cNvPr id="6148" name="Line 4">
            <a:extLst>
              <a:ext uri="{FF2B5EF4-FFF2-40B4-BE49-F238E27FC236}">
                <a16:creationId xmlns:a16="http://schemas.microsoft.com/office/drawing/2014/main" id="{82859E23-6FAB-A5E0-BD69-243A6E250EC8}"/>
              </a:ext>
            </a:extLst>
          </p:cNvPr>
          <p:cNvSpPr>
            <a:spLocks noChangeShapeType="1"/>
          </p:cNvSpPr>
          <p:nvPr/>
        </p:nvSpPr>
        <p:spPr bwMode="auto">
          <a:xfrm>
            <a:off x="381000" y="1219200"/>
            <a:ext cx="8382000"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6149" name="Line 5">
            <a:extLst>
              <a:ext uri="{FF2B5EF4-FFF2-40B4-BE49-F238E27FC236}">
                <a16:creationId xmlns:a16="http://schemas.microsoft.com/office/drawing/2014/main" id="{0491D5CD-E9BB-4CFB-B3E4-19C37737E45F}"/>
              </a:ext>
            </a:extLst>
          </p:cNvPr>
          <p:cNvSpPr>
            <a:spLocks noChangeShapeType="1"/>
          </p:cNvSpPr>
          <p:nvPr/>
        </p:nvSpPr>
        <p:spPr bwMode="auto">
          <a:xfrm>
            <a:off x="381000" y="228600"/>
            <a:ext cx="0" cy="99060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6150" name="Rectangle 6">
            <a:extLst>
              <a:ext uri="{FF2B5EF4-FFF2-40B4-BE49-F238E27FC236}">
                <a16:creationId xmlns:a16="http://schemas.microsoft.com/office/drawing/2014/main" id="{2461A93F-F7B5-5A1E-2B7D-BA0A568EA1AC}"/>
              </a:ext>
            </a:extLst>
          </p:cNvPr>
          <p:cNvSpPr>
            <a:spLocks noChangeArrowheads="1"/>
          </p:cNvSpPr>
          <p:nvPr/>
        </p:nvSpPr>
        <p:spPr bwMode="auto">
          <a:xfrm>
            <a:off x="914400" y="1905000"/>
            <a:ext cx="685800" cy="685800"/>
          </a:xfrm>
          <a:prstGeom prst="rect">
            <a:avLst/>
          </a:prstGeom>
          <a:solidFill>
            <a:srgbClr val="660033"/>
          </a:solidFill>
          <a:ln w="9525">
            <a:solidFill>
              <a:srgbClr val="660033"/>
            </a:solidFill>
            <a:miter lim="800000"/>
            <a:headEnd/>
            <a:tailEnd/>
          </a:ln>
        </p:spPr>
        <p:txBody>
          <a:bodyPr wrap="none" anchor="ct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algn="ctr" eaLnBrk="1" hangingPunct="1"/>
            <a:endParaRPr lang="en-US" altLang="en-US" b="0"/>
          </a:p>
        </p:txBody>
      </p:sp>
      <p:sp>
        <p:nvSpPr>
          <p:cNvPr id="6151" name="Text Box 7">
            <a:extLst>
              <a:ext uri="{FF2B5EF4-FFF2-40B4-BE49-F238E27FC236}">
                <a16:creationId xmlns:a16="http://schemas.microsoft.com/office/drawing/2014/main" id="{CC4886AB-10F5-E8A7-5520-7EF56577CE02}"/>
              </a:ext>
            </a:extLst>
          </p:cNvPr>
          <p:cNvSpPr txBox="1">
            <a:spLocks noChangeArrowheads="1"/>
          </p:cNvSpPr>
          <p:nvPr/>
        </p:nvSpPr>
        <p:spPr bwMode="auto">
          <a:xfrm>
            <a:off x="876300" y="2057400"/>
            <a:ext cx="7810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sz="1600" b="0">
                <a:solidFill>
                  <a:schemeClr val="bg1"/>
                </a:solidFill>
              </a:rPr>
              <a:t>CPU 0</a:t>
            </a:r>
          </a:p>
        </p:txBody>
      </p:sp>
      <p:sp>
        <p:nvSpPr>
          <p:cNvPr id="6152" name="Rectangle 8">
            <a:extLst>
              <a:ext uri="{FF2B5EF4-FFF2-40B4-BE49-F238E27FC236}">
                <a16:creationId xmlns:a16="http://schemas.microsoft.com/office/drawing/2014/main" id="{8F71CF7E-6D64-E682-9C2F-ED92E2B4DDC2}"/>
              </a:ext>
            </a:extLst>
          </p:cNvPr>
          <p:cNvSpPr>
            <a:spLocks noChangeArrowheads="1"/>
          </p:cNvSpPr>
          <p:nvPr/>
        </p:nvSpPr>
        <p:spPr bwMode="auto">
          <a:xfrm>
            <a:off x="1724025" y="1905000"/>
            <a:ext cx="685800" cy="685800"/>
          </a:xfrm>
          <a:prstGeom prst="rect">
            <a:avLst/>
          </a:prstGeom>
          <a:solidFill>
            <a:srgbClr val="660033"/>
          </a:solidFill>
          <a:ln w="9525">
            <a:solidFill>
              <a:srgbClr val="660033"/>
            </a:solidFill>
            <a:miter lim="800000"/>
            <a:headEnd/>
            <a:tailEnd/>
          </a:ln>
        </p:spPr>
        <p:txBody>
          <a:bodyPr wrap="none" anchor="ct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algn="ctr" eaLnBrk="1" hangingPunct="1"/>
            <a:endParaRPr lang="en-US" altLang="en-US" b="0"/>
          </a:p>
        </p:txBody>
      </p:sp>
      <p:sp>
        <p:nvSpPr>
          <p:cNvPr id="6153" name="Text Box 9">
            <a:extLst>
              <a:ext uri="{FF2B5EF4-FFF2-40B4-BE49-F238E27FC236}">
                <a16:creationId xmlns:a16="http://schemas.microsoft.com/office/drawing/2014/main" id="{5D6FC4EA-653F-79FD-9ADE-D66466BEAB17}"/>
              </a:ext>
            </a:extLst>
          </p:cNvPr>
          <p:cNvSpPr txBox="1">
            <a:spLocks noChangeArrowheads="1"/>
          </p:cNvSpPr>
          <p:nvPr/>
        </p:nvSpPr>
        <p:spPr bwMode="auto">
          <a:xfrm>
            <a:off x="1685925" y="2057400"/>
            <a:ext cx="7810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sz="1600" b="0">
                <a:solidFill>
                  <a:schemeClr val="bg1"/>
                </a:solidFill>
              </a:rPr>
              <a:t>CPU 1</a:t>
            </a:r>
          </a:p>
        </p:txBody>
      </p:sp>
      <p:sp>
        <p:nvSpPr>
          <p:cNvPr id="6154" name="Rectangle 10">
            <a:extLst>
              <a:ext uri="{FF2B5EF4-FFF2-40B4-BE49-F238E27FC236}">
                <a16:creationId xmlns:a16="http://schemas.microsoft.com/office/drawing/2014/main" id="{564AE795-37D6-AD11-122D-5BDB67302735}"/>
              </a:ext>
            </a:extLst>
          </p:cNvPr>
          <p:cNvSpPr>
            <a:spLocks noChangeArrowheads="1"/>
          </p:cNvSpPr>
          <p:nvPr/>
        </p:nvSpPr>
        <p:spPr bwMode="auto">
          <a:xfrm>
            <a:off x="2505075" y="1905000"/>
            <a:ext cx="685800" cy="685800"/>
          </a:xfrm>
          <a:prstGeom prst="rect">
            <a:avLst/>
          </a:prstGeom>
          <a:solidFill>
            <a:srgbClr val="660033"/>
          </a:solidFill>
          <a:ln w="9525">
            <a:solidFill>
              <a:srgbClr val="660033"/>
            </a:solidFill>
            <a:miter lim="800000"/>
            <a:headEnd/>
            <a:tailEnd/>
          </a:ln>
        </p:spPr>
        <p:txBody>
          <a:bodyPr wrap="none" anchor="ct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algn="ctr" eaLnBrk="1" hangingPunct="1"/>
            <a:endParaRPr lang="en-US" altLang="en-US" b="0"/>
          </a:p>
        </p:txBody>
      </p:sp>
      <p:sp>
        <p:nvSpPr>
          <p:cNvPr id="6155" name="Text Box 11">
            <a:extLst>
              <a:ext uri="{FF2B5EF4-FFF2-40B4-BE49-F238E27FC236}">
                <a16:creationId xmlns:a16="http://schemas.microsoft.com/office/drawing/2014/main" id="{F36722D7-BB59-5BC2-939B-23EC6264E94F}"/>
              </a:ext>
            </a:extLst>
          </p:cNvPr>
          <p:cNvSpPr txBox="1">
            <a:spLocks noChangeArrowheads="1"/>
          </p:cNvSpPr>
          <p:nvPr/>
        </p:nvSpPr>
        <p:spPr bwMode="auto">
          <a:xfrm>
            <a:off x="2466975" y="2057400"/>
            <a:ext cx="7810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sz="1600" b="0">
                <a:solidFill>
                  <a:schemeClr val="bg1"/>
                </a:solidFill>
              </a:rPr>
              <a:t>CPU 2</a:t>
            </a:r>
          </a:p>
        </p:txBody>
      </p:sp>
      <p:sp>
        <p:nvSpPr>
          <p:cNvPr id="6156" name="Rectangle 12">
            <a:extLst>
              <a:ext uri="{FF2B5EF4-FFF2-40B4-BE49-F238E27FC236}">
                <a16:creationId xmlns:a16="http://schemas.microsoft.com/office/drawing/2014/main" id="{0E9988B6-4A45-050B-7F5E-74D06BED65B0}"/>
              </a:ext>
            </a:extLst>
          </p:cNvPr>
          <p:cNvSpPr>
            <a:spLocks noChangeArrowheads="1"/>
          </p:cNvSpPr>
          <p:nvPr/>
        </p:nvSpPr>
        <p:spPr bwMode="auto">
          <a:xfrm>
            <a:off x="3286125" y="1905000"/>
            <a:ext cx="685800" cy="685800"/>
          </a:xfrm>
          <a:prstGeom prst="rect">
            <a:avLst/>
          </a:prstGeom>
          <a:solidFill>
            <a:srgbClr val="660033"/>
          </a:solidFill>
          <a:ln w="9525">
            <a:solidFill>
              <a:srgbClr val="660033"/>
            </a:solidFill>
            <a:miter lim="800000"/>
            <a:headEnd/>
            <a:tailEnd/>
          </a:ln>
        </p:spPr>
        <p:txBody>
          <a:bodyPr wrap="none" anchor="ct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algn="ctr" eaLnBrk="1" hangingPunct="1"/>
            <a:endParaRPr lang="en-US" altLang="en-US" b="0"/>
          </a:p>
        </p:txBody>
      </p:sp>
      <p:sp>
        <p:nvSpPr>
          <p:cNvPr id="6157" name="Text Box 13">
            <a:extLst>
              <a:ext uri="{FF2B5EF4-FFF2-40B4-BE49-F238E27FC236}">
                <a16:creationId xmlns:a16="http://schemas.microsoft.com/office/drawing/2014/main" id="{4A0CCFBE-6045-BDD1-320F-5F4272299526}"/>
              </a:ext>
            </a:extLst>
          </p:cNvPr>
          <p:cNvSpPr txBox="1">
            <a:spLocks noChangeArrowheads="1"/>
          </p:cNvSpPr>
          <p:nvPr/>
        </p:nvSpPr>
        <p:spPr bwMode="auto">
          <a:xfrm>
            <a:off x="3248025" y="2057400"/>
            <a:ext cx="7810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sz="1600" b="0">
                <a:solidFill>
                  <a:schemeClr val="bg1"/>
                </a:solidFill>
              </a:rPr>
              <a:t>CPU 3</a:t>
            </a:r>
          </a:p>
        </p:txBody>
      </p:sp>
      <p:sp>
        <p:nvSpPr>
          <p:cNvPr id="6158" name="Rectangle 14">
            <a:extLst>
              <a:ext uri="{FF2B5EF4-FFF2-40B4-BE49-F238E27FC236}">
                <a16:creationId xmlns:a16="http://schemas.microsoft.com/office/drawing/2014/main" id="{15D7DD23-99F4-7C2F-76C4-9E0B2F012E34}"/>
              </a:ext>
            </a:extLst>
          </p:cNvPr>
          <p:cNvSpPr>
            <a:spLocks noChangeArrowheads="1"/>
          </p:cNvSpPr>
          <p:nvPr/>
        </p:nvSpPr>
        <p:spPr bwMode="auto">
          <a:xfrm>
            <a:off x="4533900" y="1895475"/>
            <a:ext cx="685800" cy="685800"/>
          </a:xfrm>
          <a:prstGeom prst="rect">
            <a:avLst/>
          </a:prstGeom>
          <a:solidFill>
            <a:srgbClr val="660033"/>
          </a:solidFill>
          <a:ln w="9525">
            <a:solidFill>
              <a:srgbClr val="660033"/>
            </a:solidFill>
            <a:miter lim="800000"/>
            <a:headEnd/>
            <a:tailEnd/>
          </a:ln>
        </p:spPr>
        <p:txBody>
          <a:bodyPr wrap="none" anchor="ct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algn="ctr" eaLnBrk="1" hangingPunct="1"/>
            <a:endParaRPr lang="en-US" altLang="en-US" b="0"/>
          </a:p>
        </p:txBody>
      </p:sp>
      <p:sp>
        <p:nvSpPr>
          <p:cNvPr id="6159" name="Text Box 15">
            <a:extLst>
              <a:ext uri="{FF2B5EF4-FFF2-40B4-BE49-F238E27FC236}">
                <a16:creationId xmlns:a16="http://schemas.microsoft.com/office/drawing/2014/main" id="{6DC2C9AF-9B73-936E-C871-AC1E3C1C2FE5}"/>
              </a:ext>
            </a:extLst>
          </p:cNvPr>
          <p:cNvSpPr txBox="1">
            <a:spLocks noChangeArrowheads="1"/>
          </p:cNvSpPr>
          <p:nvPr/>
        </p:nvSpPr>
        <p:spPr bwMode="auto">
          <a:xfrm>
            <a:off x="4495800" y="2047875"/>
            <a:ext cx="7810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sz="1600" b="0">
                <a:solidFill>
                  <a:schemeClr val="bg1"/>
                </a:solidFill>
              </a:rPr>
              <a:t>CPU 0</a:t>
            </a:r>
          </a:p>
        </p:txBody>
      </p:sp>
      <p:sp>
        <p:nvSpPr>
          <p:cNvPr id="6160" name="Rectangle 16">
            <a:extLst>
              <a:ext uri="{FF2B5EF4-FFF2-40B4-BE49-F238E27FC236}">
                <a16:creationId xmlns:a16="http://schemas.microsoft.com/office/drawing/2014/main" id="{2E43CACD-A1C7-9C76-8EA9-DACDCE4FD176}"/>
              </a:ext>
            </a:extLst>
          </p:cNvPr>
          <p:cNvSpPr>
            <a:spLocks noChangeArrowheads="1"/>
          </p:cNvSpPr>
          <p:nvPr/>
        </p:nvSpPr>
        <p:spPr bwMode="auto">
          <a:xfrm>
            <a:off x="5343525" y="1895475"/>
            <a:ext cx="685800" cy="685800"/>
          </a:xfrm>
          <a:prstGeom prst="rect">
            <a:avLst/>
          </a:prstGeom>
          <a:solidFill>
            <a:srgbClr val="660033"/>
          </a:solidFill>
          <a:ln w="9525">
            <a:solidFill>
              <a:srgbClr val="660033"/>
            </a:solidFill>
            <a:miter lim="800000"/>
            <a:headEnd/>
            <a:tailEnd/>
          </a:ln>
        </p:spPr>
        <p:txBody>
          <a:bodyPr wrap="none" anchor="ct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algn="ctr" eaLnBrk="1" hangingPunct="1"/>
            <a:endParaRPr lang="en-US" altLang="en-US" b="0"/>
          </a:p>
        </p:txBody>
      </p:sp>
      <p:sp>
        <p:nvSpPr>
          <p:cNvPr id="6161" name="Text Box 17">
            <a:extLst>
              <a:ext uri="{FF2B5EF4-FFF2-40B4-BE49-F238E27FC236}">
                <a16:creationId xmlns:a16="http://schemas.microsoft.com/office/drawing/2014/main" id="{219A681E-C56F-01BE-017B-2FD81C2ADA11}"/>
              </a:ext>
            </a:extLst>
          </p:cNvPr>
          <p:cNvSpPr txBox="1">
            <a:spLocks noChangeArrowheads="1"/>
          </p:cNvSpPr>
          <p:nvPr/>
        </p:nvSpPr>
        <p:spPr bwMode="auto">
          <a:xfrm>
            <a:off x="5305425" y="2047875"/>
            <a:ext cx="7810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sz="1600" b="0">
                <a:solidFill>
                  <a:schemeClr val="bg1"/>
                </a:solidFill>
              </a:rPr>
              <a:t>CPU 1</a:t>
            </a:r>
          </a:p>
        </p:txBody>
      </p:sp>
      <p:sp>
        <p:nvSpPr>
          <p:cNvPr id="6162" name="Rectangle 18">
            <a:extLst>
              <a:ext uri="{FF2B5EF4-FFF2-40B4-BE49-F238E27FC236}">
                <a16:creationId xmlns:a16="http://schemas.microsoft.com/office/drawing/2014/main" id="{D04B8416-8FC4-5682-4D86-632B7CB4BB09}"/>
              </a:ext>
            </a:extLst>
          </p:cNvPr>
          <p:cNvSpPr>
            <a:spLocks noChangeArrowheads="1"/>
          </p:cNvSpPr>
          <p:nvPr/>
        </p:nvSpPr>
        <p:spPr bwMode="auto">
          <a:xfrm>
            <a:off x="6124575" y="1895475"/>
            <a:ext cx="685800" cy="685800"/>
          </a:xfrm>
          <a:prstGeom prst="rect">
            <a:avLst/>
          </a:prstGeom>
          <a:solidFill>
            <a:srgbClr val="660033"/>
          </a:solidFill>
          <a:ln w="9525">
            <a:solidFill>
              <a:srgbClr val="660033"/>
            </a:solidFill>
            <a:miter lim="800000"/>
            <a:headEnd/>
            <a:tailEnd/>
          </a:ln>
        </p:spPr>
        <p:txBody>
          <a:bodyPr wrap="none" anchor="ct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algn="ctr" eaLnBrk="1" hangingPunct="1"/>
            <a:endParaRPr lang="en-US" altLang="en-US" b="0"/>
          </a:p>
        </p:txBody>
      </p:sp>
      <p:sp>
        <p:nvSpPr>
          <p:cNvPr id="6163" name="Text Box 19">
            <a:extLst>
              <a:ext uri="{FF2B5EF4-FFF2-40B4-BE49-F238E27FC236}">
                <a16:creationId xmlns:a16="http://schemas.microsoft.com/office/drawing/2014/main" id="{14028134-49F8-08F4-DDF4-244625B7C28C}"/>
              </a:ext>
            </a:extLst>
          </p:cNvPr>
          <p:cNvSpPr txBox="1">
            <a:spLocks noChangeArrowheads="1"/>
          </p:cNvSpPr>
          <p:nvPr/>
        </p:nvSpPr>
        <p:spPr bwMode="auto">
          <a:xfrm>
            <a:off x="6086475" y="2047875"/>
            <a:ext cx="7810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sz="1600" b="0">
                <a:solidFill>
                  <a:schemeClr val="bg1"/>
                </a:solidFill>
              </a:rPr>
              <a:t>CPU 2</a:t>
            </a:r>
          </a:p>
        </p:txBody>
      </p:sp>
      <p:sp>
        <p:nvSpPr>
          <p:cNvPr id="6164" name="Rectangle 20">
            <a:extLst>
              <a:ext uri="{FF2B5EF4-FFF2-40B4-BE49-F238E27FC236}">
                <a16:creationId xmlns:a16="http://schemas.microsoft.com/office/drawing/2014/main" id="{B7D8DE18-E58F-AD76-C117-5E64739CDCFE}"/>
              </a:ext>
            </a:extLst>
          </p:cNvPr>
          <p:cNvSpPr>
            <a:spLocks noChangeArrowheads="1"/>
          </p:cNvSpPr>
          <p:nvPr/>
        </p:nvSpPr>
        <p:spPr bwMode="auto">
          <a:xfrm>
            <a:off x="6905625" y="1895475"/>
            <a:ext cx="685800" cy="685800"/>
          </a:xfrm>
          <a:prstGeom prst="rect">
            <a:avLst/>
          </a:prstGeom>
          <a:solidFill>
            <a:srgbClr val="660033"/>
          </a:solidFill>
          <a:ln w="9525">
            <a:solidFill>
              <a:srgbClr val="660033"/>
            </a:solidFill>
            <a:miter lim="800000"/>
            <a:headEnd/>
            <a:tailEnd/>
          </a:ln>
        </p:spPr>
        <p:txBody>
          <a:bodyPr wrap="none" anchor="ct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algn="ctr" eaLnBrk="1" hangingPunct="1"/>
            <a:endParaRPr lang="en-US" altLang="en-US" b="0"/>
          </a:p>
        </p:txBody>
      </p:sp>
      <p:sp>
        <p:nvSpPr>
          <p:cNvPr id="6165" name="Text Box 21">
            <a:extLst>
              <a:ext uri="{FF2B5EF4-FFF2-40B4-BE49-F238E27FC236}">
                <a16:creationId xmlns:a16="http://schemas.microsoft.com/office/drawing/2014/main" id="{6CACB371-33AB-DB65-B942-8C873F0460E2}"/>
              </a:ext>
            </a:extLst>
          </p:cNvPr>
          <p:cNvSpPr txBox="1">
            <a:spLocks noChangeArrowheads="1"/>
          </p:cNvSpPr>
          <p:nvPr/>
        </p:nvSpPr>
        <p:spPr bwMode="auto">
          <a:xfrm>
            <a:off x="6867525" y="2047875"/>
            <a:ext cx="7810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sz="1600" b="0">
                <a:solidFill>
                  <a:schemeClr val="bg1"/>
                </a:solidFill>
              </a:rPr>
              <a:t>CPU 3</a:t>
            </a:r>
          </a:p>
        </p:txBody>
      </p:sp>
      <p:sp>
        <p:nvSpPr>
          <p:cNvPr id="6166" name="Rectangle 22">
            <a:extLst>
              <a:ext uri="{FF2B5EF4-FFF2-40B4-BE49-F238E27FC236}">
                <a16:creationId xmlns:a16="http://schemas.microsoft.com/office/drawing/2014/main" id="{393322F1-A8CF-38D7-D9A0-DD922B4294C8}"/>
              </a:ext>
            </a:extLst>
          </p:cNvPr>
          <p:cNvSpPr>
            <a:spLocks noChangeArrowheads="1"/>
          </p:cNvSpPr>
          <p:nvPr/>
        </p:nvSpPr>
        <p:spPr bwMode="auto">
          <a:xfrm>
            <a:off x="904875" y="3295650"/>
            <a:ext cx="685800" cy="685800"/>
          </a:xfrm>
          <a:prstGeom prst="rect">
            <a:avLst/>
          </a:prstGeom>
          <a:solidFill>
            <a:srgbClr val="669900"/>
          </a:solidFill>
          <a:ln w="9525">
            <a:solidFill>
              <a:schemeClr val="folHlink"/>
            </a:solidFill>
            <a:miter lim="800000"/>
            <a:headEnd/>
            <a:tailEnd/>
          </a:ln>
        </p:spPr>
        <p:txBody>
          <a:bodyPr wrap="none" anchor="ct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algn="ctr" eaLnBrk="1" hangingPunct="1"/>
            <a:endParaRPr lang="en-US" altLang="en-US" b="0"/>
          </a:p>
        </p:txBody>
      </p:sp>
      <p:sp>
        <p:nvSpPr>
          <p:cNvPr id="6167" name="Text Box 23">
            <a:extLst>
              <a:ext uri="{FF2B5EF4-FFF2-40B4-BE49-F238E27FC236}">
                <a16:creationId xmlns:a16="http://schemas.microsoft.com/office/drawing/2014/main" id="{47D97361-B37D-9BBC-0C8A-97D2F599B97C}"/>
              </a:ext>
            </a:extLst>
          </p:cNvPr>
          <p:cNvSpPr txBox="1">
            <a:spLocks noChangeArrowheads="1"/>
          </p:cNvSpPr>
          <p:nvPr/>
        </p:nvSpPr>
        <p:spPr bwMode="auto">
          <a:xfrm>
            <a:off x="838200" y="3457575"/>
            <a:ext cx="8286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sz="1600" b="0">
                <a:solidFill>
                  <a:schemeClr val="bg1"/>
                </a:solidFill>
              </a:rPr>
              <a:t>MEM 0</a:t>
            </a:r>
          </a:p>
        </p:txBody>
      </p:sp>
      <p:sp>
        <p:nvSpPr>
          <p:cNvPr id="6168" name="Rectangle 24">
            <a:extLst>
              <a:ext uri="{FF2B5EF4-FFF2-40B4-BE49-F238E27FC236}">
                <a16:creationId xmlns:a16="http://schemas.microsoft.com/office/drawing/2014/main" id="{A7B1E2A1-E418-9135-918C-16A1FD064E6A}"/>
              </a:ext>
            </a:extLst>
          </p:cNvPr>
          <p:cNvSpPr>
            <a:spLocks noChangeArrowheads="1"/>
          </p:cNvSpPr>
          <p:nvPr/>
        </p:nvSpPr>
        <p:spPr bwMode="auto">
          <a:xfrm>
            <a:off x="1704975" y="3295650"/>
            <a:ext cx="685800" cy="685800"/>
          </a:xfrm>
          <a:prstGeom prst="rect">
            <a:avLst/>
          </a:prstGeom>
          <a:solidFill>
            <a:srgbClr val="669900"/>
          </a:solidFill>
          <a:ln w="9525">
            <a:solidFill>
              <a:schemeClr val="folHlink"/>
            </a:solidFill>
            <a:miter lim="800000"/>
            <a:headEnd/>
            <a:tailEnd/>
          </a:ln>
        </p:spPr>
        <p:txBody>
          <a:bodyPr wrap="none" anchor="ct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algn="ctr" eaLnBrk="1" hangingPunct="1"/>
            <a:endParaRPr lang="en-US" altLang="en-US" b="0"/>
          </a:p>
        </p:txBody>
      </p:sp>
      <p:sp>
        <p:nvSpPr>
          <p:cNvPr id="6169" name="Text Box 25">
            <a:extLst>
              <a:ext uri="{FF2B5EF4-FFF2-40B4-BE49-F238E27FC236}">
                <a16:creationId xmlns:a16="http://schemas.microsoft.com/office/drawing/2014/main" id="{8A1DBD82-62B6-4327-FBF9-5D54AC8CA571}"/>
              </a:ext>
            </a:extLst>
          </p:cNvPr>
          <p:cNvSpPr txBox="1">
            <a:spLocks noChangeArrowheads="1"/>
          </p:cNvSpPr>
          <p:nvPr/>
        </p:nvSpPr>
        <p:spPr bwMode="auto">
          <a:xfrm>
            <a:off x="1638300" y="3457575"/>
            <a:ext cx="8286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sz="1600" b="0">
                <a:solidFill>
                  <a:schemeClr val="bg1"/>
                </a:solidFill>
              </a:rPr>
              <a:t>MEM 1</a:t>
            </a:r>
          </a:p>
        </p:txBody>
      </p:sp>
      <p:sp>
        <p:nvSpPr>
          <p:cNvPr id="6170" name="Rectangle 26">
            <a:extLst>
              <a:ext uri="{FF2B5EF4-FFF2-40B4-BE49-F238E27FC236}">
                <a16:creationId xmlns:a16="http://schemas.microsoft.com/office/drawing/2014/main" id="{E459014E-25A1-38A0-D289-0B0008C11C15}"/>
              </a:ext>
            </a:extLst>
          </p:cNvPr>
          <p:cNvSpPr>
            <a:spLocks noChangeArrowheads="1"/>
          </p:cNvSpPr>
          <p:nvPr/>
        </p:nvSpPr>
        <p:spPr bwMode="auto">
          <a:xfrm>
            <a:off x="2495550" y="3295650"/>
            <a:ext cx="685800" cy="685800"/>
          </a:xfrm>
          <a:prstGeom prst="rect">
            <a:avLst/>
          </a:prstGeom>
          <a:solidFill>
            <a:srgbClr val="669900"/>
          </a:solidFill>
          <a:ln w="9525">
            <a:solidFill>
              <a:schemeClr val="folHlink"/>
            </a:solidFill>
            <a:miter lim="800000"/>
            <a:headEnd/>
            <a:tailEnd/>
          </a:ln>
        </p:spPr>
        <p:txBody>
          <a:bodyPr wrap="none" anchor="ct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algn="ctr" eaLnBrk="1" hangingPunct="1"/>
            <a:endParaRPr lang="en-US" altLang="en-US" b="0"/>
          </a:p>
        </p:txBody>
      </p:sp>
      <p:sp>
        <p:nvSpPr>
          <p:cNvPr id="6171" name="Text Box 27">
            <a:extLst>
              <a:ext uri="{FF2B5EF4-FFF2-40B4-BE49-F238E27FC236}">
                <a16:creationId xmlns:a16="http://schemas.microsoft.com/office/drawing/2014/main" id="{369132A8-090D-A153-5158-D29F95984272}"/>
              </a:ext>
            </a:extLst>
          </p:cNvPr>
          <p:cNvSpPr txBox="1">
            <a:spLocks noChangeArrowheads="1"/>
          </p:cNvSpPr>
          <p:nvPr/>
        </p:nvSpPr>
        <p:spPr bwMode="auto">
          <a:xfrm>
            <a:off x="2428875" y="3457575"/>
            <a:ext cx="8286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sz="1600" b="0">
                <a:solidFill>
                  <a:schemeClr val="bg1"/>
                </a:solidFill>
              </a:rPr>
              <a:t>MEM 2</a:t>
            </a:r>
          </a:p>
        </p:txBody>
      </p:sp>
      <p:sp>
        <p:nvSpPr>
          <p:cNvPr id="6172" name="Rectangle 28">
            <a:extLst>
              <a:ext uri="{FF2B5EF4-FFF2-40B4-BE49-F238E27FC236}">
                <a16:creationId xmlns:a16="http://schemas.microsoft.com/office/drawing/2014/main" id="{2BF3B17D-DAD3-A1CB-8ED4-9560E43761EE}"/>
              </a:ext>
            </a:extLst>
          </p:cNvPr>
          <p:cNvSpPr>
            <a:spLocks noChangeArrowheads="1"/>
          </p:cNvSpPr>
          <p:nvPr/>
        </p:nvSpPr>
        <p:spPr bwMode="auto">
          <a:xfrm>
            <a:off x="3295650" y="3295650"/>
            <a:ext cx="685800" cy="685800"/>
          </a:xfrm>
          <a:prstGeom prst="rect">
            <a:avLst/>
          </a:prstGeom>
          <a:solidFill>
            <a:srgbClr val="669900"/>
          </a:solidFill>
          <a:ln w="9525">
            <a:solidFill>
              <a:schemeClr val="folHlink"/>
            </a:solidFill>
            <a:miter lim="800000"/>
            <a:headEnd/>
            <a:tailEnd/>
          </a:ln>
        </p:spPr>
        <p:txBody>
          <a:bodyPr wrap="none" anchor="ct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algn="ctr" eaLnBrk="1" hangingPunct="1"/>
            <a:endParaRPr lang="en-US" altLang="en-US" b="0"/>
          </a:p>
        </p:txBody>
      </p:sp>
      <p:sp>
        <p:nvSpPr>
          <p:cNvPr id="6173" name="Text Box 29">
            <a:extLst>
              <a:ext uri="{FF2B5EF4-FFF2-40B4-BE49-F238E27FC236}">
                <a16:creationId xmlns:a16="http://schemas.microsoft.com/office/drawing/2014/main" id="{56B7D576-4070-36A1-E2FF-46EE334881E0}"/>
              </a:ext>
            </a:extLst>
          </p:cNvPr>
          <p:cNvSpPr txBox="1">
            <a:spLocks noChangeArrowheads="1"/>
          </p:cNvSpPr>
          <p:nvPr/>
        </p:nvSpPr>
        <p:spPr bwMode="auto">
          <a:xfrm>
            <a:off x="3228975" y="3457575"/>
            <a:ext cx="8286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sz="1600" b="0">
                <a:solidFill>
                  <a:schemeClr val="bg1"/>
                </a:solidFill>
              </a:rPr>
              <a:t>MEM 3</a:t>
            </a:r>
          </a:p>
        </p:txBody>
      </p:sp>
      <p:sp>
        <p:nvSpPr>
          <p:cNvPr id="6174" name="Rectangle 30">
            <a:extLst>
              <a:ext uri="{FF2B5EF4-FFF2-40B4-BE49-F238E27FC236}">
                <a16:creationId xmlns:a16="http://schemas.microsoft.com/office/drawing/2014/main" id="{13C7DA44-A6F3-AEEF-2DAB-A672C954C61D}"/>
              </a:ext>
            </a:extLst>
          </p:cNvPr>
          <p:cNvSpPr>
            <a:spLocks noChangeArrowheads="1"/>
          </p:cNvSpPr>
          <p:nvPr/>
        </p:nvSpPr>
        <p:spPr bwMode="auto">
          <a:xfrm>
            <a:off x="4524375" y="3305175"/>
            <a:ext cx="3076575" cy="685800"/>
          </a:xfrm>
          <a:prstGeom prst="rect">
            <a:avLst/>
          </a:prstGeom>
          <a:solidFill>
            <a:srgbClr val="669900"/>
          </a:solidFill>
          <a:ln w="9525">
            <a:solidFill>
              <a:schemeClr val="folHlink"/>
            </a:solidFill>
            <a:miter lim="800000"/>
            <a:headEnd/>
            <a:tailEnd/>
          </a:ln>
        </p:spPr>
        <p:txBody>
          <a:bodyPr wrap="none" anchor="ct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algn="ctr" eaLnBrk="1" hangingPunct="1"/>
            <a:endParaRPr lang="en-US" altLang="en-US" b="0"/>
          </a:p>
        </p:txBody>
      </p:sp>
      <p:sp>
        <p:nvSpPr>
          <p:cNvPr id="6175" name="Text Box 31">
            <a:extLst>
              <a:ext uri="{FF2B5EF4-FFF2-40B4-BE49-F238E27FC236}">
                <a16:creationId xmlns:a16="http://schemas.microsoft.com/office/drawing/2014/main" id="{2F017882-F878-EBE4-6D86-8C0EFAAA5EAB}"/>
              </a:ext>
            </a:extLst>
          </p:cNvPr>
          <p:cNvSpPr txBox="1">
            <a:spLocks noChangeArrowheads="1"/>
          </p:cNvSpPr>
          <p:nvPr/>
        </p:nvSpPr>
        <p:spPr bwMode="auto">
          <a:xfrm>
            <a:off x="5753100" y="3476625"/>
            <a:ext cx="658813"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sz="1600" b="0">
                <a:solidFill>
                  <a:schemeClr val="bg1"/>
                </a:solidFill>
              </a:rPr>
              <a:t>MEM</a:t>
            </a:r>
          </a:p>
        </p:txBody>
      </p:sp>
      <p:sp>
        <p:nvSpPr>
          <p:cNvPr id="6176" name="Line 32">
            <a:extLst>
              <a:ext uri="{FF2B5EF4-FFF2-40B4-BE49-F238E27FC236}">
                <a16:creationId xmlns:a16="http://schemas.microsoft.com/office/drawing/2014/main" id="{8CB86A60-C895-B390-388B-4ECFFD8BE54E}"/>
              </a:ext>
            </a:extLst>
          </p:cNvPr>
          <p:cNvSpPr>
            <a:spLocks noChangeShapeType="1"/>
          </p:cNvSpPr>
          <p:nvPr/>
        </p:nvSpPr>
        <p:spPr bwMode="auto">
          <a:xfrm>
            <a:off x="1257300" y="2600325"/>
            <a:ext cx="0" cy="685800"/>
          </a:xfrm>
          <a:prstGeom prst="line">
            <a:avLst/>
          </a:prstGeom>
          <a:noFill/>
          <a:ln w="19050">
            <a:solidFill>
              <a:schemeClr val="tx1"/>
            </a:solidFill>
            <a:round/>
            <a:headEnd/>
            <a:tailEnd type="triangle" w="med" len="lg"/>
          </a:ln>
          <a:extLst>
            <a:ext uri="{909E8E84-426E-40DD-AFC4-6F175D3DCCD1}">
              <a14:hiddenFill xmlns:a14="http://schemas.microsoft.com/office/drawing/2010/main">
                <a:noFill/>
              </a14:hiddenFill>
            </a:ext>
          </a:extLst>
        </p:spPr>
        <p:txBody>
          <a:bodyPr/>
          <a:lstStyle/>
          <a:p>
            <a:endParaRPr lang="en-IN"/>
          </a:p>
        </p:txBody>
      </p:sp>
      <p:sp>
        <p:nvSpPr>
          <p:cNvPr id="6177" name="Line 33">
            <a:extLst>
              <a:ext uri="{FF2B5EF4-FFF2-40B4-BE49-F238E27FC236}">
                <a16:creationId xmlns:a16="http://schemas.microsoft.com/office/drawing/2014/main" id="{A56B8464-88F7-C15D-B591-5A876ACC7F86}"/>
              </a:ext>
            </a:extLst>
          </p:cNvPr>
          <p:cNvSpPr>
            <a:spLocks noChangeShapeType="1"/>
          </p:cNvSpPr>
          <p:nvPr/>
        </p:nvSpPr>
        <p:spPr bwMode="auto">
          <a:xfrm>
            <a:off x="2057400" y="2600325"/>
            <a:ext cx="0" cy="685800"/>
          </a:xfrm>
          <a:prstGeom prst="line">
            <a:avLst/>
          </a:prstGeom>
          <a:noFill/>
          <a:ln w="19050">
            <a:solidFill>
              <a:schemeClr val="tx1"/>
            </a:solidFill>
            <a:round/>
            <a:headEnd/>
            <a:tailEnd type="triangle" w="med" len="lg"/>
          </a:ln>
          <a:extLst>
            <a:ext uri="{909E8E84-426E-40DD-AFC4-6F175D3DCCD1}">
              <a14:hiddenFill xmlns:a14="http://schemas.microsoft.com/office/drawing/2010/main">
                <a:noFill/>
              </a14:hiddenFill>
            </a:ext>
          </a:extLst>
        </p:spPr>
        <p:txBody>
          <a:bodyPr/>
          <a:lstStyle/>
          <a:p>
            <a:endParaRPr lang="en-IN"/>
          </a:p>
        </p:txBody>
      </p:sp>
      <p:sp>
        <p:nvSpPr>
          <p:cNvPr id="6178" name="Line 34">
            <a:extLst>
              <a:ext uri="{FF2B5EF4-FFF2-40B4-BE49-F238E27FC236}">
                <a16:creationId xmlns:a16="http://schemas.microsoft.com/office/drawing/2014/main" id="{CC7571CF-D7A1-DC7E-7C9F-B2A3AB1E524D}"/>
              </a:ext>
            </a:extLst>
          </p:cNvPr>
          <p:cNvSpPr>
            <a:spLocks noChangeShapeType="1"/>
          </p:cNvSpPr>
          <p:nvPr/>
        </p:nvSpPr>
        <p:spPr bwMode="auto">
          <a:xfrm>
            <a:off x="2857500" y="2600325"/>
            <a:ext cx="0" cy="685800"/>
          </a:xfrm>
          <a:prstGeom prst="line">
            <a:avLst/>
          </a:prstGeom>
          <a:noFill/>
          <a:ln w="19050">
            <a:solidFill>
              <a:schemeClr val="tx1"/>
            </a:solidFill>
            <a:round/>
            <a:headEnd/>
            <a:tailEnd type="triangle" w="med" len="lg"/>
          </a:ln>
          <a:extLst>
            <a:ext uri="{909E8E84-426E-40DD-AFC4-6F175D3DCCD1}">
              <a14:hiddenFill xmlns:a14="http://schemas.microsoft.com/office/drawing/2010/main">
                <a:noFill/>
              </a14:hiddenFill>
            </a:ext>
          </a:extLst>
        </p:spPr>
        <p:txBody>
          <a:bodyPr/>
          <a:lstStyle/>
          <a:p>
            <a:endParaRPr lang="en-IN"/>
          </a:p>
        </p:txBody>
      </p:sp>
      <p:sp>
        <p:nvSpPr>
          <p:cNvPr id="6179" name="Line 35">
            <a:extLst>
              <a:ext uri="{FF2B5EF4-FFF2-40B4-BE49-F238E27FC236}">
                <a16:creationId xmlns:a16="http://schemas.microsoft.com/office/drawing/2014/main" id="{A3FCA60E-FECD-FF31-2469-B23DE5F86100}"/>
              </a:ext>
            </a:extLst>
          </p:cNvPr>
          <p:cNvSpPr>
            <a:spLocks noChangeShapeType="1"/>
          </p:cNvSpPr>
          <p:nvPr/>
        </p:nvSpPr>
        <p:spPr bwMode="auto">
          <a:xfrm>
            <a:off x="3619500" y="2600325"/>
            <a:ext cx="0" cy="685800"/>
          </a:xfrm>
          <a:prstGeom prst="line">
            <a:avLst/>
          </a:prstGeom>
          <a:noFill/>
          <a:ln w="19050">
            <a:solidFill>
              <a:schemeClr val="tx1"/>
            </a:solidFill>
            <a:round/>
            <a:headEnd/>
            <a:tailEnd type="triangle" w="med" len="lg"/>
          </a:ln>
          <a:extLst>
            <a:ext uri="{909E8E84-426E-40DD-AFC4-6F175D3DCCD1}">
              <a14:hiddenFill xmlns:a14="http://schemas.microsoft.com/office/drawing/2010/main">
                <a:noFill/>
              </a14:hiddenFill>
            </a:ext>
          </a:extLst>
        </p:spPr>
        <p:txBody>
          <a:bodyPr/>
          <a:lstStyle/>
          <a:p>
            <a:endParaRPr lang="en-IN"/>
          </a:p>
        </p:txBody>
      </p:sp>
      <p:sp>
        <p:nvSpPr>
          <p:cNvPr id="6180" name="Line 37">
            <a:extLst>
              <a:ext uri="{FF2B5EF4-FFF2-40B4-BE49-F238E27FC236}">
                <a16:creationId xmlns:a16="http://schemas.microsoft.com/office/drawing/2014/main" id="{AA820194-2743-5F88-E773-756022E31408}"/>
              </a:ext>
            </a:extLst>
          </p:cNvPr>
          <p:cNvSpPr>
            <a:spLocks noChangeShapeType="1"/>
          </p:cNvSpPr>
          <p:nvPr/>
        </p:nvSpPr>
        <p:spPr bwMode="auto">
          <a:xfrm>
            <a:off x="6038850" y="2838450"/>
            <a:ext cx="0" cy="466725"/>
          </a:xfrm>
          <a:prstGeom prst="line">
            <a:avLst/>
          </a:prstGeom>
          <a:noFill/>
          <a:ln w="19050">
            <a:solidFill>
              <a:schemeClr val="tx1"/>
            </a:solidFill>
            <a:round/>
            <a:headEnd/>
            <a:tailEnd type="triangle" w="med" len="lg"/>
          </a:ln>
          <a:extLst>
            <a:ext uri="{909E8E84-426E-40DD-AFC4-6F175D3DCCD1}">
              <a14:hiddenFill xmlns:a14="http://schemas.microsoft.com/office/drawing/2010/main">
                <a:noFill/>
              </a14:hiddenFill>
            </a:ext>
          </a:extLst>
        </p:spPr>
        <p:txBody>
          <a:bodyPr/>
          <a:lstStyle/>
          <a:p>
            <a:endParaRPr lang="en-IN"/>
          </a:p>
        </p:txBody>
      </p:sp>
      <p:sp>
        <p:nvSpPr>
          <p:cNvPr id="6181" name="Text Box 38">
            <a:extLst>
              <a:ext uri="{FF2B5EF4-FFF2-40B4-BE49-F238E27FC236}">
                <a16:creationId xmlns:a16="http://schemas.microsoft.com/office/drawing/2014/main" id="{839BF20F-094C-50CE-D23B-6E4E7DFC9BA6}"/>
              </a:ext>
            </a:extLst>
          </p:cNvPr>
          <p:cNvSpPr txBox="1">
            <a:spLocks noChangeArrowheads="1"/>
          </p:cNvSpPr>
          <p:nvPr/>
        </p:nvSpPr>
        <p:spPr bwMode="auto">
          <a:xfrm>
            <a:off x="5632450" y="4151313"/>
            <a:ext cx="8826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b="0"/>
              <a:t>shared</a:t>
            </a:r>
          </a:p>
        </p:txBody>
      </p:sp>
      <p:sp>
        <p:nvSpPr>
          <p:cNvPr id="6182" name="Text Box 39">
            <a:extLst>
              <a:ext uri="{FF2B5EF4-FFF2-40B4-BE49-F238E27FC236}">
                <a16:creationId xmlns:a16="http://schemas.microsoft.com/office/drawing/2014/main" id="{478C68CE-35F2-EA1D-E8F3-34F1B2EB0CDA}"/>
              </a:ext>
            </a:extLst>
          </p:cNvPr>
          <p:cNvSpPr txBox="1">
            <a:spLocks noChangeArrowheads="1"/>
          </p:cNvSpPr>
          <p:nvPr/>
        </p:nvSpPr>
        <p:spPr bwMode="auto">
          <a:xfrm>
            <a:off x="1755775" y="4198938"/>
            <a:ext cx="12382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b="0"/>
              <a:t>distributed</a:t>
            </a:r>
          </a:p>
        </p:txBody>
      </p:sp>
      <p:sp>
        <p:nvSpPr>
          <p:cNvPr id="6183" name="Line 40">
            <a:extLst>
              <a:ext uri="{FF2B5EF4-FFF2-40B4-BE49-F238E27FC236}">
                <a16:creationId xmlns:a16="http://schemas.microsoft.com/office/drawing/2014/main" id="{2517DCFB-5C27-58F3-3AA6-581731091DB3}"/>
              </a:ext>
            </a:extLst>
          </p:cNvPr>
          <p:cNvSpPr>
            <a:spLocks noChangeShapeType="1"/>
          </p:cNvSpPr>
          <p:nvPr/>
        </p:nvSpPr>
        <p:spPr bwMode="auto">
          <a:xfrm>
            <a:off x="4867275" y="2590800"/>
            <a:ext cx="0" cy="23812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6184" name="Line 41">
            <a:extLst>
              <a:ext uri="{FF2B5EF4-FFF2-40B4-BE49-F238E27FC236}">
                <a16:creationId xmlns:a16="http://schemas.microsoft.com/office/drawing/2014/main" id="{512E2368-85E9-3915-E8B5-A23D76775C04}"/>
              </a:ext>
            </a:extLst>
          </p:cNvPr>
          <p:cNvSpPr>
            <a:spLocks noChangeShapeType="1"/>
          </p:cNvSpPr>
          <p:nvPr/>
        </p:nvSpPr>
        <p:spPr bwMode="auto">
          <a:xfrm>
            <a:off x="5705475" y="2590800"/>
            <a:ext cx="0" cy="23812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6185" name="Line 42">
            <a:extLst>
              <a:ext uri="{FF2B5EF4-FFF2-40B4-BE49-F238E27FC236}">
                <a16:creationId xmlns:a16="http://schemas.microsoft.com/office/drawing/2014/main" id="{D3BFDD89-A628-0774-71EC-B03101A85A3D}"/>
              </a:ext>
            </a:extLst>
          </p:cNvPr>
          <p:cNvSpPr>
            <a:spLocks noChangeShapeType="1"/>
          </p:cNvSpPr>
          <p:nvPr/>
        </p:nvSpPr>
        <p:spPr bwMode="auto">
          <a:xfrm>
            <a:off x="6486525" y="2590800"/>
            <a:ext cx="0" cy="23812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6186" name="Line 43">
            <a:extLst>
              <a:ext uri="{FF2B5EF4-FFF2-40B4-BE49-F238E27FC236}">
                <a16:creationId xmlns:a16="http://schemas.microsoft.com/office/drawing/2014/main" id="{0BB84C43-2AAB-2060-CBC5-6B3734D3A78E}"/>
              </a:ext>
            </a:extLst>
          </p:cNvPr>
          <p:cNvSpPr>
            <a:spLocks noChangeShapeType="1"/>
          </p:cNvSpPr>
          <p:nvPr/>
        </p:nvSpPr>
        <p:spPr bwMode="auto">
          <a:xfrm>
            <a:off x="7248525" y="2590800"/>
            <a:ext cx="0" cy="23812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6187" name="Line 44">
            <a:extLst>
              <a:ext uri="{FF2B5EF4-FFF2-40B4-BE49-F238E27FC236}">
                <a16:creationId xmlns:a16="http://schemas.microsoft.com/office/drawing/2014/main" id="{E6118827-A30D-B6A0-10C1-B0E205EA7FC9}"/>
              </a:ext>
            </a:extLst>
          </p:cNvPr>
          <p:cNvSpPr>
            <a:spLocks noChangeShapeType="1"/>
          </p:cNvSpPr>
          <p:nvPr/>
        </p:nvSpPr>
        <p:spPr bwMode="auto">
          <a:xfrm>
            <a:off x="4867275" y="2828925"/>
            <a:ext cx="2381250"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4">
            <a:extLst>
              <a:ext uri="{FF2B5EF4-FFF2-40B4-BE49-F238E27FC236}">
                <a16:creationId xmlns:a16="http://schemas.microsoft.com/office/drawing/2014/main" id="{B2C5CD70-9C7C-D8BD-D244-659EDE51C1C4}"/>
              </a:ext>
            </a:extLst>
          </p:cNvPr>
          <p:cNvSpPr>
            <a:spLocks noChangeArrowheads="1"/>
          </p:cNvSpPr>
          <p:nvPr/>
        </p:nvSpPr>
        <p:spPr bwMode="auto">
          <a:xfrm>
            <a:off x="533400" y="3962400"/>
            <a:ext cx="1981200" cy="1905000"/>
          </a:xfrm>
          <a:prstGeom prst="rect">
            <a:avLst/>
          </a:prstGeom>
          <a:solidFill>
            <a:schemeClr val="accent1"/>
          </a:solidFill>
          <a:ln w="19050">
            <a:solidFill>
              <a:schemeClr val="tx1"/>
            </a:solidFill>
            <a:miter lim="800000"/>
            <a:headEnd/>
            <a:tailEnd/>
          </a:ln>
        </p:spPr>
        <p:txBody>
          <a:bodyPr wrap="none" anchor="ctr"/>
          <a:lstStyle>
            <a:lvl1pPr eaLnBrk="0" hangingPunct="0">
              <a:defRPr sz="2800">
                <a:solidFill>
                  <a:schemeClr val="tx1"/>
                </a:solidFill>
                <a:latin typeface="Arial" panose="020B0604020202020204" pitchFamily="34" charset="0"/>
                <a:cs typeface="Arial" panose="020B0604020202020204" pitchFamily="34" charset="0"/>
              </a:defRPr>
            </a:lvl1pPr>
            <a:lvl2pPr marL="742950" indent="-285750" eaLnBrk="0" hangingPunct="0">
              <a:defRPr sz="2800">
                <a:solidFill>
                  <a:schemeClr val="tx1"/>
                </a:solidFill>
                <a:latin typeface="Arial" panose="020B0604020202020204" pitchFamily="34" charset="0"/>
                <a:cs typeface="Arial" panose="020B0604020202020204" pitchFamily="34" charset="0"/>
              </a:defRPr>
            </a:lvl2pPr>
            <a:lvl3pPr marL="1143000" indent="-228600" eaLnBrk="0" hangingPunct="0">
              <a:defRPr sz="2800">
                <a:solidFill>
                  <a:schemeClr val="tx1"/>
                </a:solidFill>
                <a:latin typeface="Arial" panose="020B0604020202020204" pitchFamily="34" charset="0"/>
                <a:cs typeface="Arial" panose="020B0604020202020204" pitchFamily="34" charset="0"/>
              </a:defRPr>
            </a:lvl3pPr>
            <a:lvl4pPr marL="1600200" indent="-228600" eaLnBrk="0" hangingPunct="0">
              <a:defRPr sz="2800">
                <a:solidFill>
                  <a:schemeClr val="tx1"/>
                </a:solidFill>
                <a:latin typeface="Arial" panose="020B0604020202020204" pitchFamily="34" charset="0"/>
                <a:cs typeface="Arial" panose="020B0604020202020204" pitchFamily="34" charset="0"/>
              </a:defRPr>
            </a:lvl4pPr>
            <a:lvl5pPr marL="2057400" indent="-228600" eaLnBrk="0" hangingPunct="0">
              <a:defRPr sz="28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9pPr>
          </a:lstStyle>
          <a:p>
            <a:pPr eaLnBrk="1" hangingPunct="1"/>
            <a:endParaRPr lang="en-US" altLang="en-US" sz="1800">
              <a:effectLst/>
            </a:endParaRPr>
          </a:p>
        </p:txBody>
      </p:sp>
      <p:sp>
        <p:nvSpPr>
          <p:cNvPr id="95236" name="Rectangle 2">
            <a:extLst>
              <a:ext uri="{FF2B5EF4-FFF2-40B4-BE49-F238E27FC236}">
                <a16:creationId xmlns:a16="http://schemas.microsoft.com/office/drawing/2014/main" id="{961C87D4-65B5-5C26-3398-1ACAC61CA1F4}"/>
              </a:ext>
            </a:extLst>
          </p:cNvPr>
          <p:cNvSpPr>
            <a:spLocks noGrp="1" noChangeArrowheads="1"/>
          </p:cNvSpPr>
          <p:nvPr>
            <p:ph type="title" idx="4294967295"/>
          </p:nvPr>
        </p:nvSpPr>
        <p:spPr>
          <a:xfrm>
            <a:off x="0" y="274638"/>
            <a:ext cx="8229600" cy="1143000"/>
          </a:xfrm>
        </p:spPr>
        <p:txBody>
          <a:bodyPr/>
          <a:lstStyle/>
          <a:p>
            <a:pPr eaLnBrk="1" hangingPunct="1">
              <a:defRPr/>
            </a:pPr>
            <a:r>
              <a:rPr lang="en-US"/>
              <a:t>Clustered SMPs</a:t>
            </a:r>
          </a:p>
        </p:txBody>
      </p:sp>
      <p:sp>
        <p:nvSpPr>
          <p:cNvPr id="95237" name="Line 6">
            <a:extLst>
              <a:ext uri="{FF2B5EF4-FFF2-40B4-BE49-F238E27FC236}">
                <a16:creationId xmlns:a16="http://schemas.microsoft.com/office/drawing/2014/main" id="{2493E906-9445-A32D-80DF-A2AE0603FD4B}"/>
              </a:ext>
            </a:extLst>
          </p:cNvPr>
          <p:cNvSpPr>
            <a:spLocks noChangeShapeType="1"/>
          </p:cNvSpPr>
          <p:nvPr/>
        </p:nvSpPr>
        <p:spPr bwMode="auto">
          <a:xfrm>
            <a:off x="1524000" y="4876800"/>
            <a:ext cx="0" cy="990600"/>
          </a:xfrm>
          <a:prstGeom prst="line">
            <a:avLst/>
          </a:prstGeom>
          <a:noFill/>
          <a:ln w="19050">
            <a:solidFill>
              <a:schemeClr val="tx1"/>
            </a:solidFill>
            <a:round/>
            <a:headEnd/>
            <a:tailEnd/>
          </a:ln>
        </p:spPr>
        <p:txBody>
          <a:bodyPr/>
          <a:lstStyle/>
          <a:p>
            <a:pPr>
              <a:defRPr/>
            </a:pPr>
            <a:endParaRPr lang="en-US">
              <a:latin typeface="Arial" charset="0"/>
              <a:cs typeface="Arial" charset="0"/>
            </a:endParaRPr>
          </a:p>
        </p:txBody>
      </p:sp>
      <p:sp>
        <p:nvSpPr>
          <p:cNvPr id="18437" name="AutoShape 9">
            <a:extLst>
              <a:ext uri="{FF2B5EF4-FFF2-40B4-BE49-F238E27FC236}">
                <a16:creationId xmlns:a16="http://schemas.microsoft.com/office/drawing/2014/main" id="{E28F5500-B295-EC05-D2F9-1554FBCA160B}"/>
              </a:ext>
            </a:extLst>
          </p:cNvPr>
          <p:cNvSpPr>
            <a:spLocks noChangeArrowheads="1"/>
          </p:cNvSpPr>
          <p:nvPr/>
        </p:nvSpPr>
        <p:spPr bwMode="auto">
          <a:xfrm>
            <a:off x="533400" y="1600200"/>
            <a:ext cx="8229600" cy="914400"/>
          </a:xfrm>
          <a:prstGeom prst="roundRect">
            <a:avLst>
              <a:gd name="adj" fmla="val 16667"/>
            </a:avLst>
          </a:prstGeom>
          <a:solidFill>
            <a:schemeClr val="accent1"/>
          </a:solidFill>
          <a:ln w="9525">
            <a:solidFill>
              <a:schemeClr val="tx1"/>
            </a:solidFill>
            <a:round/>
            <a:headEnd/>
            <a:tailEnd/>
          </a:ln>
        </p:spPr>
        <p:txBody>
          <a:bodyPr wrap="none" anchor="ctr"/>
          <a:lstStyle>
            <a:lvl1pPr eaLnBrk="0" hangingPunct="0">
              <a:defRPr sz="2800">
                <a:solidFill>
                  <a:schemeClr val="tx1"/>
                </a:solidFill>
                <a:latin typeface="Arial" panose="020B0604020202020204" pitchFamily="34" charset="0"/>
                <a:cs typeface="Arial" panose="020B0604020202020204" pitchFamily="34" charset="0"/>
              </a:defRPr>
            </a:lvl1pPr>
            <a:lvl2pPr marL="742950" indent="-285750" eaLnBrk="0" hangingPunct="0">
              <a:defRPr sz="2800">
                <a:solidFill>
                  <a:schemeClr val="tx1"/>
                </a:solidFill>
                <a:latin typeface="Arial" panose="020B0604020202020204" pitchFamily="34" charset="0"/>
                <a:cs typeface="Arial" panose="020B0604020202020204" pitchFamily="34" charset="0"/>
              </a:defRPr>
            </a:lvl2pPr>
            <a:lvl3pPr marL="1143000" indent="-228600" eaLnBrk="0" hangingPunct="0">
              <a:defRPr sz="2800">
                <a:solidFill>
                  <a:schemeClr val="tx1"/>
                </a:solidFill>
                <a:latin typeface="Arial" panose="020B0604020202020204" pitchFamily="34" charset="0"/>
                <a:cs typeface="Arial" panose="020B0604020202020204" pitchFamily="34" charset="0"/>
              </a:defRPr>
            </a:lvl3pPr>
            <a:lvl4pPr marL="1600200" indent="-228600" eaLnBrk="0" hangingPunct="0">
              <a:defRPr sz="2800">
                <a:solidFill>
                  <a:schemeClr val="tx1"/>
                </a:solidFill>
                <a:latin typeface="Arial" panose="020B0604020202020204" pitchFamily="34" charset="0"/>
                <a:cs typeface="Arial" panose="020B0604020202020204" pitchFamily="34" charset="0"/>
              </a:defRPr>
            </a:lvl4pPr>
            <a:lvl5pPr marL="2057400" indent="-228600" eaLnBrk="0" hangingPunct="0">
              <a:defRPr sz="28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9pPr>
          </a:lstStyle>
          <a:p>
            <a:pPr eaLnBrk="1" hangingPunct="1"/>
            <a:endParaRPr lang="en-US" altLang="en-US" sz="1800">
              <a:effectLst/>
            </a:endParaRPr>
          </a:p>
        </p:txBody>
      </p:sp>
      <p:sp>
        <p:nvSpPr>
          <p:cNvPr id="18438" name="Text Box 10">
            <a:extLst>
              <a:ext uri="{FF2B5EF4-FFF2-40B4-BE49-F238E27FC236}">
                <a16:creationId xmlns:a16="http://schemas.microsoft.com/office/drawing/2014/main" id="{C28E986E-5CBE-17D4-4517-94B9EDB3A8B2}"/>
              </a:ext>
            </a:extLst>
          </p:cNvPr>
          <p:cNvSpPr txBox="1">
            <a:spLocks noChangeArrowheads="1"/>
          </p:cNvSpPr>
          <p:nvPr/>
        </p:nvSpPr>
        <p:spPr bwMode="auto">
          <a:xfrm>
            <a:off x="2667000" y="1828800"/>
            <a:ext cx="4267200" cy="366713"/>
          </a:xfrm>
          <a:prstGeom prst="rect">
            <a:avLst/>
          </a:prstGeom>
          <a:solidFill>
            <a:srgbClr val="FFFF99"/>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800">
                <a:solidFill>
                  <a:schemeClr val="tx1"/>
                </a:solidFill>
                <a:latin typeface="Arial" panose="020B0604020202020204" pitchFamily="34" charset="0"/>
                <a:cs typeface="Arial" panose="020B0604020202020204" pitchFamily="34" charset="0"/>
              </a:defRPr>
            </a:lvl1pPr>
            <a:lvl2pPr marL="742950" indent="-285750" eaLnBrk="0" hangingPunct="0">
              <a:defRPr sz="2800">
                <a:solidFill>
                  <a:schemeClr val="tx1"/>
                </a:solidFill>
                <a:latin typeface="Arial" panose="020B0604020202020204" pitchFamily="34" charset="0"/>
                <a:cs typeface="Arial" panose="020B0604020202020204" pitchFamily="34" charset="0"/>
              </a:defRPr>
            </a:lvl2pPr>
            <a:lvl3pPr marL="1143000" indent="-228600" eaLnBrk="0" hangingPunct="0">
              <a:defRPr sz="2800">
                <a:solidFill>
                  <a:schemeClr val="tx1"/>
                </a:solidFill>
                <a:latin typeface="Arial" panose="020B0604020202020204" pitchFamily="34" charset="0"/>
                <a:cs typeface="Arial" panose="020B0604020202020204" pitchFamily="34" charset="0"/>
              </a:defRPr>
            </a:lvl3pPr>
            <a:lvl4pPr marL="1600200" indent="-228600" eaLnBrk="0" hangingPunct="0">
              <a:defRPr sz="2800">
                <a:solidFill>
                  <a:schemeClr val="tx1"/>
                </a:solidFill>
                <a:latin typeface="Arial" panose="020B0604020202020204" pitchFamily="34" charset="0"/>
                <a:cs typeface="Arial" panose="020B0604020202020204" pitchFamily="34" charset="0"/>
              </a:defRPr>
            </a:lvl4pPr>
            <a:lvl5pPr marL="2057400" indent="-228600" eaLnBrk="0" hangingPunct="0">
              <a:defRPr sz="28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pPr>
            <a:r>
              <a:rPr lang="en-US" altLang="en-US" sz="1800">
                <a:effectLst/>
              </a:rPr>
              <a:t>Cluster Interconnect Network</a:t>
            </a:r>
          </a:p>
        </p:txBody>
      </p:sp>
      <p:sp>
        <p:nvSpPr>
          <p:cNvPr id="95240" name="Line 11">
            <a:extLst>
              <a:ext uri="{FF2B5EF4-FFF2-40B4-BE49-F238E27FC236}">
                <a16:creationId xmlns:a16="http://schemas.microsoft.com/office/drawing/2014/main" id="{22EE062E-25E1-8E44-9FE6-26AEA2706279}"/>
              </a:ext>
            </a:extLst>
          </p:cNvPr>
          <p:cNvSpPr>
            <a:spLocks noChangeShapeType="1"/>
          </p:cNvSpPr>
          <p:nvPr/>
        </p:nvSpPr>
        <p:spPr bwMode="auto">
          <a:xfrm>
            <a:off x="533400" y="4876800"/>
            <a:ext cx="1981200" cy="0"/>
          </a:xfrm>
          <a:prstGeom prst="line">
            <a:avLst/>
          </a:prstGeom>
          <a:noFill/>
          <a:ln w="19050">
            <a:solidFill>
              <a:schemeClr val="tx1"/>
            </a:solidFill>
            <a:round/>
            <a:headEnd/>
            <a:tailEnd/>
          </a:ln>
        </p:spPr>
        <p:txBody>
          <a:bodyPr/>
          <a:lstStyle/>
          <a:p>
            <a:pPr>
              <a:defRPr/>
            </a:pPr>
            <a:endParaRPr lang="en-US">
              <a:latin typeface="Arial" charset="0"/>
              <a:cs typeface="Arial" charset="0"/>
            </a:endParaRPr>
          </a:p>
        </p:txBody>
      </p:sp>
      <p:sp>
        <p:nvSpPr>
          <p:cNvPr id="95241" name="Line 12">
            <a:extLst>
              <a:ext uri="{FF2B5EF4-FFF2-40B4-BE49-F238E27FC236}">
                <a16:creationId xmlns:a16="http://schemas.microsoft.com/office/drawing/2014/main" id="{9BEA5843-20DB-0BA2-383B-652BEBC7F749}"/>
              </a:ext>
            </a:extLst>
          </p:cNvPr>
          <p:cNvSpPr>
            <a:spLocks noChangeShapeType="1"/>
          </p:cNvSpPr>
          <p:nvPr/>
        </p:nvSpPr>
        <p:spPr bwMode="auto">
          <a:xfrm>
            <a:off x="990600" y="4876800"/>
            <a:ext cx="0" cy="990600"/>
          </a:xfrm>
          <a:prstGeom prst="line">
            <a:avLst/>
          </a:prstGeom>
          <a:noFill/>
          <a:ln w="19050">
            <a:solidFill>
              <a:schemeClr val="tx1"/>
            </a:solidFill>
            <a:round/>
            <a:headEnd/>
            <a:tailEnd/>
          </a:ln>
        </p:spPr>
        <p:txBody>
          <a:bodyPr/>
          <a:lstStyle/>
          <a:p>
            <a:pPr>
              <a:defRPr/>
            </a:pPr>
            <a:endParaRPr lang="en-US">
              <a:latin typeface="Arial" charset="0"/>
              <a:cs typeface="Arial" charset="0"/>
            </a:endParaRPr>
          </a:p>
        </p:txBody>
      </p:sp>
      <p:sp>
        <p:nvSpPr>
          <p:cNvPr id="95242" name="Line 13">
            <a:extLst>
              <a:ext uri="{FF2B5EF4-FFF2-40B4-BE49-F238E27FC236}">
                <a16:creationId xmlns:a16="http://schemas.microsoft.com/office/drawing/2014/main" id="{5E7FD0B6-3889-7391-9639-13370D2512B1}"/>
              </a:ext>
            </a:extLst>
          </p:cNvPr>
          <p:cNvSpPr>
            <a:spLocks noChangeShapeType="1"/>
          </p:cNvSpPr>
          <p:nvPr/>
        </p:nvSpPr>
        <p:spPr bwMode="auto">
          <a:xfrm>
            <a:off x="1981200" y="4876800"/>
            <a:ext cx="0" cy="990600"/>
          </a:xfrm>
          <a:prstGeom prst="line">
            <a:avLst/>
          </a:prstGeom>
          <a:noFill/>
          <a:ln w="19050">
            <a:solidFill>
              <a:schemeClr val="tx1"/>
            </a:solidFill>
            <a:round/>
            <a:headEnd/>
            <a:tailEnd/>
          </a:ln>
        </p:spPr>
        <p:txBody>
          <a:bodyPr/>
          <a:lstStyle/>
          <a:p>
            <a:pPr>
              <a:defRPr/>
            </a:pPr>
            <a:endParaRPr lang="en-US">
              <a:latin typeface="Arial" charset="0"/>
              <a:cs typeface="Arial" charset="0"/>
            </a:endParaRPr>
          </a:p>
        </p:txBody>
      </p:sp>
      <p:sp>
        <p:nvSpPr>
          <p:cNvPr id="18442" name="Text Box 15">
            <a:extLst>
              <a:ext uri="{FF2B5EF4-FFF2-40B4-BE49-F238E27FC236}">
                <a16:creationId xmlns:a16="http://schemas.microsoft.com/office/drawing/2014/main" id="{C6D97A30-437D-F697-F9D2-673CEB6DDE30}"/>
              </a:ext>
            </a:extLst>
          </p:cNvPr>
          <p:cNvSpPr txBox="1">
            <a:spLocks noChangeArrowheads="1"/>
          </p:cNvSpPr>
          <p:nvPr/>
        </p:nvSpPr>
        <p:spPr bwMode="auto">
          <a:xfrm>
            <a:off x="990600" y="4129088"/>
            <a:ext cx="1066800" cy="366712"/>
          </a:xfrm>
          <a:prstGeom prst="rect">
            <a:avLst/>
          </a:prstGeom>
          <a:solidFill>
            <a:srgbClr val="FFFF99"/>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800">
                <a:solidFill>
                  <a:schemeClr val="tx1"/>
                </a:solidFill>
                <a:latin typeface="Arial" panose="020B0604020202020204" pitchFamily="34" charset="0"/>
                <a:cs typeface="Arial" panose="020B0604020202020204" pitchFamily="34" charset="0"/>
              </a:defRPr>
            </a:lvl1pPr>
            <a:lvl2pPr marL="742950" indent="-285750" eaLnBrk="0" hangingPunct="0">
              <a:defRPr sz="2800">
                <a:solidFill>
                  <a:schemeClr val="tx1"/>
                </a:solidFill>
                <a:latin typeface="Arial" panose="020B0604020202020204" pitchFamily="34" charset="0"/>
                <a:cs typeface="Arial" panose="020B0604020202020204" pitchFamily="34" charset="0"/>
              </a:defRPr>
            </a:lvl2pPr>
            <a:lvl3pPr marL="1143000" indent="-228600" eaLnBrk="0" hangingPunct="0">
              <a:defRPr sz="2800">
                <a:solidFill>
                  <a:schemeClr val="tx1"/>
                </a:solidFill>
                <a:latin typeface="Arial" panose="020B0604020202020204" pitchFamily="34" charset="0"/>
                <a:cs typeface="Arial" panose="020B0604020202020204" pitchFamily="34" charset="0"/>
              </a:defRPr>
            </a:lvl3pPr>
            <a:lvl4pPr marL="1600200" indent="-228600" eaLnBrk="0" hangingPunct="0">
              <a:defRPr sz="2800">
                <a:solidFill>
                  <a:schemeClr val="tx1"/>
                </a:solidFill>
                <a:latin typeface="Arial" panose="020B0604020202020204" pitchFamily="34" charset="0"/>
                <a:cs typeface="Arial" panose="020B0604020202020204" pitchFamily="34" charset="0"/>
              </a:defRPr>
            </a:lvl4pPr>
            <a:lvl5pPr marL="2057400" indent="-228600" eaLnBrk="0" hangingPunct="0">
              <a:defRPr sz="28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9pPr>
          </a:lstStyle>
          <a:p>
            <a:pPr eaLnBrk="1" hangingPunct="1">
              <a:spcBef>
                <a:spcPct val="50000"/>
              </a:spcBef>
            </a:pPr>
            <a:r>
              <a:rPr lang="en-US" altLang="en-US" sz="1800">
                <a:effectLst/>
              </a:rPr>
              <a:t>Memory</a:t>
            </a:r>
          </a:p>
        </p:txBody>
      </p:sp>
      <p:sp>
        <p:nvSpPr>
          <p:cNvPr id="95244" name="Line 17">
            <a:extLst>
              <a:ext uri="{FF2B5EF4-FFF2-40B4-BE49-F238E27FC236}">
                <a16:creationId xmlns:a16="http://schemas.microsoft.com/office/drawing/2014/main" id="{D38DAD30-EB8F-2FF7-A9FF-15B345E93248}"/>
              </a:ext>
            </a:extLst>
          </p:cNvPr>
          <p:cNvSpPr>
            <a:spLocks noChangeShapeType="1"/>
          </p:cNvSpPr>
          <p:nvPr/>
        </p:nvSpPr>
        <p:spPr bwMode="auto">
          <a:xfrm>
            <a:off x="1524000" y="2514600"/>
            <a:ext cx="0" cy="1447800"/>
          </a:xfrm>
          <a:prstGeom prst="line">
            <a:avLst/>
          </a:prstGeom>
          <a:noFill/>
          <a:ln w="28575">
            <a:solidFill>
              <a:schemeClr val="tx1"/>
            </a:solidFill>
            <a:round/>
            <a:headEnd/>
            <a:tailEnd/>
          </a:ln>
        </p:spPr>
        <p:txBody>
          <a:bodyPr/>
          <a:lstStyle/>
          <a:p>
            <a:pPr>
              <a:defRPr/>
            </a:pPr>
            <a:endParaRPr lang="en-US">
              <a:latin typeface="Arial" charset="0"/>
              <a:cs typeface="Arial" charset="0"/>
            </a:endParaRPr>
          </a:p>
        </p:txBody>
      </p:sp>
      <p:sp>
        <p:nvSpPr>
          <p:cNvPr id="18444" name="Rectangle 26">
            <a:extLst>
              <a:ext uri="{FF2B5EF4-FFF2-40B4-BE49-F238E27FC236}">
                <a16:creationId xmlns:a16="http://schemas.microsoft.com/office/drawing/2014/main" id="{6A9B078B-71BF-712B-34E3-5E8DC94E62FC}"/>
              </a:ext>
            </a:extLst>
          </p:cNvPr>
          <p:cNvSpPr>
            <a:spLocks noChangeArrowheads="1"/>
          </p:cNvSpPr>
          <p:nvPr/>
        </p:nvSpPr>
        <p:spPr bwMode="auto">
          <a:xfrm>
            <a:off x="3352800" y="3962400"/>
            <a:ext cx="1981200" cy="1905000"/>
          </a:xfrm>
          <a:prstGeom prst="rect">
            <a:avLst/>
          </a:prstGeom>
          <a:solidFill>
            <a:schemeClr val="accent1"/>
          </a:solidFill>
          <a:ln w="19050">
            <a:solidFill>
              <a:schemeClr val="tx1"/>
            </a:solidFill>
            <a:miter lim="800000"/>
            <a:headEnd/>
            <a:tailEnd/>
          </a:ln>
        </p:spPr>
        <p:txBody>
          <a:bodyPr wrap="none" anchor="ctr"/>
          <a:lstStyle>
            <a:lvl1pPr eaLnBrk="0" hangingPunct="0">
              <a:defRPr sz="2800">
                <a:solidFill>
                  <a:schemeClr val="tx1"/>
                </a:solidFill>
                <a:latin typeface="Arial" panose="020B0604020202020204" pitchFamily="34" charset="0"/>
                <a:cs typeface="Arial" panose="020B0604020202020204" pitchFamily="34" charset="0"/>
              </a:defRPr>
            </a:lvl1pPr>
            <a:lvl2pPr marL="742950" indent="-285750" eaLnBrk="0" hangingPunct="0">
              <a:defRPr sz="2800">
                <a:solidFill>
                  <a:schemeClr val="tx1"/>
                </a:solidFill>
                <a:latin typeface="Arial" panose="020B0604020202020204" pitchFamily="34" charset="0"/>
                <a:cs typeface="Arial" panose="020B0604020202020204" pitchFamily="34" charset="0"/>
              </a:defRPr>
            </a:lvl2pPr>
            <a:lvl3pPr marL="1143000" indent="-228600" eaLnBrk="0" hangingPunct="0">
              <a:defRPr sz="2800">
                <a:solidFill>
                  <a:schemeClr val="tx1"/>
                </a:solidFill>
                <a:latin typeface="Arial" panose="020B0604020202020204" pitchFamily="34" charset="0"/>
                <a:cs typeface="Arial" panose="020B0604020202020204" pitchFamily="34" charset="0"/>
              </a:defRPr>
            </a:lvl3pPr>
            <a:lvl4pPr marL="1600200" indent="-228600" eaLnBrk="0" hangingPunct="0">
              <a:defRPr sz="2800">
                <a:solidFill>
                  <a:schemeClr val="tx1"/>
                </a:solidFill>
                <a:latin typeface="Arial" panose="020B0604020202020204" pitchFamily="34" charset="0"/>
                <a:cs typeface="Arial" panose="020B0604020202020204" pitchFamily="34" charset="0"/>
              </a:defRPr>
            </a:lvl4pPr>
            <a:lvl5pPr marL="2057400" indent="-228600" eaLnBrk="0" hangingPunct="0">
              <a:defRPr sz="28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9pPr>
          </a:lstStyle>
          <a:p>
            <a:pPr eaLnBrk="1" hangingPunct="1"/>
            <a:endParaRPr lang="en-US" altLang="en-US" sz="1800">
              <a:effectLst/>
            </a:endParaRPr>
          </a:p>
        </p:txBody>
      </p:sp>
      <p:sp>
        <p:nvSpPr>
          <p:cNvPr id="95246" name="Line 27">
            <a:extLst>
              <a:ext uri="{FF2B5EF4-FFF2-40B4-BE49-F238E27FC236}">
                <a16:creationId xmlns:a16="http://schemas.microsoft.com/office/drawing/2014/main" id="{5E45C00E-51CD-0074-A1B1-69DCE5F26CF0}"/>
              </a:ext>
            </a:extLst>
          </p:cNvPr>
          <p:cNvSpPr>
            <a:spLocks noChangeShapeType="1"/>
          </p:cNvSpPr>
          <p:nvPr/>
        </p:nvSpPr>
        <p:spPr bwMode="auto">
          <a:xfrm>
            <a:off x="4343400" y="4876800"/>
            <a:ext cx="0" cy="990600"/>
          </a:xfrm>
          <a:prstGeom prst="line">
            <a:avLst/>
          </a:prstGeom>
          <a:noFill/>
          <a:ln w="19050">
            <a:solidFill>
              <a:schemeClr val="tx1"/>
            </a:solidFill>
            <a:round/>
            <a:headEnd/>
            <a:tailEnd/>
          </a:ln>
        </p:spPr>
        <p:txBody>
          <a:bodyPr/>
          <a:lstStyle/>
          <a:p>
            <a:pPr>
              <a:defRPr/>
            </a:pPr>
            <a:endParaRPr lang="en-US">
              <a:latin typeface="Arial" charset="0"/>
              <a:cs typeface="Arial" charset="0"/>
            </a:endParaRPr>
          </a:p>
        </p:txBody>
      </p:sp>
      <p:sp>
        <p:nvSpPr>
          <p:cNvPr id="95247" name="Line 28">
            <a:extLst>
              <a:ext uri="{FF2B5EF4-FFF2-40B4-BE49-F238E27FC236}">
                <a16:creationId xmlns:a16="http://schemas.microsoft.com/office/drawing/2014/main" id="{6E53991E-4463-0181-E524-7B5606F6CD89}"/>
              </a:ext>
            </a:extLst>
          </p:cNvPr>
          <p:cNvSpPr>
            <a:spLocks noChangeShapeType="1"/>
          </p:cNvSpPr>
          <p:nvPr/>
        </p:nvSpPr>
        <p:spPr bwMode="auto">
          <a:xfrm>
            <a:off x="3352800" y="4876800"/>
            <a:ext cx="1981200" cy="0"/>
          </a:xfrm>
          <a:prstGeom prst="line">
            <a:avLst/>
          </a:prstGeom>
          <a:noFill/>
          <a:ln w="19050">
            <a:solidFill>
              <a:schemeClr val="tx1"/>
            </a:solidFill>
            <a:round/>
            <a:headEnd/>
            <a:tailEnd/>
          </a:ln>
        </p:spPr>
        <p:txBody>
          <a:bodyPr/>
          <a:lstStyle/>
          <a:p>
            <a:pPr>
              <a:defRPr/>
            </a:pPr>
            <a:endParaRPr lang="en-US">
              <a:latin typeface="Arial" charset="0"/>
              <a:cs typeface="Arial" charset="0"/>
            </a:endParaRPr>
          </a:p>
        </p:txBody>
      </p:sp>
      <p:sp>
        <p:nvSpPr>
          <p:cNvPr id="95248" name="Line 29">
            <a:extLst>
              <a:ext uri="{FF2B5EF4-FFF2-40B4-BE49-F238E27FC236}">
                <a16:creationId xmlns:a16="http://schemas.microsoft.com/office/drawing/2014/main" id="{AB231DE6-80FB-F5F7-CC71-0AB614B8B501}"/>
              </a:ext>
            </a:extLst>
          </p:cNvPr>
          <p:cNvSpPr>
            <a:spLocks noChangeShapeType="1"/>
          </p:cNvSpPr>
          <p:nvPr/>
        </p:nvSpPr>
        <p:spPr bwMode="auto">
          <a:xfrm>
            <a:off x="3810000" y="4876800"/>
            <a:ext cx="0" cy="990600"/>
          </a:xfrm>
          <a:prstGeom prst="line">
            <a:avLst/>
          </a:prstGeom>
          <a:noFill/>
          <a:ln w="19050">
            <a:solidFill>
              <a:schemeClr val="tx1"/>
            </a:solidFill>
            <a:round/>
            <a:headEnd/>
            <a:tailEnd/>
          </a:ln>
        </p:spPr>
        <p:txBody>
          <a:bodyPr/>
          <a:lstStyle/>
          <a:p>
            <a:pPr>
              <a:defRPr/>
            </a:pPr>
            <a:endParaRPr lang="en-US">
              <a:latin typeface="Arial" charset="0"/>
              <a:cs typeface="Arial" charset="0"/>
            </a:endParaRPr>
          </a:p>
        </p:txBody>
      </p:sp>
      <p:sp>
        <p:nvSpPr>
          <p:cNvPr id="95249" name="Line 30">
            <a:extLst>
              <a:ext uri="{FF2B5EF4-FFF2-40B4-BE49-F238E27FC236}">
                <a16:creationId xmlns:a16="http://schemas.microsoft.com/office/drawing/2014/main" id="{CB030949-E022-60FA-545E-93A65DBAA8CE}"/>
              </a:ext>
            </a:extLst>
          </p:cNvPr>
          <p:cNvSpPr>
            <a:spLocks noChangeShapeType="1"/>
          </p:cNvSpPr>
          <p:nvPr/>
        </p:nvSpPr>
        <p:spPr bwMode="auto">
          <a:xfrm>
            <a:off x="4800600" y="4876800"/>
            <a:ext cx="0" cy="990600"/>
          </a:xfrm>
          <a:prstGeom prst="line">
            <a:avLst/>
          </a:prstGeom>
          <a:noFill/>
          <a:ln w="19050">
            <a:solidFill>
              <a:schemeClr val="tx1"/>
            </a:solidFill>
            <a:round/>
            <a:headEnd/>
            <a:tailEnd/>
          </a:ln>
        </p:spPr>
        <p:txBody>
          <a:bodyPr/>
          <a:lstStyle/>
          <a:p>
            <a:pPr>
              <a:defRPr/>
            </a:pPr>
            <a:endParaRPr lang="en-US">
              <a:latin typeface="Arial" charset="0"/>
              <a:cs typeface="Arial" charset="0"/>
            </a:endParaRPr>
          </a:p>
        </p:txBody>
      </p:sp>
      <p:sp>
        <p:nvSpPr>
          <p:cNvPr id="18449" name="Text Box 31">
            <a:extLst>
              <a:ext uri="{FF2B5EF4-FFF2-40B4-BE49-F238E27FC236}">
                <a16:creationId xmlns:a16="http://schemas.microsoft.com/office/drawing/2014/main" id="{EC39CF98-FC0F-A462-693C-D5A5BCF21B63}"/>
              </a:ext>
            </a:extLst>
          </p:cNvPr>
          <p:cNvSpPr txBox="1">
            <a:spLocks noChangeArrowheads="1"/>
          </p:cNvSpPr>
          <p:nvPr/>
        </p:nvSpPr>
        <p:spPr bwMode="auto">
          <a:xfrm>
            <a:off x="3810000" y="4129088"/>
            <a:ext cx="1066800" cy="366712"/>
          </a:xfrm>
          <a:prstGeom prst="rect">
            <a:avLst/>
          </a:prstGeom>
          <a:solidFill>
            <a:srgbClr val="FFFF99"/>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800">
                <a:solidFill>
                  <a:schemeClr val="tx1"/>
                </a:solidFill>
                <a:latin typeface="Arial" panose="020B0604020202020204" pitchFamily="34" charset="0"/>
                <a:cs typeface="Arial" panose="020B0604020202020204" pitchFamily="34" charset="0"/>
              </a:defRPr>
            </a:lvl1pPr>
            <a:lvl2pPr marL="742950" indent="-285750" eaLnBrk="0" hangingPunct="0">
              <a:defRPr sz="2800">
                <a:solidFill>
                  <a:schemeClr val="tx1"/>
                </a:solidFill>
                <a:latin typeface="Arial" panose="020B0604020202020204" pitchFamily="34" charset="0"/>
                <a:cs typeface="Arial" panose="020B0604020202020204" pitchFamily="34" charset="0"/>
              </a:defRPr>
            </a:lvl2pPr>
            <a:lvl3pPr marL="1143000" indent="-228600" eaLnBrk="0" hangingPunct="0">
              <a:defRPr sz="2800">
                <a:solidFill>
                  <a:schemeClr val="tx1"/>
                </a:solidFill>
                <a:latin typeface="Arial" panose="020B0604020202020204" pitchFamily="34" charset="0"/>
                <a:cs typeface="Arial" panose="020B0604020202020204" pitchFamily="34" charset="0"/>
              </a:defRPr>
            </a:lvl3pPr>
            <a:lvl4pPr marL="1600200" indent="-228600" eaLnBrk="0" hangingPunct="0">
              <a:defRPr sz="2800">
                <a:solidFill>
                  <a:schemeClr val="tx1"/>
                </a:solidFill>
                <a:latin typeface="Arial" panose="020B0604020202020204" pitchFamily="34" charset="0"/>
                <a:cs typeface="Arial" panose="020B0604020202020204" pitchFamily="34" charset="0"/>
              </a:defRPr>
            </a:lvl4pPr>
            <a:lvl5pPr marL="2057400" indent="-228600" eaLnBrk="0" hangingPunct="0">
              <a:defRPr sz="28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9pPr>
          </a:lstStyle>
          <a:p>
            <a:pPr eaLnBrk="1" hangingPunct="1">
              <a:spcBef>
                <a:spcPct val="50000"/>
              </a:spcBef>
            </a:pPr>
            <a:r>
              <a:rPr lang="en-US" altLang="en-US" sz="1800">
                <a:effectLst/>
              </a:rPr>
              <a:t>Memory</a:t>
            </a:r>
          </a:p>
        </p:txBody>
      </p:sp>
      <p:sp>
        <p:nvSpPr>
          <p:cNvPr id="18450" name="Rectangle 32">
            <a:extLst>
              <a:ext uri="{FF2B5EF4-FFF2-40B4-BE49-F238E27FC236}">
                <a16:creationId xmlns:a16="http://schemas.microsoft.com/office/drawing/2014/main" id="{3CD48FBF-B95A-0B98-EC27-69BF3A33DC7B}"/>
              </a:ext>
            </a:extLst>
          </p:cNvPr>
          <p:cNvSpPr>
            <a:spLocks noChangeArrowheads="1"/>
          </p:cNvSpPr>
          <p:nvPr/>
        </p:nvSpPr>
        <p:spPr bwMode="auto">
          <a:xfrm>
            <a:off x="6096000" y="3962400"/>
            <a:ext cx="1981200" cy="1905000"/>
          </a:xfrm>
          <a:prstGeom prst="rect">
            <a:avLst/>
          </a:prstGeom>
          <a:solidFill>
            <a:schemeClr val="accent1"/>
          </a:solidFill>
          <a:ln w="19050">
            <a:solidFill>
              <a:schemeClr val="tx1"/>
            </a:solidFill>
            <a:miter lim="800000"/>
            <a:headEnd/>
            <a:tailEnd/>
          </a:ln>
        </p:spPr>
        <p:txBody>
          <a:bodyPr wrap="none" anchor="ctr"/>
          <a:lstStyle>
            <a:lvl1pPr eaLnBrk="0" hangingPunct="0">
              <a:defRPr sz="2800">
                <a:solidFill>
                  <a:schemeClr val="tx1"/>
                </a:solidFill>
                <a:latin typeface="Arial" panose="020B0604020202020204" pitchFamily="34" charset="0"/>
                <a:cs typeface="Arial" panose="020B0604020202020204" pitchFamily="34" charset="0"/>
              </a:defRPr>
            </a:lvl1pPr>
            <a:lvl2pPr marL="742950" indent="-285750" eaLnBrk="0" hangingPunct="0">
              <a:defRPr sz="2800">
                <a:solidFill>
                  <a:schemeClr val="tx1"/>
                </a:solidFill>
                <a:latin typeface="Arial" panose="020B0604020202020204" pitchFamily="34" charset="0"/>
                <a:cs typeface="Arial" panose="020B0604020202020204" pitchFamily="34" charset="0"/>
              </a:defRPr>
            </a:lvl2pPr>
            <a:lvl3pPr marL="1143000" indent="-228600" eaLnBrk="0" hangingPunct="0">
              <a:defRPr sz="2800">
                <a:solidFill>
                  <a:schemeClr val="tx1"/>
                </a:solidFill>
                <a:latin typeface="Arial" panose="020B0604020202020204" pitchFamily="34" charset="0"/>
                <a:cs typeface="Arial" panose="020B0604020202020204" pitchFamily="34" charset="0"/>
              </a:defRPr>
            </a:lvl3pPr>
            <a:lvl4pPr marL="1600200" indent="-228600" eaLnBrk="0" hangingPunct="0">
              <a:defRPr sz="2800">
                <a:solidFill>
                  <a:schemeClr val="tx1"/>
                </a:solidFill>
                <a:latin typeface="Arial" panose="020B0604020202020204" pitchFamily="34" charset="0"/>
                <a:cs typeface="Arial" panose="020B0604020202020204" pitchFamily="34" charset="0"/>
              </a:defRPr>
            </a:lvl4pPr>
            <a:lvl5pPr marL="2057400" indent="-228600" eaLnBrk="0" hangingPunct="0">
              <a:defRPr sz="28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9pPr>
          </a:lstStyle>
          <a:p>
            <a:pPr eaLnBrk="1" hangingPunct="1"/>
            <a:endParaRPr lang="en-US" altLang="en-US" sz="1800">
              <a:effectLst/>
            </a:endParaRPr>
          </a:p>
        </p:txBody>
      </p:sp>
      <p:sp>
        <p:nvSpPr>
          <p:cNvPr id="95252" name="Line 33">
            <a:extLst>
              <a:ext uri="{FF2B5EF4-FFF2-40B4-BE49-F238E27FC236}">
                <a16:creationId xmlns:a16="http://schemas.microsoft.com/office/drawing/2014/main" id="{2D9E721F-49BF-C22C-AA68-328A8C613B8C}"/>
              </a:ext>
            </a:extLst>
          </p:cNvPr>
          <p:cNvSpPr>
            <a:spLocks noChangeShapeType="1"/>
          </p:cNvSpPr>
          <p:nvPr/>
        </p:nvSpPr>
        <p:spPr bwMode="auto">
          <a:xfrm>
            <a:off x="7086600" y="4876800"/>
            <a:ext cx="0" cy="990600"/>
          </a:xfrm>
          <a:prstGeom prst="line">
            <a:avLst/>
          </a:prstGeom>
          <a:noFill/>
          <a:ln w="19050">
            <a:solidFill>
              <a:schemeClr val="tx1"/>
            </a:solidFill>
            <a:round/>
            <a:headEnd/>
            <a:tailEnd/>
          </a:ln>
        </p:spPr>
        <p:txBody>
          <a:bodyPr/>
          <a:lstStyle/>
          <a:p>
            <a:pPr>
              <a:defRPr/>
            </a:pPr>
            <a:endParaRPr lang="en-US">
              <a:latin typeface="Arial" charset="0"/>
              <a:cs typeface="Arial" charset="0"/>
            </a:endParaRPr>
          </a:p>
        </p:txBody>
      </p:sp>
      <p:sp>
        <p:nvSpPr>
          <p:cNvPr id="95253" name="Line 34">
            <a:extLst>
              <a:ext uri="{FF2B5EF4-FFF2-40B4-BE49-F238E27FC236}">
                <a16:creationId xmlns:a16="http://schemas.microsoft.com/office/drawing/2014/main" id="{9369F86B-32F3-EF6C-15E6-0695CE676A85}"/>
              </a:ext>
            </a:extLst>
          </p:cNvPr>
          <p:cNvSpPr>
            <a:spLocks noChangeShapeType="1"/>
          </p:cNvSpPr>
          <p:nvPr/>
        </p:nvSpPr>
        <p:spPr bwMode="auto">
          <a:xfrm>
            <a:off x="6096000" y="4876800"/>
            <a:ext cx="1981200" cy="0"/>
          </a:xfrm>
          <a:prstGeom prst="line">
            <a:avLst/>
          </a:prstGeom>
          <a:noFill/>
          <a:ln w="19050">
            <a:solidFill>
              <a:schemeClr val="tx1"/>
            </a:solidFill>
            <a:round/>
            <a:headEnd/>
            <a:tailEnd/>
          </a:ln>
        </p:spPr>
        <p:txBody>
          <a:bodyPr/>
          <a:lstStyle/>
          <a:p>
            <a:pPr>
              <a:defRPr/>
            </a:pPr>
            <a:endParaRPr lang="en-US">
              <a:latin typeface="Arial" charset="0"/>
              <a:cs typeface="Arial" charset="0"/>
            </a:endParaRPr>
          </a:p>
        </p:txBody>
      </p:sp>
      <p:sp>
        <p:nvSpPr>
          <p:cNvPr id="95254" name="Line 35">
            <a:extLst>
              <a:ext uri="{FF2B5EF4-FFF2-40B4-BE49-F238E27FC236}">
                <a16:creationId xmlns:a16="http://schemas.microsoft.com/office/drawing/2014/main" id="{9308A767-8EF5-2C2D-B13D-13C7C25D85A1}"/>
              </a:ext>
            </a:extLst>
          </p:cNvPr>
          <p:cNvSpPr>
            <a:spLocks noChangeShapeType="1"/>
          </p:cNvSpPr>
          <p:nvPr/>
        </p:nvSpPr>
        <p:spPr bwMode="auto">
          <a:xfrm>
            <a:off x="6553200" y="4876800"/>
            <a:ext cx="0" cy="990600"/>
          </a:xfrm>
          <a:prstGeom prst="line">
            <a:avLst/>
          </a:prstGeom>
          <a:noFill/>
          <a:ln w="19050">
            <a:solidFill>
              <a:schemeClr val="tx1"/>
            </a:solidFill>
            <a:round/>
            <a:headEnd/>
            <a:tailEnd/>
          </a:ln>
        </p:spPr>
        <p:txBody>
          <a:bodyPr/>
          <a:lstStyle/>
          <a:p>
            <a:pPr>
              <a:defRPr/>
            </a:pPr>
            <a:endParaRPr lang="en-US">
              <a:latin typeface="Arial" charset="0"/>
              <a:cs typeface="Arial" charset="0"/>
            </a:endParaRPr>
          </a:p>
        </p:txBody>
      </p:sp>
      <p:sp>
        <p:nvSpPr>
          <p:cNvPr id="95255" name="Line 36">
            <a:extLst>
              <a:ext uri="{FF2B5EF4-FFF2-40B4-BE49-F238E27FC236}">
                <a16:creationId xmlns:a16="http://schemas.microsoft.com/office/drawing/2014/main" id="{490EB5F9-467C-4CFD-F0EC-7413591460B4}"/>
              </a:ext>
            </a:extLst>
          </p:cNvPr>
          <p:cNvSpPr>
            <a:spLocks noChangeShapeType="1"/>
          </p:cNvSpPr>
          <p:nvPr/>
        </p:nvSpPr>
        <p:spPr bwMode="auto">
          <a:xfrm>
            <a:off x="7543800" y="4876800"/>
            <a:ext cx="0" cy="990600"/>
          </a:xfrm>
          <a:prstGeom prst="line">
            <a:avLst/>
          </a:prstGeom>
          <a:noFill/>
          <a:ln w="19050">
            <a:solidFill>
              <a:schemeClr val="tx1"/>
            </a:solidFill>
            <a:round/>
            <a:headEnd/>
            <a:tailEnd/>
          </a:ln>
        </p:spPr>
        <p:txBody>
          <a:bodyPr/>
          <a:lstStyle/>
          <a:p>
            <a:pPr>
              <a:defRPr/>
            </a:pPr>
            <a:endParaRPr lang="en-US">
              <a:latin typeface="Arial" charset="0"/>
              <a:cs typeface="Arial" charset="0"/>
            </a:endParaRPr>
          </a:p>
        </p:txBody>
      </p:sp>
      <p:sp>
        <p:nvSpPr>
          <p:cNvPr id="18455" name="Text Box 37">
            <a:extLst>
              <a:ext uri="{FF2B5EF4-FFF2-40B4-BE49-F238E27FC236}">
                <a16:creationId xmlns:a16="http://schemas.microsoft.com/office/drawing/2014/main" id="{60EB0381-5B24-5165-DBE4-58C51A6B04A2}"/>
              </a:ext>
            </a:extLst>
          </p:cNvPr>
          <p:cNvSpPr txBox="1">
            <a:spLocks noChangeArrowheads="1"/>
          </p:cNvSpPr>
          <p:nvPr/>
        </p:nvSpPr>
        <p:spPr bwMode="auto">
          <a:xfrm>
            <a:off x="6553200" y="4129088"/>
            <a:ext cx="1066800" cy="366712"/>
          </a:xfrm>
          <a:prstGeom prst="rect">
            <a:avLst/>
          </a:prstGeom>
          <a:solidFill>
            <a:srgbClr val="FFFF99"/>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800">
                <a:solidFill>
                  <a:schemeClr val="tx1"/>
                </a:solidFill>
                <a:latin typeface="Arial" panose="020B0604020202020204" pitchFamily="34" charset="0"/>
                <a:cs typeface="Arial" panose="020B0604020202020204" pitchFamily="34" charset="0"/>
              </a:defRPr>
            </a:lvl1pPr>
            <a:lvl2pPr marL="742950" indent="-285750" eaLnBrk="0" hangingPunct="0">
              <a:defRPr sz="2800">
                <a:solidFill>
                  <a:schemeClr val="tx1"/>
                </a:solidFill>
                <a:latin typeface="Arial" panose="020B0604020202020204" pitchFamily="34" charset="0"/>
                <a:cs typeface="Arial" panose="020B0604020202020204" pitchFamily="34" charset="0"/>
              </a:defRPr>
            </a:lvl2pPr>
            <a:lvl3pPr marL="1143000" indent="-228600" eaLnBrk="0" hangingPunct="0">
              <a:defRPr sz="2800">
                <a:solidFill>
                  <a:schemeClr val="tx1"/>
                </a:solidFill>
                <a:latin typeface="Arial" panose="020B0604020202020204" pitchFamily="34" charset="0"/>
                <a:cs typeface="Arial" panose="020B0604020202020204" pitchFamily="34" charset="0"/>
              </a:defRPr>
            </a:lvl3pPr>
            <a:lvl4pPr marL="1600200" indent="-228600" eaLnBrk="0" hangingPunct="0">
              <a:defRPr sz="2800">
                <a:solidFill>
                  <a:schemeClr val="tx1"/>
                </a:solidFill>
                <a:latin typeface="Arial" panose="020B0604020202020204" pitchFamily="34" charset="0"/>
                <a:cs typeface="Arial" panose="020B0604020202020204" pitchFamily="34" charset="0"/>
              </a:defRPr>
            </a:lvl4pPr>
            <a:lvl5pPr marL="2057400" indent="-228600" eaLnBrk="0" hangingPunct="0">
              <a:defRPr sz="28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9pPr>
          </a:lstStyle>
          <a:p>
            <a:pPr eaLnBrk="1" hangingPunct="1">
              <a:spcBef>
                <a:spcPct val="50000"/>
              </a:spcBef>
            </a:pPr>
            <a:r>
              <a:rPr lang="en-US" altLang="en-US" sz="1800">
                <a:effectLst/>
              </a:rPr>
              <a:t>Memory</a:t>
            </a:r>
          </a:p>
        </p:txBody>
      </p:sp>
      <p:sp>
        <p:nvSpPr>
          <p:cNvPr id="95257" name="Line 50">
            <a:extLst>
              <a:ext uri="{FF2B5EF4-FFF2-40B4-BE49-F238E27FC236}">
                <a16:creationId xmlns:a16="http://schemas.microsoft.com/office/drawing/2014/main" id="{170ADC27-E85B-A9F8-6885-41B41EA17ED0}"/>
              </a:ext>
            </a:extLst>
          </p:cNvPr>
          <p:cNvSpPr>
            <a:spLocks noChangeShapeType="1"/>
          </p:cNvSpPr>
          <p:nvPr/>
        </p:nvSpPr>
        <p:spPr bwMode="auto">
          <a:xfrm>
            <a:off x="4343400" y="2514600"/>
            <a:ext cx="0" cy="1447800"/>
          </a:xfrm>
          <a:prstGeom prst="line">
            <a:avLst/>
          </a:prstGeom>
          <a:noFill/>
          <a:ln w="28575">
            <a:solidFill>
              <a:schemeClr val="tx1"/>
            </a:solidFill>
            <a:round/>
            <a:headEnd/>
            <a:tailEnd/>
          </a:ln>
        </p:spPr>
        <p:txBody>
          <a:bodyPr/>
          <a:lstStyle/>
          <a:p>
            <a:pPr>
              <a:defRPr/>
            </a:pPr>
            <a:endParaRPr lang="en-US">
              <a:latin typeface="Arial" charset="0"/>
              <a:cs typeface="Arial" charset="0"/>
            </a:endParaRPr>
          </a:p>
        </p:txBody>
      </p:sp>
      <p:sp>
        <p:nvSpPr>
          <p:cNvPr id="95258" name="Line 51">
            <a:extLst>
              <a:ext uri="{FF2B5EF4-FFF2-40B4-BE49-F238E27FC236}">
                <a16:creationId xmlns:a16="http://schemas.microsoft.com/office/drawing/2014/main" id="{9597F0DF-70B2-1FE9-EB85-ED272871440B}"/>
              </a:ext>
            </a:extLst>
          </p:cNvPr>
          <p:cNvSpPr>
            <a:spLocks noChangeShapeType="1"/>
          </p:cNvSpPr>
          <p:nvPr/>
        </p:nvSpPr>
        <p:spPr bwMode="auto">
          <a:xfrm>
            <a:off x="7086600" y="2514600"/>
            <a:ext cx="0" cy="1447800"/>
          </a:xfrm>
          <a:prstGeom prst="line">
            <a:avLst/>
          </a:prstGeom>
          <a:noFill/>
          <a:ln w="28575">
            <a:solidFill>
              <a:schemeClr val="tx1"/>
            </a:solidFill>
            <a:round/>
            <a:headEnd/>
            <a:tailEnd/>
          </a:ln>
        </p:spPr>
        <p:txBody>
          <a:bodyPr/>
          <a:lstStyle/>
          <a:p>
            <a:pPr>
              <a:defRPr/>
            </a:pPr>
            <a:endParaRPr lang="en-US">
              <a:latin typeface="Arial" charset="0"/>
              <a:cs typeface="Arial" charset="0"/>
            </a:endParaRPr>
          </a:p>
        </p:txBody>
      </p:sp>
      <p:sp>
        <p:nvSpPr>
          <p:cNvPr id="18458" name="Text Box 52">
            <a:extLst>
              <a:ext uri="{FF2B5EF4-FFF2-40B4-BE49-F238E27FC236}">
                <a16:creationId xmlns:a16="http://schemas.microsoft.com/office/drawing/2014/main" id="{F99A609F-EB92-264B-D456-47C515F6F8DF}"/>
              </a:ext>
            </a:extLst>
          </p:cNvPr>
          <p:cNvSpPr txBox="1">
            <a:spLocks noChangeArrowheads="1"/>
          </p:cNvSpPr>
          <p:nvPr/>
        </p:nvSpPr>
        <p:spPr bwMode="auto">
          <a:xfrm>
            <a:off x="2590800" y="6262688"/>
            <a:ext cx="365760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800">
                <a:solidFill>
                  <a:schemeClr val="tx1"/>
                </a:solidFill>
                <a:latin typeface="Arial" panose="020B0604020202020204" pitchFamily="34" charset="0"/>
                <a:cs typeface="Arial" panose="020B0604020202020204" pitchFamily="34" charset="0"/>
              </a:defRPr>
            </a:lvl1pPr>
            <a:lvl2pPr marL="742950" indent="-285750" eaLnBrk="0" hangingPunct="0">
              <a:defRPr sz="2800">
                <a:solidFill>
                  <a:schemeClr val="tx1"/>
                </a:solidFill>
                <a:latin typeface="Arial" panose="020B0604020202020204" pitchFamily="34" charset="0"/>
                <a:cs typeface="Arial" panose="020B0604020202020204" pitchFamily="34" charset="0"/>
              </a:defRPr>
            </a:lvl2pPr>
            <a:lvl3pPr marL="1143000" indent="-228600" eaLnBrk="0" hangingPunct="0">
              <a:defRPr sz="2800">
                <a:solidFill>
                  <a:schemeClr val="tx1"/>
                </a:solidFill>
                <a:latin typeface="Arial" panose="020B0604020202020204" pitchFamily="34" charset="0"/>
                <a:cs typeface="Arial" panose="020B0604020202020204" pitchFamily="34" charset="0"/>
              </a:defRPr>
            </a:lvl3pPr>
            <a:lvl4pPr marL="1600200" indent="-228600" eaLnBrk="0" hangingPunct="0">
              <a:defRPr sz="2800">
                <a:solidFill>
                  <a:schemeClr val="tx1"/>
                </a:solidFill>
                <a:latin typeface="Arial" panose="020B0604020202020204" pitchFamily="34" charset="0"/>
                <a:cs typeface="Arial" panose="020B0604020202020204" pitchFamily="34" charset="0"/>
              </a:defRPr>
            </a:lvl4pPr>
            <a:lvl5pPr marL="2057400" indent="-228600" eaLnBrk="0" hangingPunct="0">
              <a:defRPr sz="28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pPr>
            <a:r>
              <a:rPr lang="en-US" altLang="en-US" sz="1800">
                <a:effectLst/>
              </a:rPr>
              <a:t>Multi-socket and/or Multi-core</a:t>
            </a:r>
          </a:p>
        </p:txBody>
      </p:sp>
      <p:sp>
        <p:nvSpPr>
          <p:cNvPr id="18459" name="AutoShape 53">
            <a:extLst>
              <a:ext uri="{FF2B5EF4-FFF2-40B4-BE49-F238E27FC236}">
                <a16:creationId xmlns:a16="http://schemas.microsoft.com/office/drawing/2014/main" id="{452FF8ED-3BA6-B5A0-C2E1-89B2EB4B10AB}"/>
              </a:ext>
            </a:extLst>
          </p:cNvPr>
          <p:cNvSpPr>
            <a:spLocks noChangeArrowheads="1"/>
          </p:cNvSpPr>
          <p:nvPr/>
        </p:nvSpPr>
        <p:spPr bwMode="auto">
          <a:xfrm>
            <a:off x="6629400" y="6096000"/>
            <a:ext cx="762000" cy="381000"/>
          </a:xfrm>
          <a:custGeom>
            <a:avLst/>
            <a:gdLst>
              <a:gd name="T0" fmla="*/ 677394331 w 21600"/>
              <a:gd name="T1" fmla="*/ 0 h 21600"/>
              <a:gd name="T2" fmla="*/ 406418339 w 21600"/>
              <a:gd name="T3" fmla="*/ 39513549 h 21600"/>
              <a:gd name="T4" fmla="*/ 0 w 21600"/>
              <a:gd name="T5" fmla="*/ 105336619 h 21600"/>
              <a:gd name="T6" fmla="*/ 381174417 w 21600"/>
              <a:gd name="T7" fmla="*/ 118540664 h 21600"/>
              <a:gd name="T8" fmla="*/ 762304242 w 21600"/>
              <a:gd name="T9" fmla="*/ 83851191 h 21600"/>
              <a:gd name="T10" fmla="*/ 948325308 w 21600"/>
              <a:gd name="T11" fmla="*/ 39513549 h 21600"/>
              <a:gd name="T12" fmla="*/ 17694720 60000 65536"/>
              <a:gd name="T13" fmla="*/ 11796480 60000 65536"/>
              <a:gd name="T14" fmla="*/ 11796480 60000 65536"/>
              <a:gd name="T15" fmla="*/ 5898240 60000 65536"/>
              <a:gd name="T16" fmla="*/ 0 60000 65536"/>
              <a:gd name="T17" fmla="*/ 0 60000 65536"/>
              <a:gd name="T18" fmla="*/ 0 w 21600"/>
              <a:gd name="T19" fmla="*/ 16787 h 21600"/>
              <a:gd name="T20" fmla="*/ 17363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7200"/>
                </a:lnTo>
                <a:lnTo>
                  <a:pt x="13494" y="7200"/>
                </a:lnTo>
                <a:lnTo>
                  <a:pt x="13494" y="16787"/>
                </a:lnTo>
                <a:lnTo>
                  <a:pt x="0" y="16787"/>
                </a:lnTo>
                <a:lnTo>
                  <a:pt x="0" y="21600"/>
                </a:lnTo>
                <a:lnTo>
                  <a:pt x="17363" y="21600"/>
                </a:lnTo>
                <a:lnTo>
                  <a:pt x="17363" y="7200"/>
                </a:lnTo>
                <a:lnTo>
                  <a:pt x="21600" y="7200"/>
                </a:lnTo>
                <a:close/>
              </a:path>
            </a:pathLst>
          </a:custGeom>
          <a:solidFill>
            <a:srgbClr val="FFFF99"/>
          </a:solidFill>
          <a:ln w="9525">
            <a:solidFill>
              <a:schemeClr val="tx1"/>
            </a:solidFill>
            <a:miter lim="800000"/>
            <a:headEnd/>
            <a:tailEnd/>
          </a:ln>
        </p:spPr>
        <p:txBody>
          <a:bodyPr wrap="none" anchor="ctr"/>
          <a:lstStyle/>
          <a:p>
            <a:endParaRPr lang="en-IN"/>
          </a:p>
        </p:txBody>
      </p:sp>
      <p:sp>
        <p:nvSpPr>
          <p:cNvPr id="18460" name="AutoShape 54">
            <a:extLst>
              <a:ext uri="{FF2B5EF4-FFF2-40B4-BE49-F238E27FC236}">
                <a16:creationId xmlns:a16="http://schemas.microsoft.com/office/drawing/2014/main" id="{8E8BC80D-A98A-598C-AAB6-8737ACBA3E59}"/>
              </a:ext>
            </a:extLst>
          </p:cNvPr>
          <p:cNvSpPr>
            <a:spLocks noChangeArrowheads="1"/>
          </p:cNvSpPr>
          <p:nvPr/>
        </p:nvSpPr>
        <p:spPr bwMode="auto">
          <a:xfrm flipH="1">
            <a:off x="1219200" y="6096000"/>
            <a:ext cx="762000" cy="381000"/>
          </a:xfrm>
          <a:custGeom>
            <a:avLst/>
            <a:gdLst>
              <a:gd name="T0" fmla="*/ 677394331 w 21600"/>
              <a:gd name="T1" fmla="*/ 0 h 21600"/>
              <a:gd name="T2" fmla="*/ 406418339 w 21600"/>
              <a:gd name="T3" fmla="*/ 39513549 h 21600"/>
              <a:gd name="T4" fmla="*/ 0 w 21600"/>
              <a:gd name="T5" fmla="*/ 105336619 h 21600"/>
              <a:gd name="T6" fmla="*/ 381174417 w 21600"/>
              <a:gd name="T7" fmla="*/ 118540664 h 21600"/>
              <a:gd name="T8" fmla="*/ 762304242 w 21600"/>
              <a:gd name="T9" fmla="*/ 83851191 h 21600"/>
              <a:gd name="T10" fmla="*/ 948325308 w 21600"/>
              <a:gd name="T11" fmla="*/ 39513549 h 21600"/>
              <a:gd name="T12" fmla="*/ 17694720 60000 65536"/>
              <a:gd name="T13" fmla="*/ 11796480 60000 65536"/>
              <a:gd name="T14" fmla="*/ 11796480 60000 65536"/>
              <a:gd name="T15" fmla="*/ 5898240 60000 65536"/>
              <a:gd name="T16" fmla="*/ 0 60000 65536"/>
              <a:gd name="T17" fmla="*/ 0 60000 65536"/>
              <a:gd name="T18" fmla="*/ 0 w 21600"/>
              <a:gd name="T19" fmla="*/ 16787 h 21600"/>
              <a:gd name="T20" fmla="*/ 17363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7200"/>
                </a:lnTo>
                <a:lnTo>
                  <a:pt x="13494" y="7200"/>
                </a:lnTo>
                <a:lnTo>
                  <a:pt x="13494" y="16787"/>
                </a:lnTo>
                <a:lnTo>
                  <a:pt x="0" y="16787"/>
                </a:lnTo>
                <a:lnTo>
                  <a:pt x="0" y="21600"/>
                </a:lnTo>
                <a:lnTo>
                  <a:pt x="17363" y="21600"/>
                </a:lnTo>
                <a:lnTo>
                  <a:pt x="17363" y="7200"/>
                </a:lnTo>
                <a:lnTo>
                  <a:pt x="21600" y="7200"/>
                </a:lnTo>
                <a:close/>
              </a:path>
            </a:pathLst>
          </a:custGeom>
          <a:solidFill>
            <a:srgbClr val="FFFF99"/>
          </a:solidFill>
          <a:ln w="9525">
            <a:solidFill>
              <a:schemeClr val="tx1"/>
            </a:solidFill>
            <a:miter lim="800000"/>
            <a:headEnd/>
            <a:tailEnd/>
          </a:ln>
        </p:spPr>
        <p:txBody>
          <a:bodyPr wrap="none" anchor="ctr"/>
          <a:lstStyle/>
          <a:p>
            <a:endParaRPr lang="en-IN"/>
          </a:p>
        </p:txBody>
      </p:sp>
      <p:sp>
        <p:nvSpPr>
          <p:cNvPr id="18461" name="AutoShape 55">
            <a:extLst>
              <a:ext uri="{FF2B5EF4-FFF2-40B4-BE49-F238E27FC236}">
                <a16:creationId xmlns:a16="http://schemas.microsoft.com/office/drawing/2014/main" id="{EF0648B2-E289-7D75-23C3-D417EA7594FF}"/>
              </a:ext>
            </a:extLst>
          </p:cNvPr>
          <p:cNvSpPr>
            <a:spLocks noChangeArrowheads="1"/>
          </p:cNvSpPr>
          <p:nvPr/>
        </p:nvSpPr>
        <p:spPr bwMode="auto">
          <a:xfrm>
            <a:off x="4267200" y="5943600"/>
            <a:ext cx="228600" cy="381000"/>
          </a:xfrm>
          <a:prstGeom prst="upArrow">
            <a:avLst>
              <a:gd name="adj1" fmla="val 50000"/>
              <a:gd name="adj2" fmla="val 41667"/>
            </a:avLst>
          </a:prstGeom>
          <a:solidFill>
            <a:srgbClr val="FFFF99"/>
          </a:solidFill>
          <a:ln w="9525">
            <a:solidFill>
              <a:schemeClr val="tx1"/>
            </a:solidFill>
            <a:miter lim="800000"/>
            <a:headEnd/>
            <a:tailEnd/>
          </a:ln>
        </p:spPr>
        <p:txBody>
          <a:bodyPr wrap="none" anchor="ctr"/>
          <a:lstStyle>
            <a:lvl1pPr eaLnBrk="0" hangingPunct="0">
              <a:defRPr sz="2800">
                <a:solidFill>
                  <a:schemeClr val="tx1"/>
                </a:solidFill>
                <a:latin typeface="Arial" panose="020B0604020202020204" pitchFamily="34" charset="0"/>
                <a:cs typeface="Arial" panose="020B0604020202020204" pitchFamily="34" charset="0"/>
              </a:defRPr>
            </a:lvl1pPr>
            <a:lvl2pPr marL="742950" indent="-285750" eaLnBrk="0" hangingPunct="0">
              <a:defRPr sz="2800">
                <a:solidFill>
                  <a:schemeClr val="tx1"/>
                </a:solidFill>
                <a:latin typeface="Arial" panose="020B0604020202020204" pitchFamily="34" charset="0"/>
                <a:cs typeface="Arial" panose="020B0604020202020204" pitchFamily="34" charset="0"/>
              </a:defRPr>
            </a:lvl2pPr>
            <a:lvl3pPr marL="1143000" indent="-228600" eaLnBrk="0" hangingPunct="0">
              <a:defRPr sz="2800">
                <a:solidFill>
                  <a:schemeClr val="tx1"/>
                </a:solidFill>
                <a:latin typeface="Arial" panose="020B0604020202020204" pitchFamily="34" charset="0"/>
                <a:cs typeface="Arial" panose="020B0604020202020204" pitchFamily="34" charset="0"/>
              </a:defRPr>
            </a:lvl3pPr>
            <a:lvl4pPr marL="1600200" indent="-228600" eaLnBrk="0" hangingPunct="0">
              <a:defRPr sz="2800">
                <a:solidFill>
                  <a:schemeClr val="tx1"/>
                </a:solidFill>
                <a:latin typeface="Arial" panose="020B0604020202020204" pitchFamily="34" charset="0"/>
                <a:cs typeface="Arial" panose="020B0604020202020204" pitchFamily="34" charset="0"/>
              </a:defRPr>
            </a:lvl4pPr>
            <a:lvl5pPr marL="2057400" indent="-228600" eaLnBrk="0" hangingPunct="0">
              <a:defRPr sz="28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9pPr>
          </a:lstStyle>
          <a:p>
            <a:pPr eaLnBrk="1" hangingPunct="1"/>
            <a:endParaRPr lang="en-US" altLang="en-US" sz="1800">
              <a:effectLst/>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C47D73E3-528C-8F74-0DED-56D6BCA51C71}"/>
              </a:ext>
            </a:extLst>
          </p:cNvPr>
          <p:cNvSpPr>
            <a:spLocks noGrp="1" noChangeArrowheads="1"/>
          </p:cNvSpPr>
          <p:nvPr>
            <p:ph type="title"/>
          </p:nvPr>
        </p:nvSpPr>
        <p:spPr>
          <a:xfrm>
            <a:off x="457200" y="228600"/>
            <a:ext cx="8229600" cy="884238"/>
          </a:xfrm>
        </p:spPr>
        <p:txBody>
          <a:bodyPr/>
          <a:lstStyle/>
          <a:p>
            <a:pPr eaLnBrk="1" hangingPunct="1"/>
            <a:r>
              <a:rPr lang="en-US" altLang="en-US" sz="3600">
                <a:solidFill>
                  <a:schemeClr val="accent2"/>
                </a:solidFill>
              </a:rPr>
              <a:t>Shared vs. Distributed Memory</a:t>
            </a:r>
            <a:r>
              <a:rPr lang="en-US" altLang="en-US">
                <a:solidFill>
                  <a:schemeClr val="accent2"/>
                </a:solidFill>
              </a:rPr>
              <a:t> </a:t>
            </a:r>
            <a:r>
              <a:rPr lang="en-US" altLang="en-US" sz="3600">
                <a:solidFill>
                  <a:schemeClr val="accent2"/>
                </a:solidFill>
              </a:rPr>
              <a:t>(cont’d)</a:t>
            </a:r>
          </a:p>
        </p:txBody>
      </p:sp>
      <p:sp>
        <p:nvSpPr>
          <p:cNvPr id="7171" name="Rectangle 3">
            <a:extLst>
              <a:ext uri="{FF2B5EF4-FFF2-40B4-BE49-F238E27FC236}">
                <a16:creationId xmlns:a16="http://schemas.microsoft.com/office/drawing/2014/main" id="{F86FE98E-52F6-E269-B54E-107234F3EB88}"/>
              </a:ext>
            </a:extLst>
          </p:cNvPr>
          <p:cNvSpPr>
            <a:spLocks noGrp="1" noChangeArrowheads="1"/>
          </p:cNvSpPr>
          <p:nvPr>
            <p:ph idx="1"/>
          </p:nvPr>
        </p:nvSpPr>
        <p:spPr>
          <a:xfrm>
            <a:off x="438150" y="1638300"/>
            <a:ext cx="8229600" cy="4525963"/>
          </a:xfrm>
          <a:noFill/>
        </p:spPr>
        <p:txBody>
          <a:bodyPr>
            <a:normAutofit/>
          </a:bodyPr>
          <a:lstStyle/>
          <a:p>
            <a:pPr marL="609600" indent="-609600" eaLnBrk="1" hangingPunct="1"/>
            <a:r>
              <a:rPr lang="en-US" altLang="en-US" sz="3600" dirty="0">
                <a:solidFill>
                  <a:schemeClr val="accent2"/>
                </a:solidFill>
              </a:rPr>
              <a:t>Multiple </a:t>
            </a:r>
            <a:r>
              <a:rPr lang="en-US" altLang="en-US" sz="3600" dirty="0">
                <a:solidFill>
                  <a:srgbClr val="CC3300"/>
                </a:solidFill>
              </a:rPr>
              <a:t>processes</a:t>
            </a:r>
          </a:p>
          <a:p>
            <a:pPr marL="990600" lvl="1" indent="-533400" eaLnBrk="1" hangingPunct="1"/>
            <a:r>
              <a:rPr lang="en-US" altLang="en-US" sz="2800" dirty="0">
                <a:solidFill>
                  <a:schemeClr val="accent2"/>
                </a:solidFill>
              </a:rPr>
              <a:t>Each processor (typically) performs independent task</a:t>
            </a:r>
          </a:p>
          <a:p>
            <a:pPr marL="609600" indent="-609600" eaLnBrk="1" hangingPunct="1"/>
            <a:r>
              <a:rPr lang="en-US" altLang="en-US" sz="3600" dirty="0">
                <a:solidFill>
                  <a:schemeClr val="accent2"/>
                </a:solidFill>
              </a:rPr>
              <a:t>Multiple </a:t>
            </a:r>
            <a:r>
              <a:rPr lang="en-US" altLang="en-US" sz="3600" dirty="0">
                <a:solidFill>
                  <a:srgbClr val="CC3300"/>
                </a:solidFill>
              </a:rPr>
              <a:t>threads</a:t>
            </a:r>
          </a:p>
          <a:p>
            <a:pPr marL="990600" lvl="1" indent="-533400" eaLnBrk="1" hangingPunct="1"/>
            <a:r>
              <a:rPr lang="en-US" altLang="en-US" sz="2800" dirty="0">
                <a:solidFill>
                  <a:schemeClr val="accent2"/>
                </a:solidFill>
              </a:rPr>
              <a:t>A process spawns additional tasks (threads) with same memory address space</a:t>
            </a:r>
          </a:p>
          <a:p>
            <a:pPr marL="609600" indent="-609600" eaLnBrk="1" hangingPunct="1">
              <a:buFontTx/>
              <a:buNone/>
            </a:pPr>
            <a:endParaRPr lang="en-US" altLang="en-US" sz="3600" dirty="0">
              <a:solidFill>
                <a:schemeClr val="accent2"/>
              </a:solidFill>
            </a:endParaRPr>
          </a:p>
        </p:txBody>
      </p:sp>
      <p:sp>
        <p:nvSpPr>
          <p:cNvPr id="7172" name="Line 4">
            <a:extLst>
              <a:ext uri="{FF2B5EF4-FFF2-40B4-BE49-F238E27FC236}">
                <a16:creationId xmlns:a16="http://schemas.microsoft.com/office/drawing/2014/main" id="{F8B5013E-6E62-5675-599C-16B914CA137D}"/>
              </a:ext>
            </a:extLst>
          </p:cNvPr>
          <p:cNvSpPr>
            <a:spLocks noChangeShapeType="1"/>
          </p:cNvSpPr>
          <p:nvPr/>
        </p:nvSpPr>
        <p:spPr bwMode="auto">
          <a:xfrm>
            <a:off x="381000" y="1219200"/>
            <a:ext cx="8382000"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7173" name="Line 5">
            <a:extLst>
              <a:ext uri="{FF2B5EF4-FFF2-40B4-BE49-F238E27FC236}">
                <a16:creationId xmlns:a16="http://schemas.microsoft.com/office/drawing/2014/main" id="{289363EE-0239-3151-B33C-C4ACFFC4E407}"/>
              </a:ext>
            </a:extLst>
          </p:cNvPr>
          <p:cNvSpPr>
            <a:spLocks noChangeShapeType="1"/>
          </p:cNvSpPr>
          <p:nvPr/>
        </p:nvSpPr>
        <p:spPr bwMode="auto">
          <a:xfrm>
            <a:off x="381000" y="228600"/>
            <a:ext cx="0" cy="99060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en-IN"/>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9" name="Rectangle 2">
            <a:extLst>
              <a:ext uri="{FF2B5EF4-FFF2-40B4-BE49-F238E27FC236}">
                <a16:creationId xmlns:a16="http://schemas.microsoft.com/office/drawing/2014/main" id="{078DDDBA-BD50-D465-5972-CDD02ECEF372}"/>
              </a:ext>
            </a:extLst>
          </p:cNvPr>
          <p:cNvSpPr>
            <a:spLocks noGrp="1" noChangeArrowheads="1"/>
          </p:cNvSpPr>
          <p:nvPr>
            <p:ph type="title" idx="4294967295"/>
          </p:nvPr>
        </p:nvSpPr>
        <p:spPr>
          <a:xfrm>
            <a:off x="2743200" y="0"/>
            <a:ext cx="6400800" cy="1143000"/>
          </a:xfrm>
        </p:spPr>
        <p:txBody>
          <a:bodyPr>
            <a:normAutofit/>
          </a:bodyPr>
          <a:lstStyle/>
          <a:p>
            <a:pPr eaLnBrk="1" hangingPunct="1">
              <a:defRPr/>
            </a:pPr>
            <a:r>
              <a:rPr lang="en-US"/>
              <a:t>Distributed vs. Shared Memory</a:t>
            </a:r>
          </a:p>
        </p:txBody>
      </p:sp>
      <p:sp>
        <p:nvSpPr>
          <p:cNvPr id="19459" name="Rectangle 3">
            <a:extLst>
              <a:ext uri="{FF2B5EF4-FFF2-40B4-BE49-F238E27FC236}">
                <a16:creationId xmlns:a16="http://schemas.microsoft.com/office/drawing/2014/main" id="{9E693DE5-B84B-4C4B-B5FD-D5400A999034}"/>
              </a:ext>
            </a:extLst>
          </p:cNvPr>
          <p:cNvSpPr>
            <a:spLocks noGrp="1" noChangeArrowheads="1"/>
          </p:cNvSpPr>
          <p:nvPr>
            <p:ph type="body" idx="4294967295"/>
          </p:nvPr>
        </p:nvSpPr>
        <p:spPr>
          <a:xfrm>
            <a:off x="342900" y="1447800"/>
            <a:ext cx="8458200" cy="4648200"/>
          </a:xfrm>
        </p:spPr>
        <p:txBody>
          <a:bodyPr>
            <a:normAutofit/>
          </a:bodyPr>
          <a:lstStyle/>
          <a:p>
            <a:pPr eaLnBrk="1" hangingPunct="1"/>
            <a:r>
              <a:rPr lang="en-US" altLang="en-US" sz="3600" b="1" dirty="0">
                <a:solidFill>
                  <a:srgbClr val="FF3300"/>
                </a:solidFill>
              </a:rPr>
              <a:t>Shared</a:t>
            </a:r>
            <a:r>
              <a:rPr lang="en-US" altLang="en-US" sz="3600" b="1" dirty="0"/>
              <a:t> - all processors share a global pool of memory</a:t>
            </a:r>
          </a:p>
          <a:p>
            <a:pPr lvl="1" eaLnBrk="1" hangingPunct="1"/>
            <a:r>
              <a:rPr lang="en-US" altLang="en-US" sz="2800" b="1" dirty="0"/>
              <a:t>simpler to program</a:t>
            </a:r>
          </a:p>
          <a:p>
            <a:pPr lvl="1" eaLnBrk="1" hangingPunct="1"/>
            <a:r>
              <a:rPr lang="en-US" altLang="en-US" sz="2800" b="1" dirty="0"/>
              <a:t>bus contention leads to poor scalability</a:t>
            </a:r>
          </a:p>
          <a:p>
            <a:pPr eaLnBrk="1" hangingPunct="1"/>
            <a:r>
              <a:rPr lang="en-US" altLang="en-US" sz="3600" b="1" dirty="0">
                <a:solidFill>
                  <a:srgbClr val="FF3300"/>
                </a:solidFill>
              </a:rPr>
              <a:t>Distributed</a:t>
            </a:r>
            <a:r>
              <a:rPr lang="en-US" altLang="en-US" sz="3600" b="1" dirty="0"/>
              <a:t> - each processor physically has it’s own (private) memory associated with it</a:t>
            </a:r>
          </a:p>
          <a:p>
            <a:pPr lvl="1" eaLnBrk="1" hangingPunct="1"/>
            <a:r>
              <a:rPr lang="en-US" altLang="en-US" sz="2800" b="1" dirty="0"/>
              <a:t>scales well</a:t>
            </a:r>
          </a:p>
          <a:p>
            <a:pPr lvl="1" eaLnBrk="1" hangingPunct="1"/>
            <a:r>
              <a:rPr lang="en-US" altLang="en-US" sz="2800" b="1" dirty="0"/>
              <a:t>memory management is more difficult</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41246EE7-078A-B342-01EE-B96D8C6FEDB6}"/>
              </a:ext>
            </a:extLst>
          </p:cNvPr>
          <p:cNvSpPr>
            <a:spLocks noGrp="1" noChangeArrowheads="1"/>
          </p:cNvSpPr>
          <p:nvPr>
            <p:ph type="title"/>
          </p:nvPr>
        </p:nvSpPr>
        <p:spPr>
          <a:xfrm>
            <a:off x="457200" y="228600"/>
            <a:ext cx="8229600" cy="884238"/>
          </a:xfrm>
        </p:spPr>
        <p:txBody>
          <a:bodyPr/>
          <a:lstStyle/>
          <a:p>
            <a:pPr eaLnBrk="1" hangingPunct="1"/>
            <a:r>
              <a:rPr lang="en-US" altLang="en-US">
                <a:solidFill>
                  <a:schemeClr val="accent2"/>
                </a:solidFill>
              </a:rPr>
              <a:t>What is OpenMP?</a:t>
            </a:r>
          </a:p>
        </p:txBody>
      </p:sp>
      <p:sp>
        <p:nvSpPr>
          <p:cNvPr id="8195" name="Rectangle 3">
            <a:extLst>
              <a:ext uri="{FF2B5EF4-FFF2-40B4-BE49-F238E27FC236}">
                <a16:creationId xmlns:a16="http://schemas.microsoft.com/office/drawing/2014/main" id="{ED30ACFB-F03A-B73D-BB06-1FF267EEE2F2}"/>
              </a:ext>
            </a:extLst>
          </p:cNvPr>
          <p:cNvSpPr>
            <a:spLocks noGrp="1" noChangeArrowheads="1"/>
          </p:cNvSpPr>
          <p:nvPr>
            <p:ph idx="1"/>
          </p:nvPr>
        </p:nvSpPr>
        <p:spPr>
          <a:xfrm>
            <a:off x="762000" y="1752600"/>
            <a:ext cx="7290055" cy="4023360"/>
          </a:xfrm>
        </p:spPr>
        <p:txBody>
          <a:bodyPr>
            <a:normAutofit/>
          </a:bodyPr>
          <a:lstStyle/>
          <a:p>
            <a:pPr eaLnBrk="1" hangingPunct="1"/>
            <a:r>
              <a:rPr lang="en-US" altLang="en-US" sz="3600" dirty="0">
                <a:solidFill>
                  <a:schemeClr val="accent2"/>
                </a:solidFill>
              </a:rPr>
              <a:t>Application Programming Interface (API) for </a:t>
            </a:r>
            <a:r>
              <a:rPr lang="en-US" altLang="en-US" sz="3600" i="1" dirty="0">
                <a:solidFill>
                  <a:schemeClr val="accent2"/>
                </a:solidFill>
              </a:rPr>
              <a:t>multi-threaded</a:t>
            </a:r>
            <a:r>
              <a:rPr lang="en-US" altLang="en-US" sz="3600" dirty="0">
                <a:solidFill>
                  <a:schemeClr val="accent2"/>
                </a:solidFill>
              </a:rPr>
              <a:t> parallelization consisting of</a:t>
            </a:r>
          </a:p>
          <a:p>
            <a:pPr lvl="1" eaLnBrk="1" hangingPunct="1"/>
            <a:r>
              <a:rPr lang="en-US" altLang="en-US" sz="2800" dirty="0">
                <a:solidFill>
                  <a:schemeClr val="accent2"/>
                </a:solidFill>
              </a:rPr>
              <a:t>Source code directives</a:t>
            </a:r>
          </a:p>
          <a:p>
            <a:pPr lvl="1" eaLnBrk="1" hangingPunct="1"/>
            <a:r>
              <a:rPr lang="en-US" altLang="en-US" sz="2800" dirty="0">
                <a:solidFill>
                  <a:schemeClr val="accent2"/>
                </a:solidFill>
              </a:rPr>
              <a:t>Functions</a:t>
            </a:r>
          </a:p>
          <a:p>
            <a:pPr lvl="1" eaLnBrk="1" hangingPunct="1"/>
            <a:r>
              <a:rPr lang="en-US" altLang="en-US" sz="2800" dirty="0">
                <a:solidFill>
                  <a:schemeClr val="accent2"/>
                </a:solidFill>
              </a:rPr>
              <a:t>Environment variables</a:t>
            </a:r>
          </a:p>
        </p:txBody>
      </p:sp>
      <p:sp>
        <p:nvSpPr>
          <p:cNvPr id="8196" name="Line 4">
            <a:extLst>
              <a:ext uri="{FF2B5EF4-FFF2-40B4-BE49-F238E27FC236}">
                <a16:creationId xmlns:a16="http://schemas.microsoft.com/office/drawing/2014/main" id="{713142AD-AAA4-BF91-E01D-250AD6EC2EB7}"/>
              </a:ext>
            </a:extLst>
          </p:cNvPr>
          <p:cNvSpPr>
            <a:spLocks noChangeShapeType="1"/>
          </p:cNvSpPr>
          <p:nvPr/>
        </p:nvSpPr>
        <p:spPr bwMode="auto">
          <a:xfrm>
            <a:off x="381000" y="1219200"/>
            <a:ext cx="8382000"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8197" name="Line 5">
            <a:extLst>
              <a:ext uri="{FF2B5EF4-FFF2-40B4-BE49-F238E27FC236}">
                <a16:creationId xmlns:a16="http://schemas.microsoft.com/office/drawing/2014/main" id="{9C90BADF-8BC7-5716-FED6-4F14B167544B}"/>
              </a:ext>
            </a:extLst>
          </p:cNvPr>
          <p:cNvSpPr>
            <a:spLocks noChangeShapeType="1"/>
          </p:cNvSpPr>
          <p:nvPr/>
        </p:nvSpPr>
        <p:spPr bwMode="auto">
          <a:xfrm>
            <a:off x="381000" y="228600"/>
            <a:ext cx="0" cy="99060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en-IN"/>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0526AB2E-CBC7-B32A-2C1F-45FCE3BAB757}"/>
              </a:ext>
            </a:extLst>
          </p:cNvPr>
          <p:cNvSpPr>
            <a:spLocks noGrp="1" noChangeArrowheads="1"/>
          </p:cNvSpPr>
          <p:nvPr>
            <p:ph type="title"/>
          </p:nvPr>
        </p:nvSpPr>
        <p:spPr>
          <a:xfrm>
            <a:off x="457200" y="228600"/>
            <a:ext cx="8229600" cy="884238"/>
          </a:xfrm>
        </p:spPr>
        <p:txBody>
          <a:bodyPr/>
          <a:lstStyle/>
          <a:p>
            <a:pPr eaLnBrk="1" hangingPunct="1"/>
            <a:r>
              <a:rPr lang="en-US" altLang="en-US">
                <a:solidFill>
                  <a:schemeClr val="accent2"/>
                </a:solidFill>
              </a:rPr>
              <a:t>What is OpenMP? (cont’d)</a:t>
            </a:r>
          </a:p>
        </p:txBody>
      </p:sp>
      <p:sp>
        <p:nvSpPr>
          <p:cNvPr id="9219" name="Rectangle 3">
            <a:extLst>
              <a:ext uri="{FF2B5EF4-FFF2-40B4-BE49-F238E27FC236}">
                <a16:creationId xmlns:a16="http://schemas.microsoft.com/office/drawing/2014/main" id="{222E3859-8D43-2DC5-5372-9BB6BBF70CAE}"/>
              </a:ext>
            </a:extLst>
          </p:cNvPr>
          <p:cNvSpPr>
            <a:spLocks noGrp="1" noChangeArrowheads="1"/>
          </p:cNvSpPr>
          <p:nvPr>
            <p:ph idx="1"/>
          </p:nvPr>
        </p:nvSpPr>
        <p:spPr>
          <a:xfrm>
            <a:off x="685800" y="1676400"/>
            <a:ext cx="7290055" cy="4023360"/>
          </a:xfrm>
        </p:spPr>
        <p:txBody>
          <a:bodyPr/>
          <a:lstStyle/>
          <a:p>
            <a:pPr eaLnBrk="1" hangingPunct="1"/>
            <a:r>
              <a:rPr lang="en-US" altLang="en-US" sz="2800" dirty="0">
                <a:solidFill>
                  <a:schemeClr val="accent2"/>
                </a:solidFill>
              </a:rPr>
              <a:t>Advantages</a:t>
            </a:r>
          </a:p>
          <a:p>
            <a:pPr lvl="1" eaLnBrk="1" hangingPunct="1"/>
            <a:r>
              <a:rPr lang="en-US" altLang="en-US" sz="2400" dirty="0">
                <a:solidFill>
                  <a:schemeClr val="accent2"/>
                </a:solidFill>
              </a:rPr>
              <a:t>Easy to use</a:t>
            </a:r>
          </a:p>
          <a:p>
            <a:pPr lvl="1" eaLnBrk="1" hangingPunct="1"/>
            <a:r>
              <a:rPr lang="en-US" altLang="en-US" sz="2400" dirty="0">
                <a:solidFill>
                  <a:schemeClr val="accent2"/>
                </a:solidFill>
              </a:rPr>
              <a:t>Incremental parallelization</a:t>
            </a:r>
          </a:p>
          <a:p>
            <a:pPr lvl="1" eaLnBrk="1" hangingPunct="1"/>
            <a:r>
              <a:rPr lang="en-US" altLang="en-US" sz="2400" dirty="0">
                <a:solidFill>
                  <a:schemeClr val="accent2"/>
                </a:solidFill>
              </a:rPr>
              <a:t>Flexible</a:t>
            </a:r>
          </a:p>
          <a:p>
            <a:pPr lvl="2" eaLnBrk="1" hangingPunct="1"/>
            <a:r>
              <a:rPr lang="en-US" altLang="en-US" sz="2000" dirty="0">
                <a:solidFill>
                  <a:schemeClr val="accent2"/>
                </a:solidFill>
              </a:rPr>
              <a:t>Loop-level or coarse-grain</a:t>
            </a:r>
          </a:p>
          <a:p>
            <a:pPr lvl="1" eaLnBrk="1" hangingPunct="1"/>
            <a:r>
              <a:rPr lang="en-US" altLang="en-US" sz="2400" dirty="0">
                <a:solidFill>
                  <a:schemeClr val="accent2"/>
                </a:solidFill>
              </a:rPr>
              <a:t>Portable</a:t>
            </a:r>
          </a:p>
          <a:p>
            <a:pPr lvl="2" eaLnBrk="1" hangingPunct="1"/>
            <a:r>
              <a:rPr lang="en-US" altLang="en-US" sz="2000" dirty="0">
                <a:solidFill>
                  <a:schemeClr val="accent2"/>
                </a:solidFill>
              </a:rPr>
              <a:t>Since there’s a standard, will work on any SMP machine</a:t>
            </a:r>
          </a:p>
          <a:p>
            <a:pPr eaLnBrk="1" hangingPunct="1"/>
            <a:r>
              <a:rPr lang="en-US" altLang="en-US" sz="2800" dirty="0">
                <a:solidFill>
                  <a:schemeClr val="accent2"/>
                </a:solidFill>
              </a:rPr>
              <a:t>Disadvantage</a:t>
            </a:r>
          </a:p>
          <a:p>
            <a:pPr lvl="1" eaLnBrk="1" hangingPunct="1"/>
            <a:r>
              <a:rPr lang="en-US" altLang="en-US" sz="2400" dirty="0">
                <a:solidFill>
                  <a:schemeClr val="accent2"/>
                </a:solidFill>
              </a:rPr>
              <a:t>Shared-memory systems only</a:t>
            </a:r>
          </a:p>
        </p:txBody>
      </p:sp>
      <p:sp>
        <p:nvSpPr>
          <p:cNvPr id="9220" name="Line 4">
            <a:extLst>
              <a:ext uri="{FF2B5EF4-FFF2-40B4-BE49-F238E27FC236}">
                <a16:creationId xmlns:a16="http://schemas.microsoft.com/office/drawing/2014/main" id="{50A65B0B-3C10-B131-58FD-9FBF17B2DBBC}"/>
              </a:ext>
            </a:extLst>
          </p:cNvPr>
          <p:cNvSpPr>
            <a:spLocks noChangeShapeType="1"/>
          </p:cNvSpPr>
          <p:nvPr/>
        </p:nvSpPr>
        <p:spPr bwMode="auto">
          <a:xfrm>
            <a:off x="381000" y="1219200"/>
            <a:ext cx="8382000"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9221" name="Line 5">
            <a:extLst>
              <a:ext uri="{FF2B5EF4-FFF2-40B4-BE49-F238E27FC236}">
                <a16:creationId xmlns:a16="http://schemas.microsoft.com/office/drawing/2014/main" id="{66AD8C62-6A3E-22AA-C284-EE0CA850D591}"/>
              </a:ext>
            </a:extLst>
          </p:cNvPr>
          <p:cNvSpPr>
            <a:spLocks noChangeShapeType="1"/>
          </p:cNvSpPr>
          <p:nvPr/>
        </p:nvSpPr>
        <p:spPr bwMode="auto">
          <a:xfrm>
            <a:off x="381000" y="228600"/>
            <a:ext cx="0" cy="99060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en-IN"/>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8C92C783-BDB2-5E7F-36FC-9D2077683818}"/>
              </a:ext>
            </a:extLst>
          </p:cNvPr>
          <p:cNvSpPr>
            <a:spLocks noGrp="1" noChangeArrowheads="1"/>
          </p:cNvSpPr>
          <p:nvPr>
            <p:ph type="title"/>
          </p:nvPr>
        </p:nvSpPr>
        <p:spPr/>
        <p:txBody>
          <a:bodyPr/>
          <a:lstStyle/>
          <a:p>
            <a:pPr eaLnBrk="1" hangingPunct="1">
              <a:defRPr/>
            </a:pPr>
            <a:r>
              <a:rPr lang="en-US"/>
              <a:t>Why choose OpenMP ?</a:t>
            </a:r>
          </a:p>
        </p:txBody>
      </p:sp>
      <p:sp>
        <p:nvSpPr>
          <p:cNvPr id="15363" name="Rectangle 3">
            <a:extLst>
              <a:ext uri="{FF2B5EF4-FFF2-40B4-BE49-F238E27FC236}">
                <a16:creationId xmlns:a16="http://schemas.microsoft.com/office/drawing/2014/main" id="{70136BEE-7C82-BC09-D0CB-83A04B359A8B}"/>
              </a:ext>
            </a:extLst>
          </p:cNvPr>
          <p:cNvSpPr>
            <a:spLocks noGrp="1" noChangeArrowheads="1"/>
          </p:cNvSpPr>
          <p:nvPr>
            <p:ph idx="1"/>
          </p:nvPr>
        </p:nvSpPr>
        <p:spPr>
          <a:xfrm>
            <a:off x="768096" y="1905000"/>
            <a:ext cx="7290055" cy="4023360"/>
          </a:xfrm>
        </p:spPr>
        <p:txBody>
          <a:bodyPr>
            <a:normAutofit fontScale="92500" lnSpcReduction="10000"/>
          </a:bodyPr>
          <a:lstStyle/>
          <a:p>
            <a:pPr eaLnBrk="1" hangingPunct="1"/>
            <a:r>
              <a:rPr lang="en-US" altLang="en-US" sz="3600" dirty="0"/>
              <a:t>Portable </a:t>
            </a:r>
            <a:endParaRPr lang="en-US" altLang="en-US" sz="3600" dirty="0">
              <a:solidFill>
                <a:srgbClr val="993300"/>
              </a:solidFill>
            </a:endParaRPr>
          </a:p>
          <a:p>
            <a:pPr lvl="1" eaLnBrk="1" hangingPunct="1"/>
            <a:r>
              <a:rPr lang="en-US" altLang="en-US" sz="2800" dirty="0">
                <a:solidFill>
                  <a:srgbClr val="FF3300"/>
                </a:solidFill>
              </a:rPr>
              <a:t>standardized</a:t>
            </a:r>
            <a:r>
              <a:rPr lang="en-US" altLang="en-US" sz="2800" dirty="0"/>
              <a:t> for shared memory architectures</a:t>
            </a:r>
          </a:p>
          <a:p>
            <a:pPr eaLnBrk="1" hangingPunct="1"/>
            <a:r>
              <a:rPr lang="en-US" altLang="en-US" sz="3600" dirty="0"/>
              <a:t>Simple and Quick</a:t>
            </a:r>
          </a:p>
          <a:p>
            <a:pPr lvl="1" eaLnBrk="1" hangingPunct="1"/>
            <a:r>
              <a:rPr lang="en-US" altLang="en-US" sz="2800" dirty="0">
                <a:solidFill>
                  <a:srgbClr val="FF3300"/>
                </a:solidFill>
              </a:rPr>
              <a:t>incremental</a:t>
            </a:r>
            <a:r>
              <a:rPr lang="en-US" altLang="en-US" sz="2800" dirty="0"/>
              <a:t> parallelization</a:t>
            </a:r>
          </a:p>
          <a:p>
            <a:pPr lvl="1" eaLnBrk="1" hangingPunct="1"/>
            <a:r>
              <a:rPr lang="en-US" altLang="en-US" sz="2800" dirty="0"/>
              <a:t>supports both fine grained and coarse grained parallelism</a:t>
            </a:r>
          </a:p>
          <a:p>
            <a:pPr lvl="1" eaLnBrk="1" hangingPunct="1"/>
            <a:r>
              <a:rPr lang="en-US" altLang="en-US" sz="2800" dirty="0"/>
              <a:t>scalable algorithms without message passing</a:t>
            </a:r>
          </a:p>
          <a:p>
            <a:pPr eaLnBrk="1" hangingPunct="1"/>
            <a:r>
              <a:rPr lang="en-US" altLang="en-US" sz="3600" dirty="0"/>
              <a:t>Compact API</a:t>
            </a:r>
          </a:p>
          <a:p>
            <a:pPr lvl="1" eaLnBrk="1" hangingPunct="1"/>
            <a:r>
              <a:rPr lang="en-US" altLang="en-US" sz="2800" dirty="0"/>
              <a:t>simple and limited set of directives</a:t>
            </a:r>
          </a:p>
          <a:p>
            <a:pPr eaLnBrk="1" hangingPunct="1"/>
            <a:endParaRPr lang="en-US" altLang="en-US" sz="3600"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1026">
            <a:extLst>
              <a:ext uri="{FF2B5EF4-FFF2-40B4-BE49-F238E27FC236}">
                <a16:creationId xmlns:a16="http://schemas.microsoft.com/office/drawing/2014/main" id="{17511C5A-8ABD-367E-0F63-FD3D33467199}"/>
              </a:ext>
            </a:extLst>
          </p:cNvPr>
          <p:cNvSpPr>
            <a:spLocks noGrp="1" noChangeArrowheads="1"/>
          </p:cNvSpPr>
          <p:nvPr>
            <p:ph type="title"/>
          </p:nvPr>
        </p:nvSpPr>
        <p:spPr/>
        <p:txBody>
          <a:bodyPr/>
          <a:lstStyle/>
          <a:p>
            <a:pPr eaLnBrk="1" hangingPunct="1">
              <a:defRPr/>
            </a:pPr>
            <a:r>
              <a:rPr lang="en-US"/>
              <a:t>OpenMP - User Interface Model</a:t>
            </a:r>
          </a:p>
        </p:txBody>
      </p:sp>
      <p:sp>
        <p:nvSpPr>
          <p:cNvPr id="21507" name="Rectangle 1027">
            <a:extLst>
              <a:ext uri="{FF2B5EF4-FFF2-40B4-BE49-F238E27FC236}">
                <a16:creationId xmlns:a16="http://schemas.microsoft.com/office/drawing/2014/main" id="{CE385C36-450C-704C-7337-0326360D9FBC}"/>
              </a:ext>
            </a:extLst>
          </p:cNvPr>
          <p:cNvSpPr>
            <a:spLocks noGrp="1" noChangeArrowheads="1"/>
          </p:cNvSpPr>
          <p:nvPr>
            <p:ph idx="1"/>
          </p:nvPr>
        </p:nvSpPr>
        <p:spPr>
          <a:xfrm>
            <a:off x="76200" y="1600200"/>
            <a:ext cx="9144000" cy="5257800"/>
          </a:xfrm>
        </p:spPr>
        <p:txBody>
          <a:bodyPr>
            <a:normAutofit/>
          </a:bodyPr>
          <a:lstStyle/>
          <a:p>
            <a:pPr eaLnBrk="1" hangingPunct="1">
              <a:lnSpc>
                <a:spcPct val="80000"/>
              </a:lnSpc>
              <a:buFont typeface="Wingdings" panose="05000000000000000000" pitchFamily="2" charset="2"/>
              <a:buChar char="Ø"/>
            </a:pPr>
            <a:r>
              <a:rPr lang="en-US" altLang="en-US" sz="3600" dirty="0">
                <a:solidFill>
                  <a:srgbClr val="FF3300"/>
                </a:solidFill>
              </a:rPr>
              <a:t>Shared</a:t>
            </a:r>
            <a:r>
              <a:rPr lang="en-US" altLang="en-US" sz="3600" dirty="0"/>
              <a:t> Memory with </a:t>
            </a:r>
            <a:r>
              <a:rPr lang="en-US" altLang="en-US" sz="3600" dirty="0">
                <a:solidFill>
                  <a:srgbClr val="FF3300"/>
                </a:solidFill>
              </a:rPr>
              <a:t>thread</a:t>
            </a:r>
            <a:r>
              <a:rPr lang="en-US" altLang="en-US" sz="3600" dirty="0"/>
              <a:t> based parallelism</a:t>
            </a:r>
          </a:p>
          <a:p>
            <a:pPr eaLnBrk="1" hangingPunct="1">
              <a:lnSpc>
                <a:spcPct val="80000"/>
              </a:lnSpc>
              <a:buFont typeface="Wingdings" panose="05000000000000000000" pitchFamily="2" charset="2"/>
              <a:buChar char="Ø"/>
            </a:pPr>
            <a:r>
              <a:rPr lang="en-US" altLang="en-US" sz="3600" dirty="0">
                <a:solidFill>
                  <a:srgbClr val="FF3300"/>
                </a:solidFill>
              </a:rPr>
              <a:t>Not</a:t>
            </a:r>
            <a:r>
              <a:rPr lang="en-US" altLang="en-US" sz="3600" dirty="0"/>
              <a:t> a new language</a:t>
            </a:r>
          </a:p>
          <a:p>
            <a:pPr eaLnBrk="1" hangingPunct="1">
              <a:lnSpc>
                <a:spcPct val="80000"/>
              </a:lnSpc>
              <a:buFont typeface="Wingdings" panose="05000000000000000000" pitchFamily="2" charset="2"/>
              <a:buChar char="Ø"/>
            </a:pPr>
            <a:r>
              <a:rPr lang="en-US" altLang="en-US" sz="3600" dirty="0"/>
              <a:t>Compiler directives, library calls and environment variables extend the base language</a:t>
            </a:r>
          </a:p>
          <a:p>
            <a:pPr lvl="1" eaLnBrk="1" hangingPunct="1">
              <a:lnSpc>
                <a:spcPct val="80000"/>
              </a:lnSpc>
              <a:buFont typeface="Wingdings" panose="05000000000000000000" pitchFamily="2" charset="2"/>
              <a:buChar char="§"/>
            </a:pPr>
            <a:r>
              <a:rPr lang="en-US" altLang="en-US" sz="2800" dirty="0"/>
              <a:t>f77, f90, f95, C, C++</a:t>
            </a:r>
          </a:p>
          <a:p>
            <a:pPr eaLnBrk="1" hangingPunct="1">
              <a:lnSpc>
                <a:spcPct val="80000"/>
              </a:lnSpc>
              <a:buFont typeface="Wingdings" panose="05000000000000000000" pitchFamily="2" charset="2"/>
              <a:buChar char="Ø"/>
            </a:pPr>
            <a:r>
              <a:rPr lang="en-US" altLang="en-US" sz="3600" dirty="0">
                <a:solidFill>
                  <a:srgbClr val="FF3300"/>
                </a:solidFill>
              </a:rPr>
              <a:t>Not automatic</a:t>
            </a:r>
            <a:r>
              <a:rPr lang="en-US" altLang="en-US" sz="3600" dirty="0"/>
              <a:t> parallelization</a:t>
            </a:r>
          </a:p>
          <a:p>
            <a:pPr lvl="1" eaLnBrk="1" hangingPunct="1">
              <a:lnSpc>
                <a:spcPct val="80000"/>
              </a:lnSpc>
              <a:buFont typeface="Wingdings" panose="05000000000000000000" pitchFamily="2" charset="2"/>
              <a:buChar char="§"/>
            </a:pPr>
            <a:r>
              <a:rPr lang="en-US" altLang="en-US" sz="2800" dirty="0"/>
              <a:t>user explicitly specifies parallel execution</a:t>
            </a:r>
          </a:p>
          <a:p>
            <a:pPr lvl="1" eaLnBrk="1" hangingPunct="1">
              <a:lnSpc>
                <a:spcPct val="80000"/>
              </a:lnSpc>
              <a:buFont typeface="Wingdings" panose="05000000000000000000" pitchFamily="2" charset="2"/>
              <a:buChar char="§"/>
            </a:pPr>
            <a:r>
              <a:rPr lang="en-US" altLang="en-US" sz="2800" dirty="0"/>
              <a:t>compiler does not ignore user directives </a:t>
            </a:r>
            <a:r>
              <a:rPr lang="en-US" altLang="en-US" sz="2800" dirty="0">
                <a:solidFill>
                  <a:srgbClr val="FF3300"/>
                </a:solidFill>
              </a:rPr>
              <a:t>even if wrong</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1D391-1689-B7A3-B8E1-D8BD0A0064C9}"/>
              </a:ext>
            </a:extLst>
          </p:cNvPr>
          <p:cNvSpPr>
            <a:spLocks noGrp="1"/>
          </p:cNvSpPr>
          <p:nvPr>
            <p:ph type="title"/>
          </p:nvPr>
        </p:nvSpPr>
        <p:spPr/>
        <p:txBody>
          <a:bodyPr/>
          <a:lstStyle/>
          <a:p>
            <a:r>
              <a:rPr lang="en-IN" dirty="0"/>
              <a:t>Parallel </a:t>
            </a:r>
            <a:r>
              <a:rPr lang="en-IN" dirty="0" err="1"/>
              <a:t>cOMPUTING</a:t>
            </a:r>
            <a:endParaRPr lang="en-IN" dirty="0"/>
          </a:p>
        </p:txBody>
      </p:sp>
      <p:sp>
        <p:nvSpPr>
          <p:cNvPr id="3" name="Content Placeholder 2">
            <a:extLst>
              <a:ext uri="{FF2B5EF4-FFF2-40B4-BE49-F238E27FC236}">
                <a16:creationId xmlns:a16="http://schemas.microsoft.com/office/drawing/2014/main" id="{63E956CC-649F-8CDC-A5C1-5254B96A6810}"/>
              </a:ext>
            </a:extLst>
          </p:cNvPr>
          <p:cNvSpPr>
            <a:spLocks noGrp="1"/>
          </p:cNvSpPr>
          <p:nvPr>
            <p:ph idx="1"/>
          </p:nvPr>
        </p:nvSpPr>
        <p:spPr/>
        <p:txBody>
          <a:bodyPr>
            <a:normAutofit fontScale="85000" lnSpcReduction="20000"/>
          </a:bodyPr>
          <a:lstStyle/>
          <a:p>
            <a:pPr>
              <a:buFont typeface="Wingdings" panose="05000000000000000000" pitchFamily="2" charset="2"/>
              <a:buChar char="Ø"/>
            </a:pPr>
            <a:r>
              <a:rPr lang="en-US" sz="4000" dirty="0"/>
              <a:t>Parallel computing is a type of computing architecture in which several processors execute or process an application or computation simultaneously. </a:t>
            </a:r>
          </a:p>
          <a:p>
            <a:pPr>
              <a:buFont typeface="Wingdings" panose="05000000000000000000" pitchFamily="2" charset="2"/>
              <a:buChar char="Ø"/>
            </a:pPr>
            <a:r>
              <a:rPr lang="en-US" sz="4000" dirty="0"/>
              <a:t>Parallel computing helps in performing large computations by dividing the workload between more than one processor, all of which work through the computation at the same time.</a:t>
            </a:r>
            <a:endParaRPr lang="en-IN" sz="4000" dirty="0"/>
          </a:p>
        </p:txBody>
      </p:sp>
    </p:spTree>
    <p:extLst>
      <p:ext uri="{BB962C8B-B14F-4D97-AF65-F5344CB8AC3E}">
        <p14:creationId xmlns:p14="http://schemas.microsoft.com/office/powerpoint/2010/main" val="114222160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70" name="Rectangle 2">
            <a:extLst>
              <a:ext uri="{FF2B5EF4-FFF2-40B4-BE49-F238E27FC236}">
                <a16:creationId xmlns:a16="http://schemas.microsoft.com/office/drawing/2014/main" id="{FF96EA73-30CB-0956-E9DE-B4B163C06ECA}"/>
              </a:ext>
            </a:extLst>
          </p:cNvPr>
          <p:cNvSpPr>
            <a:spLocks noGrp="1" noChangeArrowheads="1"/>
          </p:cNvSpPr>
          <p:nvPr>
            <p:ph type="title"/>
          </p:nvPr>
        </p:nvSpPr>
        <p:spPr/>
        <p:txBody>
          <a:bodyPr/>
          <a:lstStyle/>
          <a:p>
            <a:pPr eaLnBrk="1" hangingPunct="1">
              <a:defRPr/>
            </a:pPr>
            <a:r>
              <a:rPr lang="en-US"/>
              <a:t>What is a thread?</a:t>
            </a:r>
          </a:p>
        </p:txBody>
      </p:sp>
      <p:sp>
        <p:nvSpPr>
          <p:cNvPr id="22531" name="Rectangle 3">
            <a:extLst>
              <a:ext uri="{FF2B5EF4-FFF2-40B4-BE49-F238E27FC236}">
                <a16:creationId xmlns:a16="http://schemas.microsoft.com/office/drawing/2014/main" id="{4CDCDA68-8D71-42CB-357B-6E2AAB42EE0B}"/>
              </a:ext>
            </a:extLst>
          </p:cNvPr>
          <p:cNvSpPr>
            <a:spLocks noGrp="1" noChangeArrowheads="1"/>
          </p:cNvSpPr>
          <p:nvPr>
            <p:ph idx="1"/>
          </p:nvPr>
        </p:nvSpPr>
        <p:spPr>
          <a:xfrm>
            <a:off x="768095" y="1905000"/>
            <a:ext cx="7290055" cy="4023360"/>
          </a:xfrm>
        </p:spPr>
        <p:txBody>
          <a:bodyPr>
            <a:normAutofit lnSpcReduction="10000"/>
          </a:bodyPr>
          <a:lstStyle/>
          <a:p>
            <a:pPr eaLnBrk="1" hangingPunct="1">
              <a:lnSpc>
                <a:spcPct val="80000"/>
              </a:lnSpc>
              <a:buFont typeface="Wingdings" panose="05000000000000000000" pitchFamily="2" charset="2"/>
              <a:buChar char="§"/>
            </a:pPr>
            <a:r>
              <a:rPr lang="en-US" altLang="en-US" sz="2800" dirty="0"/>
              <a:t>Thread is an </a:t>
            </a:r>
            <a:r>
              <a:rPr lang="en-US" altLang="en-US" sz="2800" dirty="0">
                <a:solidFill>
                  <a:srgbClr val="FF3300"/>
                </a:solidFill>
              </a:rPr>
              <a:t>independent</a:t>
            </a:r>
            <a:r>
              <a:rPr lang="en-US" altLang="en-US" sz="2800" dirty="0"/>
              <a:t> instruction stream, thus allowing </a:t>
            </a:r>
            <a:r>
              <a:rPr lang="en-US" altLang="en-US" sz="2800" dirty="0">
                <a:solidFill>
                  <a:srgbClr val="FF3300"/>
                </a:solidFill>
              </a:rPr>
              <a:t>concurrent</a:t>
            </a:r>
            <a:r>
              <a:rPr lang="en-US" altLang="en-US" sz="2800" dirty="0"/>
              <a:t> operation </a:t>
            </a:r>
          </a:p>
          <a:p>
            <a:pPr eaLnBrk="1" hangingPunct="1">
              <a:lnSpc>
                <a:spcPct val="80000"/>
              </a:lnSpc>
              <a:buFont typeface="Wingdings" panose="05000000000000000000" pitchFamily="2" charset="2"/>
              <a:buChar char="§"/>
            </a:pPr>
            <a:r>
              <a:rPr lang="en-US" altLang="en-US" sz="2800" dirty="0"/>
              <a:t>Threads tend to share state and memory information and may have some (usually small) private data </a:t>
            </a:r>
          </a:p>
          <a:p>
            <a:pPr eaLnBrk="1" hangingPunct="1">
              <a:lnSpc>
                <a:spcPct val="80000"/>
              </a:lnSpc>
              <a:buFont typeface="Wingdings" panose="05000000000000000000" pitchFamily="2" charset="2"/>
              <a:buChar char="§"/>
            </a:pPr>
            <a:r>
              <a:rPr lang="en-US" altLang="en-US" sz="2800" dirty="0"/>
              <a:t>Similar (but distinct) from processes. Threads are usually lighter weight allowing faster context switching</a:t>
            </a:r>
          </a:p>
          <a:p>
            <a:pPr eaLnBrk="1" hangingPunct="1">
              <a:lnSpc>
                <a:spcPct val="80000"/>
              </a:lnSpc>
              <a:buFont typeface="Wingdings" panose="05000000000000000000" pitchFamily="2" charset="2"/>
              <a:buChar char="§"/>
            </a:pPr>
            <a:r>
              <a:rPr lang="en-US" altLang="en-US" sz="2800" dirty="0"/>
              <a:t>in OpenMP one usually wants no more than </a:t>
            </a:r>
            <a:r>
              <a:rPr lang="en-US" altLang="en-US" sz="2800" dirty="0">
                <a:solidFill>
                  <a:srgbClr val="FF3300"/>
                </a:solidFill>
              </a:rPr>
              <a:t>one thread per core </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1026">
            <a:extLst>
              <a:ext uri="{FF2B5EF4-FFF2-40B4-BE49-F238E27FC236}">
                <a16:creationId xmlns:a16="http://schemas.microsoft.com/office/drawing/2014/main" id="{10D16B67-B8CB-5BE8-BC4A-78000D506DA6}"/>
              </a:ext>
            </a:extLst>
          </p:cNvPr>
          <p:cNvSpPr>
            <a:spLocks noGrp="1" noChangeArrowheads="1"/>
          </p:cNvSpPr>
          <p:nvPr>
            <p:ph type="title"/>
          </p:nvPr>
        </p:nvSpPr>
        <p:spPr/>
        <p:txBody>
          <a:bodyPr/>
          <a:lstStyle/>
          <a:p>
            <a:pPr eaLnBrk="1" hangingPunct="1">
              <a:defRPr/>
            </a:pPr>
            <a:r>
              <a:rPr lang="en-US"/>
              <a:t>Execution Model</a:t>
            </a:r>
          </a:p>
        </p:txBody>
      </p:sp>
      <p:sp>
        <p:nvSpPr>
          <p:cNvPr id="23555" name="Rectangle 1027">
            <a:extLst>
              <a:ext uri="{FF2B5EF4-FFF2-40B4-BE49-F238E27FC236}">
                <a16:creationId xmlns:a16="http://schemas.microsoft.com/office/drawing/2014/main" id="{C81D73A1-9175-5799-C236-14BA9861E0BC}"/>
              </a:ext>
            </a:extLst>
          </p:cNvPr>
          <p:cNvSpPr>
            <a:spLocks noGrp="1" noChangeArrowheads="1"/>
          </p:cNvSpPr>
          <p:nvPr>
            <p:ph idx="1"/>
          </p:nvPr>
        </p:nvSpPr>
        <p:spPr>
          <a:xfrm>
            <a:off x="152400" y="1600200"/>
            <a:ext cx="8915400" cy="4800600"/>
          </a:xfrm>
        </p:spPr>
        <p:txBody>
          <a:bodyPr>
            <a:normAutofit/>
          </a:bodyPr>
          <a:lstStyle/>
          <a:p>
            <a:pPr eaLnBrk="1" hangingPunct="1">
              <a:buFont typeface="Wingdings" panose="05000000000000000000" pitchFamily="2" charset="2"/>
              <a:buChar char="§"/>
            </a:pPr>
            <a:r>
              <a:rPr lang="en-US" altLang="en-US" sz="3200" dirty="0"/>
              <a:t>OpenMP program </a:t>
            </a:r>
            <a:r>
              <a:rPr lang="en-US" altLang="en-US" sz="3200" dirty="0">
                <a:solidFill>
                  <a:srgbClr val="FF3300"/>
                </a:solidFill>
              </a:rPr>
              <a:t>starts single threaded</a:t>
            </a:r>
            <a:r>
              <a:rPr lang="en-US" altLang="en-US" sz="3200" dirty="0"/>
              <a:t> </a:t>
            </a:r>
          </a:p>
          <a:p>
            <a:pPr eaLnBrk="1" hangingPunct="1">
              <a:buFont typeface="Wingdings" panose="05000000000000000000" pitchFamily="2" charset="2"/>
              <a:buChar char="§"/>
            </a:pPr>
            <a:r>
              <a:rPr lang="en-US" altLang="en-US" sz="3200" dirty="0"/>
              <a:t>To create additional threads, user starts a parallel region</a:t>
            </a:r>
          </a:p>
          <a:p>
            <a:pPr lvl="1" eaLnBrk="1" hangingPunct="1">
              <a:buFont typeface="Wingdings" panose="05000000000000000000" pitchFamily="2" charset="2"/>
              <a:buChar char="§"/>
            </a:pPr>
            <a:r>
              <a:rPr lang="en-US" altLang="en-US" sz="2400" dirty="0"/>
              <a:t>additional threads are launched to create a team</a:t>
            </a:r>
          </a:p>
          <a:p>
            <a:pPr lvl="1" eaLnBrk="1" hangingPunct="1">
              <a:buFont typeface="Wingdings" panose="05000000000000000000" pitchFamily="2" charset="2"/>
              <a:buChar char="§"/>
            </a:pPr>
            <a:r>
              <a:rPr lang="en-US" altLang="en-US" sz="2400" dirty="0"/>
              <a:t>original (master) thread is part of the team</a:t>
            </a:r>
          </a:p>
          <a:p>
            <a:pPr lvl="1" eaLnBrk="1" hangingPunct="1">
              <a:buFont typeface="Wingdings" panose="05000000000000000000" pitchFamily="2" charset="2"/>
              <a:buChar char="§"/>
            </a:pPr>
            <a:r>
              <a:rPr lang="en-US" altLang="en-US" sz="2400" dirty="0"/>
              <a:t>threads “go away” at the end of the parallel region: usually sleep or spin</a:t>
            </a:r>
          </a:p>
          <a:p>
            <a:pPr eaLnBrk="1" hangingPunct="1">
              <a:buFont typeface="Wingdings" panose="05000000000000000000" pitchFamily="2" charset="2"/>
              <a:buChar char="§"/>
            </a:pPr>
            <a:r>
              <a:rPr lang="en-US" altLang="en-US" sz="3200" dirty="0">
                <a:solidFill>
                  <a:srgbClr val="FF3300"/>
                </a:solidFill>
              </a:rPr>
              <a:t>Repeat</a:t>
            </a:r>
            <a:r>
              <a:rPr lang="en-US" altLang="en-US" sz="3200" dirty="0"/>
              <a:t> parallel regions as necessary</a:t>
            </a:r>
          </a:p>
          <a:p>
            <a:pPr lvl="1" eaLnBrk="1" hangingPunct="1">
              <a:buFont typeface="Wingdings" panose="05000000000000000000" pitchFamily="2" charset="2"/>
              <a:buChar char="§"/>
            </a:pPr>
            <a:r>
              <a:rPr lang="en-US" altLang="en-US" sz="2400" b="1" dirty="0">
                <a:solidFill>
                  <a:srgbClr val="FF3300"/>
                </a:solidFill>
              </a:rPr>
              <a:t>Fork-join model</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1026">
            <a:extLst>
              <a:ext uri="{FF2B5EF4-FFF2-40B4-BE49-F238E27FC236}">
                <a16:creationId xmlns:a16="http://schemas.microsoft.com/office/drawing/2014/main" id="{713A5FB4-18AE-9EA2-1BD1-BEAB46258621}"/>
              </a:ext>
            </a:extLst>
          </p:cNvPr>
          <p:cNvSpPr>
            <a:spLocks noGrp="1" noChangeArrowheads="1"/>
          </p:cNvSpPr>
          <p:nvPr>
            <p:ph type="title"/>
          </p:nvPr>
        </p:nvSpPr>
        <p:spPr/>
        <p:txBody>
          <a:bodyPr/>
          <a:lstStyle/>
          <a:p>
            <a:pPr eaLnBrk="1" hangingPunct="1">
              <a:defRPr/>
            </a:pPr>
            <a:r>
              <a:rPr lang="en-US"/>
              <a:t>Communicating Between Threads</a:t>
            </a:r>
          </a:p>
        </p:txBody>
      </p:sp>
      <p:sp>
        <p:nvSpPr>
          <p:cNvPr id="24579" name="Rectangle 1027">
            <a:extLst>
              <a:ext uri="{FF2B5EF4-FFF2-40B4-BE49-F238E27FC236}">
                <a16:creationId xmlns:a16="http://schemas.microsoft.com/office/drawing/2014/main" id="{7934FD6F-42EF-ECB0-F107-755D8406F22B}"/>
              </a:ext>
            </a:extLst>
          </p:cNvPr>
          <p:cNvSpPr>
            <a:spLocks noGrp="1" noChangeArrowheads="1"/>
          </p:cNvSpPr>
          <p:nvPr>
            <p:ph idx="1"/>
          </p:nvPr>
        </p:nvSpPr>
        <p:spPr>
          <a:xfrm>
            <a:off x="768096" y="1905000"/>
            <a:ext cx="7290055" cy="4023360"/>
          </a:xfrm>
        </p:spPr>
        <p:txBody>
          <a:bodyPr>
            <a:normAutofit/>
          </a:bodyPr>
          <a:lstStyle/>
          <a:p>
            <a:pPr eaLnBrk="1" hangingPunct="1"/>
            <a:r>
              <a:rPr lang="en-US" altLang="en-US" sz="3600" dirty="0"/>
              <a:t>Shared Memory Model</a:t>
            </a:r>
          </a:p>
          <a:p>
            <a:pPr lvl="1" eaLnBrk="1" hangingPunct="1"/>
            <a:r>
              <a:rPr lang="en-US" altLang="en-US" sz="2800" dirty="0"/>
              <a:t>threads read and write </a:t>
            </a:r>
            <a:r>
              <a:rPr lang="en-US" altLang="en-US" sz="2800" dirty="0">
                <a:solidFill>
                  <a:srgbClr val="FF3300"/>
                </a:solidFill>
              </a:rPr>
              <a:t>shared</a:t>
            </a:r>
            <a:r>
              <a:rPr lang="en-US" altLang="en-US" sz="2800" dirty="0"/>
              <a:t> variables</a:t>
            </a:r>
          </a:p>
          <a:p>
            <a:pPr lvl="2" eaLnBrk="1" hangingPunct="1"/>
            <a:r>
              <a:rPr lang="en-US" altLang="en-US" sz="2000" dirty="0"/>
              <a:t>no need for explicit message passing</a:t>
            </a:r>
          </a:p>
          <a:p>
            <a:pPr lvl="1" eaLnBrk="1" hangingPunct="1"/>
            <a:r>
              <a:rPr lang="en-US" altLang="en-US" sz="2800" dirty="0"/>
              <a:t>use </a:t>
            </a:r>
            <a:r>
              <a:rPr lang="en-US" altLang="en-US" sz="2800" dirty="0">
                <a:solidFill>
                  <a:srgbClr val="FF3300"/>
                </a:solidFill>
              </a:rPr>
              <a:t>synchronization</a:t>
            </a:r>
            <a:r>
              <a:rPr lang="en-US" altLang="en-US" sz="2800" dirty="0"/>
              <a:t> to protect against race conditions</a:t>
            </a:r>
          </a:p>
          <a:p>
            <a:pPr lvl="1" eaLnBrk="1" hangingPunct="1"/>
            <a:r>
              <a:rPr lang="en-US" altLang="en-US" sz="2800" dirty="0"/>
              <a:t>change storage attributes for minimizing synchronization and improving cache reuse</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A8610158-1A11-78BD-C676-1F80DA9740AB}"/>
              </a:ext>
            </a:extLst>
          </p:cNvPr>
          <p:cNvSpPr>
            <a:spLocks noGrp="1" noChangeArrowheads="1"/>
          </p:cNvSpPr>
          <p:nvPr>
            <p:ph type="title"/>
          </p:nvPr>
        </p:nvSpPr>
        <p:spPr>
          <a:xfrm>
            <a:off x="952500" y="457200"/>
            <a:ext cx="7239000" cy="942975"/>
          </a:xfrm>
        </p:spPr>
        <p:txBody>
          <a:bodyPr/>
          <a:lstStyle/>
          <a:p>
            <a:pPr eaLnBrk="1" hangingPunct="1">
              <a:defRPr/>
            </a:pPr>
            <a:r>
              <a:rPr lang="en-US" dirty="0"/>
              <a:t>Storage Model – Data Scoping</a:t>
            </a:r>
          </a:p>
        </p:txBody>
      </p:sp>
      <p:sp>
        <p:nvSpPr>
          <p:cNvPr id="25603" name="Rectangle 3">
            <a:extLst>
              <a:ext uri="{FF2B5EF4-FFF2-40B4-BE49-F238E27FC236}">
                <a16:creationId xmlns:a16="http://schemas.microsoft.com/office/drawing/2014/main" id="{978D8003-CC4B-ACC0-D5DD-AD7A89088165}"/>
              </a:ext>
            </a:extLst>
          </p:cNvPr>
          <p:cNvSpPr>
            <a:spLocks noGrp="1" noChangeArrowheads="1"/>
          </p:cNvSpPr>
          <p:nvPr>
            <p:ph idx="1"/>
          </p:nvPr>
        </p:nvSpPr>
        <p:spPr>
          <a:xfrm>
            <a:off x="228600" y="1600200"/>
            <a:ext cx="8763000" cy="4953000"/>
          </a:xfrm>
        </p:spPr>
        <p:txBody>
          <a:bodyPr>
            <a:normAutofit fontScale="92500" lnSpcReduction="10000"/>
          </a:bodyPr>
          <a:lstStyle/>
          <a:p>
            <a:pPr eaLnBrk="1" hangingPunct="1">
              <a:lnSpc>
                <a:spcPct val="80000"/>
              </a:lnSpc>
            </a:pPr>
            <a:r>
              <a:rPr lang="en-US" altLang="en-US" sz="3600" dirty="0"/>
              <a:t>Shared memory programming model: variables are </a:t>
            </a:r>
            <a:r>
              <a:rPr lang="en-US" altLang="en-US" sz="3600" dirty="0">
                <a:solidFill>
                  <a:srgbClr val="FF3300"/>
                </a:solidFill>
              </a:rPr>
              <a:t>shared by default</a:t>
            </a:r>
          </a:p>
          <a:p>
            <a:pPr eaLnBrk="1" hangingPunct="1">
              <a:lnSpc>
                <a:spcPct val="80000"/>
              </a:lnSpc>
            </a:pPr>
            <a:r>
              <a:rPr lang="en-US" altLang="en-US" sz="3600" dirty="0"/>
              <a:t>Global variables are </a:t>
            </a:r>
            <a:r>
              <a:rPr lang="en-US" altLang="en-US" sz="3600" b="1" dirty="0">
                <a:latin typeface="Courier New" panose="02070309020205020404" pitchFamily="49" charset="0"/>
              </a:rPr>
              <a:t>SHARED</a:t>
            </a:r>
            <a:r>
              <a:rPr lang="en-US" altLang="en-US" sz="3600" dirty="0"/>
              <a:t> among threads</a:t>
            </a:r>
          </a:p>
          <a:p>
            <a:pPr lvl="1" eaLnBrk="1" hangingPunct="1">
              <a:lnSpc>
                <a:spcPct val="80000"/>
              </a:lnSpc>
            </a:pPr>
            <a:r>
              <a:rPr lang="en-US" altLang="en-US" sz="3200" dirty="0"/>
              <a:t>Fortran: </a:t>
            </a:r>
            <a:r>
              <a:rPr lang="en-US" altLang="en-US" sz="3200" b="1" dirty="0">
                <a:latin typeface="Courier New" panose="02070309020205020404" pitchFamily="49" charset="0"/>
              </a:rPr>
              <a:t>COMMON</a:t>
            </a:r>
            <a:r>
              <a:rPr lang="en-US" altLang="en-US" sz="3200" dirty="0"/>
              <a:t> blocks, </a:t>
            </a:r>
            <a:r>
              <a:rPr lang="en-US" altLang="en-US" sz="3200" b="1" dirty="0">
                <a:latin typeface="Courier New" panose="02070309020205020404" pitchFamily="49" charset="0"/>
              </a:rPr>
              <a:t>SAVE</a:t>
            </a:r>
            <a:r>
              <a:rPr lang="en-US" altLang="en-US" sz="3200" dirty="0"/>
              <a:t> variables, </a:t>
            </a:r>
            <a:r>
              <a:rPr lang="en-US" altLang="en-US" sz="3200" b="1" dirty="0">
                <a:latin typeface="Courier New" panose="02070309020205020404" pitchFamily="49" charset="0"/>
              </a:rPr>
              <a:t>MODULE</a:t>
            </a:r>
            <a:r>
              <a:rPr lang="en-US" altLang="en-US" sz="3200" dirty="0"/>
              <a:t> variables</a:t>
            </a:r>
          </a:p>
          <a:p>
            <a:pPr lvl="1" eaLnBrk="1" hangingPunct="1">
              <a:lnSpc>
                <a:spcPct val="80000"/>
              </a:lnSpc>
            </a:pPr>
            <a:r>
              <a:rPr lang="en-US" altLang="en-US" sz="3200" dirty="0"/>
              <a:t>C: file scope variables, </a:t>
            </a:r>
            <a:r>
              <a:rPr lang="en-US" altLang="en-US" sz="3200" b="1" dirty="0">
                <a:latin typeface="Courier New" panose="02070309020205020404" pitchFamily="49" charset="0"/>
              </a:rPr>
              <a:t>static</a:t>
            </a:r>
            <a:endParaRPr lang="en-US" altLang="en-US" sz="3200" dirty="0"/>
          </a:p>
          <a:p>
            <a:pPr eaLnBrk="1" hangingPunct="1">
              <a:lnSpc>
                <a:spcPct val="80000"/>
              </a:lnSpc>
            </a:pPr>
            <a:r>
              <a:rPr lang="en-US" altLang="en-US" sz="3600" dirty="0"/>
              <a:t>Private Variables:</a:t>
            </a:r>
          </a:p>
          <a:p>
            <a:pPr lvl="1" eaLnBrk="1" hangingPunct="1">
              <a:lnSpc>
                <a:spcPct val="80000"/>
              </a:lnSpc>
            </a:pPr>
            <a:r>
              <a:rPr lang="en-US" altLang="en-US" sz="3200" dirty="0"/>
              <a:t>exist only within the new scope, i.e. they are </a:t>
            </a:r>
            <a:r>
              <a:rPr lang="en-US" altLang="en-US" sz="3200" dirty="0">
                <a:solidFill>
                  <a:srgbClr val="FF3300"/>
                </a:solidFill>
              </a:rPr>
              <a:t>uninitialized</a:t>
            </a:r>
            <a:r>
              <a:rPr lang="en-US" altLang="en-US" sz="3200" dirty="0"/>
              <a:t> and </a:t>
            </a:r>
            <a:r>
              <a:rPr lang="en-US" altLang="en-US" sz="3200" dirty="0">
                <a:solidFill>
                  <a:srgbClr val="FF3300"/>
                </a:solidFill>
              </a:rPr>
              <a:t>undefined</a:t>
            </a:r>
            <a:r>
              <a:rPr lang="en-US" altLang="en-US" sz="3200" dirty="0"/>
              <a:t> outside the data scope</a:t>
            </a:r>
          </a:p>
          <a:p>
            <a:pPr lvl="1" eaLnBrk="1" hangingPunct="1">
              <a:lnSpc>
                <a:spcPct val="80000"/>
              </a:lnSpc>
            </a:pPr>
            <a:r>
              <a:rPr lang="en-US" altLang="en-US" sz="3200" dirty="0"/>
              <a:t>loop index variables</a:t>
            </a:r>
          </a:p>
          <a:p>
            <a:pPr lvl="1" eaLnBrk="1" hangingPunct="1">
              <a:lnSpc>
                <a:spcPct val="80000"/>
              </a:lnSpc>
            </a:pPr>
            <a:r>
              <a:rPr lang="en-US" altLang="en-US" sz="3200" dirty="0"/>
              <a:t>Stack variables in sub-programs called from parallel regions</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C4C9C98A-5107-9D8A-347D-ECEA52EE7CB4}"/>
              </a:ext>
            </a:extLst>
          </p:cNvPr>
          <p:cNvSpPr>
            <a:spLocks noGrp="1" noChangeArrowheads="1"/>
          </p:cNvSpPr>
          <p:nvPr>
            <p:ph type="title"/>
          </p:nvPr>
        </p:nvSpPr>
        <p:spPr>
          <a:xfrm>
            <a:off x="457200" y="228600"/>
            <a:ext cx="8229600" cy="884238"/>
          </a:xfrm>
        </p:spPr>
        <p:txBody>
          <a:bodyPr/>
          <a:lstStyle/>
          <a:p>
            <a:pPr eaLnBrk="1" hangingPunct="1"/>
            <a:r>
              <a:rPr lang="en-US" altLang="en-US">
                <a:solidFill>
                  <a:schemeClr val="accent2"/>
                </a:solidFill>
              </a:rPr>
              <a:t>Basics</a:t>
            </a:r>
          </a:p>
        </p:txBody>
      </p:sp>
      <p:sp>
        <p:nvSpPr>
          <p:cNvPr id="11267" name="Rectangle 3">
            <a:extLst>
              <a:ext uri="{FF2B5EF4-FFF2-40B4-BE49-F238E27FC236}">
                <a16:creationId xmlns:a16="http://schemas.microsoft.com/office/drawing/2014/main" id="{A6F09034-F48E-A9E7-1560-7755D62025F2}"/>
              </a:ext>
            </a:extLst>
          </p:cNvPr>
          <p:cNvSpPr>
            <a:spLocks noGrp="1" noChangeArrowheads="1"/>
          </p:cNvSpPr>
          <p:nvPr>
            <p:ph idx="1"/>
          </p:nvPr>
        </p:nvSpPr>
        <p:spPr>
          <a:xfrm>
            <a:off x="838200" y="1828799"/>
            <a:ext cx="7772400" cy="4800599"/>
          </a:xfrm>
        </p:spPr>
        <p:txBody>
          <a:bodyPr>
            <a:normAutofit/>
          </a:bodyPr>
          <a:lstStyle/>
          <a:p>
            <a:pPr eaLnBrk="1" hangingPunct="1"/>
            <a:r>
              <a:rPr lang="en-US" altLang="en-US" sz="3200" dirty="0">
                <a:solidFill>
                  <a:schemeClr val="accent2"/>
                </a:solidFill>
              </a:rPr>
              <a:t>Goal – distribute work among threads</a:t>
            </a:r>
          </a:p>
          <a:p>
            <a:pPr eaLnBrk="1" hangingPunct="1"/>
            <a:r>
              <a:rPr lang="en-US" altLang="en-US" sz="3200" dirty="0">
                <a:solidFill>
                  <a:schemeClr val="accent2"/>
                </a:solidFill>
              </a:rPr>
              <a:t>Two methods will be discussed here</a:t>
            </a:r>
          </a:p>
          <a:p>
            <a:pPr lvl="1" eaLnBrk="1" hangingPunct="1"/>
            <a:r>
              <a:rPr lang="en-US" altLang="en-US" sz="2800" dirty="0">
                <a:solidFill>
                  <a:schemeClr val="accent2"/>
                </a:solidFill>
              </a:rPr>
              <a:t>Loop-level</a:t>
            </a:r>
          </a:p>
          <a:p>
            <a:pPr lvl="2" eaLnBrk="1" hangingPunct="1"/>
            <a:r>
              <a:rPr lang="en-US" altLang="en-US" sz="2400" dirty="0">
                <a:solidFill>
                  <a:schemeClr val="accent2"/>
                </a:solidFill>
              </a:rPr>
              <a:t>Specified loops are parallelized</a:t>
            </a:r>
          </a:p>
          <a:p>
            <a:pPr lvl="2" eaLnBrk="1" hangingPunct="1"/>
            <a:r>
              <a:rPr lang="en-US" altLang="en-US" sz="2400" dirty="0">
                <a:solidFill>
                  <a:schemeClr val="accent2"/>
                </a:solidFill>
              </a:rPr>
              <a:t>This is approach taken by automatic parallelization tools</a:t>
            </a:r>
          </a:p>
          <a:p>
            <a:pPr lvl="1" eaLnBrk="1" hangingPunct="1"/>
            <a:r>
              <a:rPr lang="en-US" altLang="en-US" sz="2800" dirty="0">
                <a:solidFill>
                  <a:schemeClr val="accent2"/>
                </a:solidFill>
              </a:rPr>
              <a:t>Parallel regions</a:t>
            </a:r>
          </a:p>
          <a:p>
            <a:pPr lvl="2" eaLnBrk="1" hangingPunct="1"/>
            <a:r>
              <a:rPr lang="en-US" altLang="en-US" sz="2400" dirty="0">
                <a:solidFill>
                  <a:schemeClr val="accent2"/>
                </a:solidFill>
              </a:rPr>
              <a:t>Sometimes called “coarse-grained”</a:t>
            </a:r>
          </a:p>
          <a:p>
            <a:pPr lvl="2" eaLnBrk="1" hangingPunct="1"/>
            <a:r>
              <a:rPr lang="en-US" altLang="en-US" sz="2400" dirty="0">
                <a:solidFill>
                  <a:schemeClr val="accent2"/>
                </a:solidFill>
              </a:rPr>
              <a:t>Don’t know good term; good way to start argument with semantically precise people</a:t>
            </a:r>
          </a:p>
          <a:p>
            <a:pPr lvl="2" eaLnBrk="1" hangingPunct="1"/>
            <a:r>
              <a:rPr lang="en-US" altLang="en-US" sz="2400" dirty="0">
                <a:solidFill>
                  <a:schemeClr val="accent2"/>
                </a:solidFill>
              </a:rPr>
              <a:t>Usually used in message-passing (MPI)</a:t>
            </a:r>
          </a:p>
        </p:txBody>
      </p:sp>
      <p:sp>
        <p:nvSpPr>
          <p:cNvPr id="11268" name="Line 4">
            <a:extLst>
              <a:ext uri="{FF2B5EF4-FFF2-40B4-BE49-F238E27FC236}">
                <a16:creationId xmlns:a16="http://schemas.microsoft.com/office/drawing/2014/main" id="{69E9CE8D-AA7F-00BE-5238-4E2449720215}"/>
              </a:ext>
            </a:extLst>
          </p:cNvPr>
          <p:cNvSpPr>
            <a:spLocks noChangeShapeType="1"/>
          </p:cNvSpPr>
          <p:nvPr/>
        </p:nvSpPr>
        <p:spPr bwMode="auto">
          <a:xfrm>
            <a:off x="381000" y="1219200"/>
            <a:ext cx="8382000"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1269" name="Line 5">
            <a:extLst>
              <a:ext uri="{FF2B5EF4-FFF2-40B4-BE49-F238E27FC236}">
                <a16:creationId xmlns:a16="http://schemas.microsoft.com/office/drawing/2014/main" id="{D84BE6C0-9848-E94B-C446-841A56BED26E}"/>
              </a:ext>
            </a:extLst>
          </p:cNvPr>
          <p:cNvSpPr>
            <a:spLocks noChangeShapeType="1"/>
          </p:cNvSpPr>
          <p:nvPr/>
        </p:nvSpPr>
        <p:spPr bwMode="auto">
          <a:xfrm>
            <a:off x="381000" y="228600"/>
            <a:ext cx="0" cy="99060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en-IN"/>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4B5761B2-3788-FB05-AF25-7B617D709D0E}"/>
              </a:ext>
            </a:extLst>
          </p:cNvPr>
          <p:cNvSpPr>
            <a:spLocks noGrp="1" noChangeArrowheads="1"/>
          </p:cNvSpPr>
          <p:nvPr>
            <p:ph type="title"/>
          </p:nvPr>
        </p:nvSpPr>
        <p:spPr>
          <a:xfrm>
            <a:off x="457200" y="228600"/>
            <a:ext cx="8229600" cy="884238"/>
          </a:xfrm>
        </p:spPr>
        <p:txBody>
          <a:bodyPr/>
          <a:lstStyle/>
          <a:p>
            <a:pPr eaLnBrk="1" hangingPunct="1"/>
            <a:r>
              <a:rPr lang="en-US" altLang="en-US">
                <a:solidFill>
                  <a:schemeClr val="accent2"/>
                </a:solidFill>
              </a:rPr>
              <a:t>Basics (cont’d)</a:t>
            </a:r>
          </a:p>
        </p:txBody>
      </p:sp>
      <p:sp>
        <p:nvSpPr>
          <p:cNvPr id="12291" name="Line 4">
            <a:extLst>
              <a:ext uri="{FF2B5EF4-FFF2-40B4-BE49-F238E27FC236}">
                <a16:creationId xmlns:a16="http://schemas.microsoft.com/office/drawing/2014/main" id="{3F358732-E50C-073F-12C3-8BD787953DC2}"/>
              </a:ext>
            </a:extLst>
          </p:cNvPr>
          <p:cNvSpPr>
            <a:spLocks noChangeShapeType="1"/>
          </p:cNvSpPr>
          <p:nvPr/>
        </p:nvSpPr>
        <p:spPr bwMode="auto">
          <a:xfrm>
            <a:off x="381000" y="1219200"/>
            <a:ext cx="8382000"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2292" name="Line 5">
            <a:extLst>
              <a:ext uri="{FF2B5EF4-FFF2-40B4-BE49-F238E27FC236}">
                <a16:creationId xmlns:a16="http://schemas.microsoft.com/office/drawing/2014/main" id="{9654192E-493E-1715-2BB0-8D787C6D41B3}"/>
              </a:ext>
            </a:extLst>
          </p:cNvPr>
          <p:cNvSpPr>
            <a:spLocks noChangeShapeType="1"/>
          </p:cNvSpPr>
          <p:nvPr/>
        </p:nvSpPr>
        <p:spPr bwMode="auto">
          <a:xfrm>
            <a:off x="381000" y="228600"/>
            <a:ext cx="0" cy="99060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2293" name="Line 7">
            <a:extLst>
              <a:ext uri="{FF2B5EF4-FFF2-40B4-BE49-F238E27FC236}">
                <a16:creationId xmlns:a16="http://schemas.microsoft.com/office/drawing/2014/main" id="{BAA91BFB-1FF0-CF40-A72D-120281CCD716}"/>
              </a:ext>
            </a:extLst>
          </p:cNvPr>
          <p:cNvSpPr>
            <a:spLocks noChangeShapeType="1"/>
          </p:cNvSpPr>
          <p:nvPr/>
        </p:nvSpPr>
        <p:spPr bwMode="auto">
          <a:xfrm>
            <a:off x="2247900" y="1771650"/>
            <a:ext cx="0" cy="647700"/>
          </a:xfrm>
          <a:prstGeom prst="line">
            <a:avLst/>
          </a:prstGeom>
          <a:noFill/>
          <a:ln w="28575">
            <a:solidFill>
              <a:srgbClr val="CC3300"/>
            </a:solidFill>
            <a:round/>
            <a:headEnd/>
            <a:tailEnd type="triangle" w="med" len="lg"/>
          </a:ln>
          <a:extLst>
            <a:ext uri="{909E8E84-426E-40DD-AFC4-6F175D3DCCD1}">
              <a14:hiddenFill xmlns:a14="http://schemas.microsoft.com/office/drawing/2010/main">
                <a:noFill/>
              </a14:hiddenFill>
            </a:ext>
          </a:extLst>
        </p:spPr>
        <p:txBody>
          <a:bodyPr/>
          <a:lstStyle/>
          <a:p>
            <a:endParaRPr lang="en-IN"/>
          </a:p>
        </p:txBody>
      </p:sp>
      <p:sp>
        <p:nvSpPr>
          <p:cNvPr id="12294" name="Line 8">
            <a:extLst>
              <a:ext uri="{FF2B5EF4-FFF2-40B4-BE49-F238E27FC236}">
                <a16:creationId xmlns:a16="http://schemas.microsoft.com/office/drawing/2014/main" id="{115FA396-616F-2C06-84D1-380774FD190B}"/>
              </a:ext>
            </a:extLst>
          </p:cNvPr>
          <p:cNvSpPr>
            <a:spLocks noChangeShapeType="1"/>
          </p:cNvSpPr>
          <p:nvPr/>
        </p:nvSpPr>
        <p:spPr bwMode="auto">
          <a:xfrm>
            <a:off x="1581150" y="2409825"/>
            <a:ext cx="1285875" cy="0"/>
          </a:xfrm>
          <a:prstGeom prst="line">
            <a:avLst/>
          </a:prstGeom>
          <a:noFill/>
          <a:ln w="28575">
            <a:solidFill>
              <a:srgbClr val="CC33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2295" name="Line 9">
            <a:extLst>
              <a:ext uri="{FF2B5EF4-FFF2-40B4-BE49-F238E27FC236}">
                <a16:creationId xmlns:a16="http://schemas.microsoft.com/office/drawing/2014/main" id="{1C15393D-C2A5-C896-9242-096B40C1E4CA}"/>
              </a:ext>
            </a:extLst>
          </p:cNvPr>
          <p:cNvSpPr>
            <a:spLocks noChangeShapeType="1"/>
          </p:cNvSpPr>
          <p:nvPr/>
        </p:nvSpPr>
        <p:spPr bwMode="auto">
          <a:xfrm>
            <a:off x="1600200" y="2409825"/>
            <a:ext cx="0" cy="647700"/>
          </a:xfrm>
          <a:prstGeom prst="line">
            <a:avLst/>
          </a:prstGeom>
          <a:noFill/>
          <a:ln w="28575">
            <a:solidFill>
              <a:srgbClr val="CC3300"/>
            </a:solidFill>
            <a:round/>
            <a:headEnd/>
            <a:tailEnd type="triangle" w="med" len="lg"/>
          </a:ln>
          <a:extLst>
            <a:ext uri="{909E8E84-426E-40DD-AFC4-6F175D3DCCD1}">
              <a14:hiddenFill xmlns:a14="http://schemas.microsoft.com/office/drawing/2010/main">
                <a:noFill/>
              </a14:hiddenFill>
            </a:ext>
          </a:extLst>
        </p:spPr>
        <p:txBody>
          <a:bodyPr/>
          <a:lstStyle/>
          <a:p>
            <a:endParaRPr lang="en-IN"/>
          </a:p>
        </p:txBody>
      </p:sp>
      <p:sp>
        <p:nvSpPr>
          <p:cNvPr id="12296" name="Line 10">
            <a:extLst>
              <a:ext uri="{FF2B5EF4-FFF2-40B4-BE49-F238E27FC236}">
                <a16:creationId xmlns:a16="http://schemas.microsoft.com/office/drawing/2014/main" id="{626F2A64-BE3B-5536-F3F9-E62BE0C5B0CB}"/>
              </a:ext>
            </a:extLst>
          </p:cNvPr>
          <p:cNvSpPr>
            <a:spLocks noChangeShapeType="1"/>
          </p:cNvSpPr>
          <p:nvPr/>
        </p:nvSpPr>
        <p:spPr bwMode="auto">
          <a:xfrm>
            <a:off x="2247900" y="2409825"/>
            <a:ext cx="0" cy="647700"/>
          </a:xfrm>
          <a:prstGeom prst="line">
            <a:avLst/>
          </a:prstGeom>
          <a:noFill/>
          <a:ln w="28575">
            <a:solidFill>
              <a:srgbClr val="CC3300"/>
            </a:solidFill>
            <a:round/>
            <a:headEnd/>
            <a:tailEnd type="triangle" w="med" len="lg"/>
          </a:ln>
          <a:extLst>
            <a:ext uri="{909E8E84-426E-40DD-AFC4-6F175D3DCCD1}">
              <a14:hiddenFill xmlns:a14="http://schemas.microsoft.com/office/drawing/2010/main">
                <a:noFill/>
              </a14:hiddenFill>
            </a:ext>
          </a:extLst>
        </p:spPr>
        <p:txBody>
          <a:bodyPr/>
          <a:lstStyle/>
          <a:p>
            <a:endParaRPr lang="en-IN"/>
          </a:p>
        </p:txBody>
      </p:sp>
      <p:sp>
        <p:nvSpPr>
          <p:cNvPr id="12297" name="Line 11">
            <a:extLst>
              <a:ext uri="{FF2B5EF4-FFF2-40B4-BE49-F238E27FC236}">
                <a16:creationId xmlns:a16="http://schemas.microsoft.com/office/drawing/2014/main" id="{A826B033-FFC6-1DA6-7061-EF7654659A81}"/>
              </a:ext>
            </a:extLst>
          </p:cNvPr>
          <p:cNvSpPr>
            <a:spLocks noChangeShapeType="1"/>
          </p:cNvSpPr>
          <p:nvPr/>
        </p:nvSpPr>
        <p:spPr bwMode="auto">
          <a:xfrm>
            <a:off x="2847975" y="2390775"/>
            <a:ext cx="0" cy="647700"/>
          </a:xfrm>
          <a:prstGeom prst="line">
            <a:avLst/>
          </a:prstGeom>
          <a:noFill/>
          <a:ln w="28575">
            <a:solidFill>
              <a:srgbClr val="CC3300"/>
            </a:solidFill>
            <a:round/>
            <a:headEnd/>
            <a:tailEnd type="triangle" w="med" len="lg"/>
          </a:ln>
          <a:extLst>
            <a:ext uri="{909E8E84-426E-40DD-AFC4-6F175D3DCCD1}">
              <a14:hiddenFill xmlns:a14="http://schemas.microsoft.com/office/drawing/2010/main">
                <a:noFill/>
              </a14:hiddenFill>
            </a:ext>
          </a:extLst>
        </p:spPr>
        <p:txBody>
          <a:bodyPr/>
          <a:lstStyle/>
          <a:p>
            <a:endParaRPr lang="en-IN"/>
          </a:p>
        </p:txBody>
      </p:sp>
      <p:sp>
        <p:nvSpPr>
          <p:cNvPr id="12298" name="Line 12">
            <a:extLst>
              <a:ext uri="{FF2B5EF4-FFF2-40B4-BE49-F238E27FC236}">
                <a16:creationId xmlns:a16="http://schemas.microsoft.com/office/drawing/2014/main" id="{CDA542EB-8D8E-2B0B-ED88-2475FF7DC348}"/>
              </a:ext>
            </a:extLst>
          </p:cNvPr>
          <p:cNvSpPr>
            <a:spLocks noChangeShapeType="1"/>
          </p:cNvSpPr>
          <p:nvPr/>
        </p:nvSpPr>
        <p:spPr bwMode="auto">
          <a:xfrm>
            <a:off x="2247900" y="3048000"/>
            <a:ext cx="0" cy="647700"/>
          </a:xfrm>
          <a:prstGeom prst="line">
            <a:avLst/>
          </a:prstGeom>
          <a:noFill/>
          <a:ln w="28575">
            <a:solidFill>
              <a:srgbClr val="CC3300"/>
            </a:solidFill>
            <a:round/>
            <a:headEnd/>
            <a:tailEnd type="triangle" w="med" len="lg"/>
          </a:ln>
          <a:extLst>
            <a:ext uri="{909E8E84-426E-40DD-AFC4-6F175D3DCCD1}">
              <a14:hiddenFill xmlns:a14="http://schemas.microsoft.com/office/drawing/2010/main">
                <a:noFill/>
              </a14:hiddenFill>
            </a:ext>
          </a:extLst>
        </p:spPr>
        <p:txBody>
          <a:bodyPr/>
          <a:lstStyle/>
          <a:p>
            <a:endParaRPr lang="en-IN"/>
          </a:p>
        </p:txBody>
      </p:sp>
      <p:sp>
        <p:nvSpPr>
          <p:cNvPr id="12299" name="Line 13">
            <a:extLst>
              <a:ext uri="{FF2B5EF4-FFF2-40B4-BE49-F238E27FC236}">
                <a16:creationId xmlns:a16="http://schemas.microsoft.com/office/drawing/2014/main" id="{6054D0C0-7A58-A8C5-CF19-4D0CED047101}"/>
              </a:ext>
            </a:extLst>
          </p:cNvPr>
          <p:cNvSpPr>
            <a:spLocks noChangeShapeType="1"/>
          </p:cNvSpPr>
          <p:nvPr/>
        </p:nvSpPr>
        <p:spPr bwMode="auto">
          <a:xfrm>
            <a:off x="1590675" y="3686175"/>
            <a:ext cx="1285875" cy="0"/>
          </a:xfrm>
          <a:prstGeom prst="line">
            <a:avLst/>
          </a:prstGeom>
          <a:noFill/>
          <a:ln w="28575">
            <a:solidFill>
              <a:srgbClr val="CC33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2300" name="Line 14">
            <a:extLst>
              <a:ext uri="{FF2B5EF4-FFF2-40B4-BE49-F238E27FC236}">
                <a16:creationId xmlns:a16="http://schemas.microsoft.com/office/drawing/2014/main" id="{D7EB96D9-6561-1E4E-422A-74D0CDEE823B}"/>
              </a:ext>
            </a:extLst>
          </p:cNvPr>
          <p:cNvSpPr>
            <a:spLocks noChangeShapeType="1"/>
          </p:cNvSpPr>
          <p:nvPr/>
        </p:nvSpPr>
        <p:spPr bwMode="auto">
          <a:xfrm>
            <a:off x="1609725" y="3695700"/>
            <a:ext cx="0" cy="647700"/>
          </a:xfrm>
          <a:prstGeom prst="line">
            <a:avLst/>
          </a:prstGeom>
          <a:noFill/>
          <a:ln w="28575">
            <a:solidFill>
              <a:srgbClr val="CC3300"/>
            </a:solidFill>
            <a:round/>
            <a:headEnd/>
            <a:tailEnd type="triangle" w="med" len="lg"/>
          </a:ln>
          <a:extLst>
            <a:ext uri="{909E8E84-426E-40DD-AFC4-6F175D3DCCD1}">
              <a14:hiddenFill xmlns:a14="http://schemas.microsoft.com/office/drawing/2010/main">
                <a:noFill/>
              </a14:hiddenFill>
            </a:ext>
          </a:extLst>
        </p:spPr>
        <p:txBody>
          <a:bodyPr/>
          <a:lstStyle/>
          <a:p>
            <a:endParaRPr lang="en-IN"/>
          </a:p>
        </p:txBody>
      </p:sp>
      <p:sp>
        <p:nvSpPr>
          <p:cNvPr id="12301" name="Line 15">
            <a:extLst>
              <a:ext uri="{FF2B5EF4-FFF2-40B4-BE49-F238E27FC236}">
                <a16:creationId xmlns:a16="http://schemas.microsoft.com/office/drawing/2014/main" id="{80BE546B-0862-B5ED-A69A-322C9DE925D7}"/>
              </a:ext>
            </a:extLst>
          </p:cNvPr>
          <p:cNvSpPr>
            <a:spLocks noChangeShapeType="1"/>
          </p:cNvSpPr>
          <p:nvPr/>
        </p:nvSpPr>
        <p:spPr bwMode="auto">
          <a:xfrm>
            <a:off x="2247900" y="3705225"/>
            <a:ext cx="0" cy="647700"/>
          </a:xfrm>
          <a:prstGeom prst="line">
            <a:avLst/>
          </a:prstGeom>
          <a:noFill/>
          <a:ln w="28575">
            <a:solidFill>
              <a:srgbClr val="CC3300"/>
            </a:solidFill>
            <a:round/>
            <a:headEnd/>
            <a:tailEnd type="triangle" w="med" len="lg"/>
          </a:ln>
          <a:extLst>
            <a:ext uri="{909E8E84-426E-40DD-AFC4-6F175D3DCCD1}">
              <a14:hiddenFill xmlns:a14="http://schemas.microsoft.com/office/drawing/2010/main">
                <a:noFill/>
              </a14:hiddenFill>
            </a:ext>
          </a:extLst>
        </p:spPr>
        <p:txBody>
          <a:bodyPr/>
          <a:lstStyle/>
          <a:p>
            <a:endParaRPr lang="en-IN"/>
          </a:p>
        </p:txBody>
      </p:sp>
      <p:sp>
        <p:nvSpPr>
          <p:cNvPr id="12302" name="Line 16">
            <a:extLst>
              <a:ext uri="{FF2B5EF4-FFF2-40B4-BE49-F238E27FC236}">
                <a16:creationId xmlns:a16="http://schemas.microsoft.com/office/drawing/2014/main" id="{A87A39DC-3C19-6D36-A88F-6F91F7B0EEC9}"/>
              </a:ext>
            </a:extLst>
          </p:cNvPr>
          <p:cNvSpPr>
            <a:spLocks noChangeShapeType="1"/>
          </p:cNvSpPr>
          <p:nvPr/>
        </p:nvSpPr>
        <p:spPr bwMode="auto">
          <a:xfrm>
            <a:off x="2857500" y="3676650"/>
            <a:ext cx="0" cy="647700"/>
          </a:xfrm>
          <a:prstGeom prst="line">
            <a:avLst/>
          </a:prstGeom>
          <a:noFill/>
          <a:ln w="28575">
            <a:solidFill>
              <a:srgbClr val="CC3300"/>
            </a:solidFill>
            <a:round/>
            <a:headEnd/>
            <a:tailEnd type="triangle" w="med" len="lg"/>
          </a:ln>
          <a:extLst>
            <a:ext uri="{909E8E84-426E-40DD-AFC4-6F175D3DCCD1}">
              <a14:hiddenFill xmlns:a14="http://schemas.microsoft.com/office/drawing/2010/main">
                <a:noFill/>
              </a14:hiddenFill>
            </a:ext>
          </a:extLst>
        </p:spPr>
        <p:txBody>
          <a:bodyPr/>
          <a:lstStyle/>
          <a:p>
            <a:endParaRPr lang="en-IN"/>
          </a:p>
        </p:txBody>
      </p:sp>
      <p:sp>
        <p:nvSpPr>
          <p:cNvPr id="12303" name="Line 17">
            <a:extLst>
              <a:ext uri="{FF2B5EF4-FFF2-40B4-BE49-F238E27FC236}">
                <a16:creationId xmlns:a16="http://schemas.microsoft.com/office/drawing/2014/main" id="{FB1C303B-5071-A3F5-0874-9716DFB8335B}"/>
              </a:ext>
            </a:extLst>
          </p:cNvPr>
          <p:cNvSpPr>
            <a:spLocks noChangeShapeType="1"/>
          </p:cNvSpPr>
          <p:nvPr/>
        </p:nvSpPr>
        <p:spPr bwMode="auto">
          <a:xfrm>
            <a:off x="1581150" y="3048000"/>
            <a:ext cx="1285875" cy="0"/>
          </a:xfrm>
          <a:prstGeom prst="line">
            <a:avLst/>
          </a:prstGeom>
          <a:noFill/>
          <a:ln w="28575">
            <a:solidFill>
              <a:srgbClr val="CC33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2304" name="Line 18">
            <a:extLst>
              <a:ext uri="{FF2B5EF4-FFF2-40B4-BE49-F238E27FC236}">
                <a16:creationId xmlns:a16="http://schemas.microsoft.com/office/drawing/2014/main" id="{22231616-F824-B379-9679-F8BB12A35779}"/>
              </a:ext>
            </a:extLst>
          </p:cNvPr>
          <p:cNvSpPr>
            <a:spLocks noChangeShapeType="1"/>
          </p:cNvSpPr>
          <p:nvPr/>
        </p:nvSpPr>
        <p:spPr bwMode="auto">
          <a:xfrm>
            <a:off x="2247900" y="4333875"/>
            <a:ext cx="0" cy="647700"/>
          </a:xfrm>
          <a:prstGeom prst="line">
            <a:avLst/>
          </a:prstGeom>
          <a:noFill/>
          <a:ln w="28575">
            <a:solidFill>
              <a:srgbClr val="CC3300"/>
            </a:solidFill>
            <a:round/>
            <a:headEnd/>
            <a:tailEnd type="triangle" w="med" len="lg"/>
          </a:ln>
          <a:extLst>
            <a:ext uri="{909E8E84-426E-40DD-AFC4-6F175D3DCCD1}">
              <a14:hiddenFill xmlns:a14="http://schemas.microsoft.com/office/drawing/2010/main">
                <a:noFill/>
              </a14:hiddenFill>
            </a:ext>
          </a:extLst>
        </p:spPr>
        <p:txBody>
          <a:bodyPr/>
          <a:lstStyle/>
          <a:p>
            <a:endParaRPr lang="en-IN"/>
          </a:p>
        </p:txBody>
      </p:sp>
      <p:sp>
        <p:nvSpPr>
          <p:cNvPr id="12305" name="Line 19">
            <a:extLst>
              <a:ext uri="{FF2B5EF4-FFF2-40B4-BE49-F238E27FC236}">
                <a16:creationId xmlns:a16="http://schemas.microsoft.com/office/drawing/2014/main" id="{C576C1C3-283B-7C08-9250-7011CC9028B6}"/>
              </a:ext>
            </a:extLst>
          </p:cNvPr>
          <p:cNvSpPr>
            <a:spLocks noChangeShapeType="1"/>
          </p:cNvSpPr>
          <p:nvPr/>
        </p:nvSpPr>
        <p:spPr bwMode="auto">
          <a:xfrm>
            <a:off x="1590675" y="4333875"/>
            <a:ext cx="1285875" cy="0"/>
          </a:xfrm>
          <a:prstGeom prst="line">
            <a:avLst/>
          </a:prstGeom>
          <a:noFill/>
          <a:ln w="28575">
            <a:solidFill>
              <a:srgbClr val="CC33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2306" name="Line 20">
            <a:extLst>
              <a:ext uri="{FF2B5EF4-FFF2-40B4-BE49-F238E27FC236}">
                <a16:creationId xmlns:a16="http://schemas.microsoft.com/office/drawing/2014/main" id="{7CE23784-BEAA-1413-5356-B574CFAF0B4A}"/>
              </a:ext>
            </a:extLst>
          </p:cNvPr>
          <p:cNvSpPr>
            <a:spLocks noChangeShapeType="1"/>
          </p:cNvSpPr>
          <p:nvPr/>
        </p:nvSpPr>
        <p:spPr bwMode="auto">
          <a:xfrm>
            <a:off x="5353050" y="1790700"/>
            <a:ext cx="0" cy="3305175"/>
          </a:xfrm>
          <a:prstGeom prst="line">
            <a:avLst/>
          </a:prstGeom>
          <a:noFill/>
          <a:ln w="28575">
            <a:solidFill>
              <a:srgbClr val="CC3300"/>
            </a:solidFill>
            <a:round/>
            <a:headEnd/>
            <a:tailEnd type="triangle" w="med" len="lg"/>
          </a:ln>
          <a:extLst>
            <a:ext uri="{909E8E84-426E-40DD-AFC4-6F175D3DCCD1}">
              <a14:hiddenFill xmlns:a14="http://schemas.microsoft.com/office/drawing/2010/main">
                <a:noFill/>
              </a14:hiddenFill>
            </a:ext>
          </a:extLst>
        </p:spPr>
        <p:txBody>
          <a:bodyPr/>
          <a:lstStyle/>
          <a:p>
            <a:endParaRPr lang="en-IN"/>
          </a:p>
        </p:txBody>
      </p:sp>
      <p:sp>
        <p:nvSpPr>
          <p:cNvPr id="12307" name="Line 21">
            <a:extLst>
              <a:ext uri="{FF2B5EF4-FFF2-40B4-BE49-F238E27FC236}">
                <a16:creationId xmlns:a16="http://schemas.microsoft.com/office/drawing/2014/main" id="{63BCCE66-3F73-E217-BAAF-0BA727D40FA0}"/>
              </a:ext>
            </a:extLst>
          </p:cNvPr>
          <p:cNvSpPr>
            <a:spLocks noChangeShapeType="1"/>
          </p:cNvSpPr>
          <p:nvPr/>
        </p:nvSpPr>
        <p:spPr bwMode="auto">
          <a:xfrm>
            <a:off x="5743575" y="1790700"/>
            <a:ext cx="0" cy="3305175"/>
          </a:xfrm>
          <a:prstGeom prst="line">
            <a:avLst/>
          </a:prstGeom>
          <a:noFill/>
          <a:ln w="28575">
            <a:solidFill>
              <a:srgbClr val="CC3300"/>
            </a:solidFill>
            <a:round/>
            <a:headEnd/>
            <a:tailEnd type="triangle" w="med" len="lg"/>
          </a:ln>
          <a:extLst>
            <a:ext uri="{909E8E84-426E-40DD-AFC4-6F175D3DCCD1}">
              <a14:hiddenFill xmlns:a14="http://schemas.microsoft.com/office/drawing/2010/main">
                <a:noFill/>
              </a14:hiddenFill>
            </a:ext>
          </a:extLst>
        </p:spPr>
        <p:txBody>
          <a:bodyPr/>
          <a:lstStyle/>
          <a:p>
            <a:endParaRPr lang="en-IN"/>
          </a:p>
        </p:txBody>
      </p:sp>
      <p:sp>
        <p:nvSpPr>
          <p:cNvPr id="12308" name="Line 22">
            <a:extLst>
              <a:ext uri="{FF2B5EF4-FFF2-40B4-BE49-F238E27FC236}">
                <a16:creationId xmlns:a16="http://schemas.microsoft.com/office/drawing/2014/main" id="{759854F1-8737-7517-491B-4FCF3A7EE64D}"/>
              </a:ext>
            </a:extLst>
          </p:cNvPr>
          <p:cNvSpPr>
            <a:spLocks noChangeShapeType="1"/>
          </p:cNvSpPr>
          <p:nvPr/>
        </p:nvSpPr>
        <p:spPr bwMode="auto">
          <a:xfrm>
            <a:off x="6172200" y="1790700"/>
            <a:ext cx="0" cy="3305175"/>
          </a:xfrm>
          <a:prstGeom prst="line">
            <a:avLst/>
          </a:prstGeom>
          <a:noFill/>
          <a:ln w="28575">
            <a:solidFill>
              <a:srgbClr val="CC3300"/>
            </a:solidFill>
            <a:round/>
            <a:headEnd/>
            <a:tailEnd type="triangle" w="med" len="lg"/>
          </a:ln>
          <a:extLst>
            <a:ext uri="{909E8E84-426E-40DD-AFC4-6F175D3DCCD1}">
              <a14:hiddenFill xmlns:a14="http://schemas.microsoft.com/office/drawing/2010/main">
                <a:noFill/>
              </a14:hiddenFill>
            </a:ext>
          </a:extLst>
        </p:spPr>
        <p:txBody>
          <a:bodyPr/>
          <a:lstStyle/>
          <a:p>
            <a:endParaRPr lang="en-IN"/>
          </a:p>
        </p:txBody>
      </p:sp>
      <p:sp>
        <p:nvSpPr>
          <p:cNvPr id="12309" name="Line 23">
            <a:extLst>
              <a:ext uri="{FF2B5EF4-FFF2-40B4-BE49-F238E27FC236}">
                <a16:creationId xmlns:a16="http://schemas.microsoft.com/office/drawing/2014/main" id="{7960A576-C45A-6E4D-5928-A4AF30F999DD}"/>
              </a:ext>
            </a:extLst>
          </p:cNvPr>
          <p:cNvSpPr>
            <a:spLocks noChangeShapeType="1"/>
          </p:cNvSpPr>
          <p:nvPr/>
        </p:nvSpPr>
        <p:spPr bwMode="auto">
          <a:xfrm>
            <a:off x="6562725" y="1800225"/>
            <a:ext cx="0" cy="3276600"/>
          </a:xfrm>
          <a:prstGeom prst="line">
            <a:avLst/>
          </a:prstGeom>
          <a:noFill/>
          <a:ln w="28575">
            <a:solidFill>
              <a:srgbClr val="CC3300"/>
            </a:solidFill>
            <a:round/>
            <a:headEnd/>
            <a:tailEnd type="triangle" w="med" len="lg"/>
          </a:ln>
          <a:extLst>
            <a:ext uri="{909E8E84-426E-40DD-AFC4-6F175D3DCCD1}">
              <a14:hiddenFill xmlns:a14="http://schemas.microsoft.com/office/drawing/2010/main">
                <a:noFill/>
              </a14:hiddenFill>
            </a:ext>
          </a:extLst>
        </p:spPr>
        <p:txBody>
          <a:bodyPr/>
          <a:lstStyle/>
          <a:p>
            <a:endParaRPr lang="en-IN"/>
          </a:p>
        </p:txBody>
      </p:sp>
      <p:sp>
        <p:nvSpPr>
          <p:cNvPr id="12310" name="Line 24">
            <a:extLst>
              <a:ext uri="{FF2B5EF4-FFF2-40B4-BE49-F238E27FC236}">
                <a16:creationId xmlns:a16="http://schemas.microsoft.com/office/drawing/2014/main" id="{AD86721D-19D7-BBFA-70CF-74625D522F47}"/>
              </a:ext>
            </a:extLst>
          </p:cNvPr>
          <p:cNvSpPr>
            <a:spLocks noChangeShapeType="1"/>
          </p:cNvSpPr>
          <p:nvPr/>
        </p:nvSpPr>
        <p:spPr bwMode="auto">
          <a:xfrm>
            <a:off x="5343525" y="1809750"/>
            <a:ext cx="1209675" cy="0"/>
          </a:xfrm>
          <a:prstGeom prst="line">
            <a:avLst/>
          </a:prstGeom>
          <a:noFill/>
          <a:ln w="28575">
            <a:solidFill>
              <a:srgbClr val="CC3300"/>
            </a:solidFill>
            <a:prstDash val="dash"/>
            <a:round/>
            <a:headEnd/>
            <a:tailEnd/>
          </a:ln>
          <a:extLst>
            <a:ext uri="{909E8E84-426E-40DD-AFC4-6F175D3DCCD1}">
              <a14:hiddenFill xmlns:a14="http://schemas.microsoft.com/office/drawing/2010/main">
                <a:noFill/>
              </a14:hiddenFill>
            </a:ext>
          </a:extLst>
        </p:spPr>
        <p:txBody>
          <a:bodyPr/>
          <a:lstStyle/>
          <a:p>
            <a:endParaRPr lang="en-IN"/>
          </a:p>
        </p:txBody>
      </p:sp>
      <p:sp>
        <p:nvSpPr>
          <p:cNvPr id="12311" name="Line 25">
            <a:extLst>
              <a:ext uri="{FF2B5EF4-FFF2-40B4-BE49-F238E27FC236}">
                <a16:creationId xmlns:a16="http://schemas.microsoft.com/office/drawing/2014/main" id="{1E6CF540-FE0B-E3BA-8A47-148B788D5580}"/>
              </a:ext>
            </a:extLst>
          </p:cNvPr>
          <p:cNvSpPr>
            <a:spLocks noChangeShapeType="1"/>
          </p:cNvSpPr>
          <p:nvPr/>
        </p:nvSpPr>
        <p:spPr bwMode="auto">
          <a:xfrm>
            <a:off x="5362575" y="5095875"/>
            <a:ext cx="1209675" cy="0"/>
          </a:xfrm>
          <a:prstGeom prst="line">
            <a:avLst/>
          </a:prstGeom>
          <a:noFill/>
          <a:ln w="28575">
            <a:solidFill>
              <a:srgbClr val="CC3300"/>
            </a:solidFill>
            <a:prstDash val="dash"/>
            <a:round/>
            <a:headEnd/>
            <a:tailEnd/>
          </a:ln>
          <a:extLst>
            <a:ext uri="{909E8E84-426E-40DD-AFC4-6F175D3DCCD1}">
              <a14:hiddenFill xmlns:a14="http://schemas.microsoft.com/office/drawing/2010/main">
                <a:noFill/>
              </a14:hiddenFill>
            </a:ext>
          </a:extLst>
        </p:spPr>
        <p:txBody>
          <a:bodyPr/>
          <a:lstStyle/>
          <a:p>
            <a:endParaRPr lang="en-IN"/>
          </a:p>
        </p:txBody>
      </p:sp>
      <p:sp>
        <p:nvSpPr>
          <p:cNvPr id="12312" name="Text Box 26">
            <a:extLst>
              <a:ext uri="{FF2B5EF4-FFF2-40B4-BE49-F238E27FC236}">
                <a16:creationId xmlns:a16="http://schemas.microsoft.com/office/drawing/2014/main" id="{CA9FED27-5789-B935-E230-64D1ADC5B210}"/>
              </a:ext>
            </a:extLst>
          </p:cNvPr>
          <p:cNvSpPr txBox="1">
            <a:spLocks noChangeArrowheads="1"/>
          </p:cNvSpPr>
          <p:nvPr/>
        </p:nvSpPr>
        <p:spPr bwMode="auto">
          <a:xfrm>
            <a:off x="736600" y="2465388"/>
            <a:ext cx="6159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b="0"/>
              <a:t>loop</a:t>
            </a:r>
          </a:p>
        </p:txBody>
      </p:sp>
      <p:sp>
        <p:nvSpPr>
          <p:cNvPr id="12313" name="Text Box 27">
            <a:extLst>
              <a:ext uri="{FF2B5EF4-FFF2-40B4-BE49-F238E27FC236}">
                <a16:creationId xmlns:a16="http://schemas.microsoft.com/office/drawing/2014/main" id="{65E96A06-2B1A-400E-6170-791747224A45}"/>
              </a:ext>
            </a:extLst>
          </p:cNvPr>
          <p:cNvSpPr txBox="1">
            <a:spLocks noChangeArrowheads="1"/>
          </p:cNvSpPr>
          <p:nvPr/>
        </p:nvSpPr>
        <p:spPr bwMode="auto">
          <a:xfrm>
            <a:off x="736600" y="3789363"/>
            <a:ext cx="6159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b="0"/>
              <a:t>loop</a:t>
            </a:r>
          </a:p>
        </p:txBody>
      </p:sp>
      <p:sp>
        <p:nvSpPr>
          <p:cNvPr id="12314" name="Text Box 28">
            <a:extLst>
              <a:ext uri="{FF2B5EF4-FFF2-40B4-BE49-F238E27FC236}">
                <a16:creationId xmlns:a16="http://schemas.microsoft.com/office/drawing/2014/main" id="{DD480664-49B2-09E6-EB7F-35F9189C3FAD}"/>
              </a:ext>
            </a:extLst>
          </p:cNvPr>
          <p:cNvSpPr txBox="1">
            <a:spLocks noChangeArrowheads="1"/>
          </p:cNvSpPr>
          <p:nvPr/>
        </p:nvSpPr>
        <p:spPr bwMode="auto">
          <a:xfrm>
            <a:off x="1660525" y="5522913"/>
            <a:ext cx="12382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b="0"/>
              <a:t>Loop-level</a:t>
            </a:r>
          </a:p>
        </p:txBody>
      </p:sp>
      <p:sp>
        <p:nvSpPr>
          <p:cNvPr id="12315" name="Text Box 29">
            <a:extLst>
              <a:ext uri="{FF2B5EF4-FFF2-40B4-BE49-F238E27FC236}">
                <a16:creationId xmlns:a16="http://schemas.microsoft.com/office/drawing/2014/main" id="{38780357-5D25-6328-BDBD-CE70B15BA58F}"/>
              </a:ext>
            </a:extLst>
          </p:cNvPr>
          <p:cNvSpPr txBox="1">
            <a:spLocks noChangeArrowheads="1"/>
          </p:cNvSpPr>
          <p:nvPr/>
        </p:nvSpPr>
        <p:spPr bwMode="auto">
          <a:xfrm>
            <a:off x="5099050" y="5484813"/>
            <a:ext cx="17589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b="0"/>
              <a:t>Parallel regions</a:t>
            </a:r>
          </a:p>
        </p:txBody>
      </p:sp>
      <p:sp>
        <p:nvSpPr>
          <p:cNvPr id="12316" name="Text Box 30">
            <a:extLst>
              <a:ext uri="{FF2B5EF4-FFF2-40B4-BE49-F238E27FC236}">
                <a16:creationId xmlns:a16="http://schemas.microsoft.com/office/drawing/2014/main" id="{E8E1A25B-3DD0-061F-0EAF-C9BCAF35DD0D}"/>
              </a:ext>
            </a:extLst>
          </p:cNvPr>
          <p:cNvSpPr txBox="1">
            <a:spLocks noChangeArrowheads="1"/>
          </p:cNvSpPr>
          <p:nvPr/>
        </p:nvSpPr>
        <p:spPr bwMode="auto">
          <a:xfrm>
            <a:off x="1489075" y="1836738"/>
            <a:ext cx="7302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b="0"/>
              <a:t>serial</a:t>
            </a:r>
          </a:p>
        </p:txBody>
      </p:sp>
      <p:sp>
        <p:nvSpPr>
          <p:cNvPr id="12317" name="Text Box 31">
            <a:extLst>
              <a:ext uri="{FF2B5EF4-FFF2-40B4-BE49-F238E27FC236}">
                <a16:creationId xmlns:a16="http://schemas.microsoft.com/office/drawing/2014/main" id="{E50F432F-222A-CF22-0128-AAF962F37157}"/>
              </a:ext>
            </a:extLst>
          </p:cNvPr>
          <p:cNvSpPr txBox="1">
            <a:spLocks noChangeArrowheads="1"/>
          </p:cNvSpPr>
          <p:nvPr/>
        </p:nvSpPr>
        <p:spPr bwMode="auto">
          <a:xfrm>
            <a:off x="1460500" y="3151188"/>
            <a:ext cx="7302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b="0"/>
              <a:t>serial</a:t>
            </a:r>
          </a:p>
        </p:txBody>
      </p:sp>
      <p:sp>
        <p:nvSpPr>
          <p:cNvPr id="12318" name="Text Box 32">
            <a:extLst>
              <a:ext uri="{FF2B5EF4-FFF2-40B4-BE49-F238E27FC236}">
                <a16:creationId xmlns:a16="http://schemas.microsoft.com/office/drawing/2014/main" id="{3261A1B2-763F-0DDF-8F21-486461B661F5}"/>
              </a:ext>
            </a:extLst>
          </p:cNvPr>
          <p:cNvSpPr txBox="1">
            <a:spLocks noChangeArrowheads="1"/>
          </p:cNvSpPr>
          <p:nvPr/>
        </p:nvSpPr>
        <p:spPr bwMode="auto">
          <a:xfrm>
            <a:off x="1479550" y="4427538"/>
            <a:ext cx="7302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b="0"/>
              <a:t>serial</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72494931-343C-11C4-365D-9CC809872775}"/>
              </a:ext>
            </a:extLst>
          </p:cNvPr>
          <p:cNvSpPr>
            <a:spLocks noGrp="1" noChangeArrowheads="1"/>
          </p:cNvSpPr>
          <p:nvPr>
            <p:ph type="title"/>
          </p:nvPr>
        </p:nvSpPr>
        <p:spPr>
          <a:xfrm>
            <a:off x="457200" y="228600"/>
            <a:ext cx="8229600" cy="884238"/>
          </a:xfrm>
        </p:spPr>
        <p:txBody>
          <a:bodyPr/>
          <a:lstStyle/>
          <a:p>
            <a:pPr eaLnBrk="1" hangingPunct="1"/>
            <a:r>
              <a:rPr lang="en-US" altLang="en-US">
                <a:solidFill>
                  <a:schemeClr val="accent2"/>
                </a:solidFill>
              </a:rPr>
              <a:t>parallel do &amp; parallel for</a:t>
            </a:r>
          </a:p>
        </p:txBody>
      </p:sp>
      <p:sp>
        <p:nvSpPr>
          <p:cNvPr id="13315" name="Rectangle 3">
            <a:extLst>
              <a:ext uri="{FF2B5EF4-FFF2-40B4-BE49-F238E27FC236}">
                <a16:creationId xmlns:a16="http://schemas.microsoft.com/office/drawing/2014/main" id="{7C64D361-EE1F-9EFC-4053-D8AC7B9A40C6}"/>
              </a:ext>
            </a:extLst>
          </p:cNvPr>
          <p:cNvSpPr>
            <a:spLocks noGrp="1" noChangeArrowheads="1"/>
          </p:cNvSpPr>
          <p:nvPr>
            <p:ph idx="1"/>
          </p:nvPr>
        </p:nvSpPr>
        <p:spPr/>
        <p:txBody>
          <a:bodyPr/>
          <a:lstStyle/>
          <a:p>
            <a:pPr eaLnBrk="1" hangingPunct="1"/>
            <a:r>
              <a:rPr lang="en-US" altLang="en-US">
                <a:solidFill>
                  <a:srgbClr val="CC3300"/>
                </a:solidFill>
              </a:rPr>
              <a:t>parallel do </a:t>
            </a:r>
            <a:r>
              <a:rPr lang="en-US" altLang="en-US">
                <a:solidFill>
                  <a:schemeClr val="accent2"/>
                </a:solidFill>
              </a:rPr>
              <a:t>(Fortran)</a:t>
            </a:r>
            <a:r>
              <a:rPr lang="en-US" altLang="en-US">
                <a:solidFill>
                  <a:srgbClr val="CC3300"/>
                </a:solidFill>
              </a:rPr>
              <a:t> </a:t>
            </a:r>
            <a:r>
              <a:rPr lang="en-US" altLang="en-US">
                <a:solidFill>
                  <a:schemeClr val="accent2"/>
                </a:solidFill>
              </a:rPr>
              <a:t>and </a:t>
            </a:r>
            <a:r>
              <a:rPr lang="en-US" altLang="en-US">
                <a:solidFill>
                  <a:srgbClr val="CC3300"/>
                </a:solidFill>
              </a:rPr>
              <a:t>parallel for </a:t>
            </a:r>
            <a:r>
              <a:rPr lang="en-US" altLang="en-US">
                <a:solidFill>
                  <a:schemeClr val="accent2"/>
                </a:solidFill>
              </a:rPr>
              <a:t>(C) directives parallelize subsequent loop</a:t>
            </a:r>
          </a:p>
          <a:p>
            <a:pPr lvl="1" eaLnBrk="1" hangingPunct="1">
              <a:buFontTx/>
              <a:buNone/>
            </a:pPr>
            <a:endParaRPr lang="en-US" altLang="en-US" sz="2000" b="1">
              <a:latin typeface="Courier New" panose="02070309020205020404" pitchFamily="49" charset="0"/>
            </a:endParaRPr>
          </a:p>
        </p:txBody>
      </p:sp>
      <p:sp>
        <p:nvSpPr>
          <p:cNvPr id="13316" name="Line 4">
            <a:extLst>
              <a:ext uri="{FF2B5EF4-FFF2-40B4-BE49-F238E27FC236}">
                <a16:creationId xmlns:a16="http://schemas.microsoft.com/office/drawing/2014/main" id="{DC9A3141-A25C-5908-2656-CC6DF2831B3B}"/>
              </a:ext>
            </a:extLst>
          </p:cNvPr>
          <p:cNvSpPr>
            <a:spLocks noChangeShapeType="1"/>
          </p:cNvSpPr>
          <p:nvPr/>
        </p:nvSpPr>
        <p:spPr bwMode="auto">
          <a:xfrm>
            <a:off x="381000" y="1219200"/>
            <a:ext cx="8382000"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3317" name="Line 5">
            <a:extLst>
              <a:ext uri="{FF2B5EF4-FFF2-40B4-BE49-F238E27FC236}">
                <a16:creationId xmlns:a16="http://schemas.microsoft.com/office/drawing/2014/main" id="{C6DF12B9-972E-017F-A6C8-A1F805EA510D}"/>
              </a:ext>
            </a:extLst>
          </p:cNvPr>
          <p:cNvSpPr>
            <a:spLocks noChangeShapeType="1"/>
          </p:cNvSpPr>
          <p:nvPr/>
        </p:nvSpPr>
        <p:spPr bwMode="auto">
          <a:xfrm>
            <a:off x="381000" y="228600"/>
            <a:ext cx="0" cy="99060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3318" name="Line 7">
            <a:extLst>
              <a:ext uri="{FF2B5EF4-FFF2-40B4-BE49-F238E27FC236}">
                <a16:creationId xmlns:a16="http://schemas.microsoft.com/office/drawing/2014/main" id="{6B678693-BF30-6003-1AFB-DB15B5FF8EE8}"/>
              </a:ext>
            </a:extLst>
          </p:cNvPr>
          <p:cNvSpPr>
            <a:spLocks noChangeShapeType="1"/>
          </p:cNvSpPr>
          <p:nvPr/>
        </p:nvSpPr>
        <p:spPr bwMode="auto">
          <a:xfrm>
            <a:off x="1257300" y="3248025"/>
            <a:ext cx="1190625" cy="0"/>
          </a:xfrm>
          <a:prstGeom prst="line">
            <a:avLst/>
          </a:prstGeom>
          <a:noFill/>
          <a:ln w="9525">
            <a:solidFill>
              <a:srgbClr val="0099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3319" name="Line 8">
            <a:extLst>
              <a:ext uri="{FF2B5EF4-FFF2-40B4-BE49-F238E27FC236}">
                <a16:creationId xmlns:a16="http://schemas.microsoft.com/office/drawing/2014/main" id="{AE834DF8-1F22-A829-F3BE-03EB32294723}"/>
              </a:ext>
            </a:extLst>
          </p:cNvPr>
          <p:cNvSpPr>
            <a:spLocks noChangeShapeType="1"/>
          </p:cNvSpPr>
          <p:nvPr/>
        </p:nvSpPr>
        <p:spPr bwMode="auto">
          <a:xfrm flipH="1">
            <a:off x="1076325" y="3257550"/>
            <a:ext cx="180975" cy="304800"/>
          </a:xfrm>
          <a:prstGeom prst="line">
            <a:avLst/>
          </a:prstGeom>
          <a:noFill/>
          <a:ln w="9525">
            <a:solidFill>
              <a:srgbClr val="0099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13320" name="Text Box 9">
            <a:extLst>
              <a:ext uri="{FF2B5EF4-FFF2-40B4-BE49-F238E27FC236}">
                <a16:creationId xmlns:a16="http://schemas.microsoft.com/office/drawing/2014/main" id="{AC6F2E58-0EB1-BFFB-2F40-44847B22A7D0}"/>
              </a:ext>
            </a:extLst>
          </p:cNvPr>
          <p:cNvSpPr txBox="1">
            <a:spLocks noChangeArrowheads="1"/>
          </p:cNvSpPr>
          <p:nvPr/>
        </p:nvSpPr>
        <p:spPr bwMode="auto">
          <a:xfrm>
            <a:off x="4505325" y="3587750"/>
            <a:ext cx="4305300" cy="1317625"/>
          </a:xfrm>
          <a:prstGeom prst="rect">
            <a:avLst/>
          </a:prstGeom>
          <a:noFill/>
          <a:ln w="635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sz="2000">
                <a:solidFill>
                  <a:srgbClr val="CC3300"/>
                </a:solidFill>
                <a:latin typeface="Courier New" panose="02070309020205020404" pitchFamily="49" charset="0"/>
              </a:rPr>
              <a:t>#pragma omp parallel for</a:t>
            </a:r>
          </a:p>
          <a:p>
            <a:pPr eaLnBrk="1" hangingPunct="1"/>
            <a:r>
              <a:rPr lang="en-US" altLang="en-US" sz="2000">
                <a:latin typeface="Courier New" panose="02070309020205020404" pitchFamily="49" charset="0"/>
              </a:rPr>
              <a:t>for(i = 1; i &lt;= maxi; i++){</a:t>
            </a:r>
          </a:p>
          <a:p>
            <a:pPr eaLnBrk="1" hangingPunct="1"/>
            <a:r>
              <a:rPr lang="en-US" altLang="en-US" sz="2000">
                <a:latin typeface="Courier New" panose="02070309020205020404" pitchFamily="49" charset="0"/>
              </a:rPr>
              <a:t>    a[i] = b[i] = c[i];</a:t>
            </a:r>
          </a:p>
          <a:p>
            <a:pPr eaLnBrk="1" hangingPunct="1"/>
            <a:r>
              <a:rPr lang="en-US" altLang="en-US" sz="2000">
                <a:latin typeface="Courier New" panose="02070309020205020404" pitchFamily="49" charset="0"/>
              </a:rPr>
              <a:t>}</a:t>
            </a:r>
          </a:p>
        </p:txBody>
      </p:sp>
      <p:sp>
        <p:nvSpPr>
          <p:cNvPr id="13321" name="Text Box 10">
            <a:extLst>
              <a:ext uri="{FF2B5EF4-FFF2-40B4-BE49-F238E27FC236}">
                <a16:creationId xmlns:a16="http://schemas.microsoft.com/office/drawing/2014/main" id="{DC5DE1FA-93FC-0BFB-471E-BE08CE7967F3}"/>
              </a:ext>
            </a:extLst>
          </p:cNvPr>
          <p:cNvSpPr txBox="1">
            <a:spLocks noChangeArrowheads="1"/>
          </p:cNvSpPr>
          <p:nvPr/>
        </p:nvSpPr>
        <p:spPr bwMode="auto">
          <a:xfrm>
            <a:off x="803275" y="3587750"/>
            <a:ext cx="3543300" cy="1317625"/>
          </a:xfrm>
          <a:prstGeom prst="rect">
            <a:avLst/>
          </a:prstGeom>
          <a:noFill/>
          <a:ln w="635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r>
              <a:rPr lang="en-US" altLang="en-US" sz="2000">
                <a:solidFill>
                  <a:srgbClr val="009900"/>
                </a:solidFill>
                <a:latin typeface="Courier New" panose="02070309020205020404" pitchFamily="49" charset="0"/>
              </a:rPr>
              <a:t>!$</a:t>
            </a:r>
            <a:r>
              <a:rPr lang="en-US" altLang="en-US" sz="2000">
                <a:solidFill>
                  <a:srgbClr val="CC3300"/>
                </a:solidFill>
                <a:latin typeface="Courier New" panose="02070309020205020404" pitchFamily="49" charset="0"/>
              </a:rPr>
              <a:t>omp parallel do</a:t>
            </a:r>
          </a:p>
          <a:p>
            <a:pPr eaLnBrk="1" hangingPunct="1"/>
            <a:r>
              <a:rPr lang="en-US" altLang="en-US" sz="2000">
                <a:latin typeface="Courier New" panose="02070309020205020404" pitchFamily="49" charset="0"/>
              </a:rPr>
              <a:t>do i = 1, maxi</a:t>
            </a:r>
          </a:p>
          <a:p>
            <a:pPr eaLnBrk="1" hangingPunct="1"/>
            <a:r>
              <a:rPr lang="en-US" altLang="en-US" sz="2000">
                <a:latin typeface="Courier New" panose="02070309020205020404" pitchFamily="49" charset="0"/>
              </a:rPr>
              <a:t>    a(i) = b(i) + c(i)</a:t>
            </a:r>
          </a:p>
          <a:p>
            <a:pPr eaLnBrk="1" hangingPunct="1"/>
            <a:r>
              <a:rPr lang="en-US" altLang="en-US" sz="2000">
                <a:latin typeface="Courier New" panose="02070309020205020404" pitchFamily="49" charset="0"/>
              </a:rPr>
              <a:t>enddo</a:t>
            </a:r>
          </a:p>
        </p:txBody>
      </p:sp>
      <p:sp>
        <p:nvSpPr>
          <p:cNvPr id="13322" name="Text Box 11">
            <a:extLst>
              <a:ext uri="{FF2B5EF4-FFF2-40B4-BE49-F238E27FC236}">
                <a16:creationId xmlns:a16="http://schemas.microsoft.com/office/drawing/2014/main" id="{CB2F0518-A175-A127-FED7-0620BB868302}"/>
              </a:ext>
            </a:extLst>
          </p:cNvPr>
          <p:cNvSpPr txBox="1">
            <a:spLocks noChangeArrowheads="1"/>
          </p:cNvSpPr>
          <p:nvPr/>
        </p:nvSpPr>
        <p:spPr bwMode="auto">
          <a:xfrm>
            <a:off x="2428875" y="3055938"/>
            <a:ext cx="369887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b="1">
                <a:solidFill>
                  <a:schemeClr val="tx1"/>
                </a:solidFill>
                <a:latin typeface="Arial" panose="020B0604020202020204" pitchFamily="34" charset="0"/>
              </a:defRPr>
            </a:lvl1pPr>
            <a:lvl2pPr marL="742950" indent="-285750" eaLnBrk="0" hangingPunct="0">
              <a:defRPr b="1">
                <a:solidFill>
                  <a:schemeClr val="tx1"/>
                </a:solidFill>
                <a:latin typeface="Arial" panose="020B0604020202020204" pitchFamily="34" charset="0"/>
              </a:defRPr>
            </a:lvl2pPr>
            <a:lvl3pPr marL="1143000" indent="-228600" eaLnBrk="0" hangingPunct="0">
              <a:defRPr b="1">
                <a:solidFill>
                  <a:schemeClr val="tx1"/>
                </a:solidFill>
                <a:latin typeface="Arial" panose="020B0604020202020204" pitchFamily="34" charset="0"/>
              </a:defRPr>
            </a:lvl3pPr>
            <a:lvl4pPr marL="1600200" indent="-228600" eaLnBrk="0" hangingPunct="0">
              <a:defRPr b="1">
                <a:solidFill>
                  <a:schemeClr val="tx1"/>
                </a:solidFill>
                <a:latin typeface="Arial" panose="020B0604020202020204" pitchFamily="34" charset="0"/>
              </a:defRPr>
            </a:lvl4pPr>
            <a:lvl5pPr marL="2057400" indent="-228600" eaLnBrk="0" hangingPunct="0">
              <a:defRPr b="1">
                <a:solidFill>
                  <a:schemeClr val="tx1"/>
                </a:solidFill>
                <a:latin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defRPr>
            </a:lvl9pPr>
          </a:lstStyle>
          <a:p>
            <a:pPr eaLnBrk="1" hangingPunct="1">
              <a:spcBef>
                <a:spcPct val="50000"/>
              </a:spcBef>
            </a:pPr>
            <a:r>
              <a:rPr lang="en-US" altLang="en-US" b="0">
                <a:solidFill>
                  <a:srgbClr val="009900"/>
                </a:solidFill>
              </a:rPr>
              <a:t>Use “c$” for fixed-format Fortran</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80596DC1-21AD-3EE9-BBF8-35C0DEA72D92}"/>
              </a:ext>
            </a:extLst>
          </p:cNvPr>
          <p:cNvSpPr>
            <a:spLocks noGrp="1" noChangeArrowheads="1"/>
          </p:cNvSpPr>
          <p:nvPr>
            <p:ph type="title"/>
          </p:nvPr>
        </p:nvSpPr>
        <p:spPr>
          <a:xfrm>
            <a:off x="457200" y="228600"/>
            <a:ext cx="8229600" cy="884238"/>
          </a:xfrm>
        </p:spPr>
        <p:txBody>
          <a:bodyPr/>
          <a:lstStyle/>
          <a:p>
            <a:pPr eaLnBrk="1" hangingPunct="1"/>
            <a:r>
              <a:rPr lang="en-US" altLang="en-US">
                <a:solidFill>
                  <a:schemeClr val="accent2"/>
                </a:solidFill>
              </a:rPr>
              <a:t>parallel do &amp; parallel for (cont’d)</a:t>
            </a:r>
          </a:p>
        </p:txBody>
      </p:sp>
      <p:sp>
        <p:nvSpPr>
          <p:cNvPr id="14339" name="Rectangle 3">
            <a:extLst>
              <a:ext uri="{FF2B5EF4-FFF2-40B4-BE49-F238E27FC236}">
                <a16:creationId xmlns:a16="http://schemas.microsoft.com/office/drawing/2014/main" id="{73F98D3A-DE42-1611-ADB1-35B40B278CD3}"/>
              </a:ext>
            </a:extLst>
          </p:cNvPr>
          <p:cNvSpPr>
            <a:spLocks noGrp="1" noChangeArrowheads="1"/>
          </p:cNvSpPr>
          <p:nvPr>
            <p:ph idx="1"/>
          </p:nvPr>
        </p:nvSpPr>
        <p:spPr>
          <a:xfrm>
            <a:off x="762000" y="1752600"/>
            <a:ext cx="7290055" cy="4023360"/>
          </a:xfrm>
        </p:spPr>
        <p:txBody>
          <a:bodyPr>
            <a:normAutofit/>
          </a:bodyPr>
          <a:lstStyle/>
          <a:p>
            <a:pPr eaLnBrk="1" hangingPunct="1"/>
            <a:r>
              <a:rPr lang="en-US" altLang="en-US" sz="2800" dirty="0">
                <a:solidFill>
                  <a:schemeClr val="accent2"/>
                </a:solidFill>
              </a:rPr>
              <a:t>Suppose maxi = 1000</a:t>
            </a:r>
          </a:p>
          <a:p>
            <a:pPr lvl="1" eaLnBrk="1" hangingPunct="1">
              <a:buFontTx/>
              <a:buNone/>
            </a:pPr>
            <a:endParaRPr lang="en-US" altLang="en-US" sz="2000" dirty="0">
              <a:solidFill>
                <a:schemeClr val="accent2"/>
              </a:solidFill>
            </a:endParaRPr>
          </a:p>
          <a:p>
            <a:pPr lvl="1" eaLnBrk="1" hangingPunct="1">
              <a:buFontTx/>
              <a:buNone/>
            </a:pPr>
            <a:r>
              <a:rPr lang="en-US" altLang="en-US" sz="2000" dirty="0">
                <a:solidFill>
                  <a:schemeClr val="accent2"/>
                </a:solidFill>
              </a:rPr>
              <a:t>Thread 0 gets </a:t>
            </a:r>
            <a:r>
              <a:rPr lang="en-US" altLang="en-US" sz="2000" dirty="0" err="1">
                <a:solidFill>
                  <a:schemeClr val="accent2"/>
                </a:solidFill>
              </a:rPr>
              <a:t>i</a:t>
            </a:r>
            <a:r>
              <a:rPr lang="en-US" altLang="en-US" sz="2000" dirty="0">
                <a:solidFill>
                  <a:schemeClr val="accent2"/>
                </a:solidFill>
              </a:rPr>
              <a:t> = 1 to 250 </a:t>
            </a:r>
          </a:p>
          <a:p>
            <a:pPr lvl="1" eaLnBrk="1" hangingPunct="1">
              <a:buFontTx/>
              <a:buNone/>
            </a:pPr>
            <a:r>
              <a:rPr lang="en-US" altLang="en-US" sz="2000" dirty="0">
                <a:solidFill>
                  <a:schemeClr val="accent2"/>
                </a:solidFill>
              </a:rPr>
              <a:t>Thread 1 gets </a:t>
            </a:r>
            <a:r>
              <a:rPr lang="en-US" altLang="en-US" sz="2000" dirty="0" err="1">
                <a:solidFill>
                  <a:schemeClr val="accent2"/>
                </a:solidFill>
              </a:rPr>
              <a:t>i</a:t>
            </a:r>
            <a:r>
              <a:rPr lang="en-US" altLang="en-US" sz="2000" dirty="0">
                <a:solidFill>
                  <a:schemeClr val="accent2"/>
                </a:solidFill>
              </a:rPr>
              <a:t> = 251 to 500 </a:t>
            </a:r>
          </a:p>
          <a:p>
            <a:pPr lvl="1" eaLnBrk="1" hangingPunct="1">
              <a:buFontTx/>
              <a:buNone/>
            </a:pPr>
            <a:r>
              <a:rPr lang="en-US" altLang="en-US" sz="3200" dirty="0">
                <a:solidFill>
                  <a:schemeClr val="accent2"/>
                </a:solidFill>
              </a:rPr>
              <a:t>	  etc.</a:t>
            </a:r>
          </a:p>
          <a:p>
            <a:pPr eaLnBrk="1" hangingPunct="1"/>
            <a:endParaRPr lang="en-US" altLang="en-US" sz="2800" dirty="0">
              <a:solidFill>
                <a:schemeClr val="accent2"/>
              </a:solidFill>
            </a:endParaRPr>
          </a:p>
          <a:p>
            <a:pPr eaLnBrk="1" hangingPunct="1"/>
            <a:r>
              <a:rPr lang="en-US" altLang="en-US" sz="2800" dirty="0">
                <a:solidFill>
                  <a:schemeClr val="accent2"/>
                </a:solidFill>
              </a:rPr>
              <a:t>Barrier implied at end of loop</a:t>
            </a:r>
          </a:p>
        </p:txBody>
      </p:sp>
      <p:sp>
        <p:nvSpPr>
          <p:cNvPr id="14340" name="Line 4">
            <a:extLst>
              <a:ext uri="{FF2B5EF4-FFF2-40B4-BE49-F238E27FC236}">
                <a16:creationId xmlns:a16="http://schemas.microsoft.com/office/drawing/2014/main" id="{27202292-BF14-82A7-E9E6-498C27B8383F}"/>
              </a:ext>
            </a:extLst>
          </p:cNvPr>
          <p:cNvSpPr>
            <a:spLocks noChangeShapeType="1"/>
          </p:cNvSpPr>
          <p:nvPr/>
        </p:nvSpPr>
        <p:spPr bwMode="auto">
          <a:xfrm>
            <a:off x="381000" y="1219200"/>
            <a:ext cx="8382000"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4341" name="Line 5">
            <a:extLst>
              <a:ext uri="{FF2B5EF4-FFF2-40B4-BE49-F238E27FC236}">
                <a16:creationId xmlns:a16="http://schemas.microsoft.com/office/drawing/2014/main" id="{0BA49328-84FA-014A-B688-910835A62E04}"/>
              </a:ext>
            </a:extLst>
          </p:cNvPr>
          <p:cNvSpPr>
            <a:spLocks noChangeShapeType="1"/>
          </p:cNvSpPr>
          <p:nvPr/>
        </p:nvSpPr>
        <p:spPr bwMode="auto">
          <a:xfrm>
            <a:off x="381000" y="228600"/>
            <a:ext cx="0" cy="99060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en-IN"/>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1026">
            <a:extLst>
              <a:ext uri="{FF2B5EF4-FFF2-40B4-BE49-F238E27FC236}">
                <a16:creationId xmlns:a16="http://schemas.microsoft.com/office/drawing/2014/main" id="{9DACBC2B-F9A9-2433-24C8-ECD715CA797B}"/>
              </a:ext>
            </a:extLst>
          </p:cNvPr>
          <p:cNvSpPr>
            <a:spLocks noGrp="1" noChangeArrowheads="1"/>
          </p:cNvSpPr>
          <p:nvPr>
            <p:ph type="title"/>
          </p:nvPr>
        </p:nvSpPr>
        <p:spPr/>
        <p:txBody>
          <a:bodyPr/>
          <a:lstStyle/>
          <a:p>
            <a:pPr eaLnBrk="1" hangingPunct="1">
              <a:defRPr/>
            </a:pPr>
            <a:r>
              <a:rPr lang="en-US"/>
              <a:t>Creating Parallel Regions</a:t>
            </a:r>
          </a:p>
        </p:txBody>
      </p:sp>
      <p:sp>
        <p:nvSpPr>
          <p:cNvPr id="26626" name="Rectangle 1027">
            <a:extLst>
              <a:ext uri="{FF2B5EF4-FFF2-40B4-BE49-F238E27FC236}">
                <a16:creationId xmlns:a16="http://schemas.microsoft.com/office/drawing/2014/main" id="{22A60A5D-9570-57E3-BF99-587BBE671773}"/>
              </a:ext>
            </a:extLst>
          </p:cNvPr>
          <p:cNvSpPr>
            <a:spLocks noGrp="1" noChangeArrowheads="1"/>
          </p:cNvSpPr>
          <p:nvPr>
            <p:ph idx="1"/>
          </p:nvPr>
        </p:nvSpPr>
        <p:spPr/>
        <p:txBody>
          <a:bodyPr>
            <a:normAutofit fontScale="92500" lnSpcReduction="10000"/>
          </a:bodyPr>
          <a:lstStyle/>
          <a:p>
            <a:pPr eaLnBrk="1" hangingPunct="1"/>
            <a:r>
              <a:rPr lang="en-US" altLang="en-US" sz="2800" dirty="0">
                <a:solidFill>
                  <a:srgbClr val="FF3300"/>
                </a:solidFill>
              </a:rPr>
              <a:t>Only one way</a:t>
            </a:r>
            <a:r>
              <a:rPr lang="en-US" altLang="en-US" sz="2800" dirty="0"/>
              <a:t> to create threads in OpenMP API:</a:t>
            </a:r>
          </a:p>
          <a:p>
            <a:pPr eaLnBrk="1" hangingPunct="1"/>
            <a:r>
              <a:rPr lang="en-US" altLang="en-US" sz="2800" dirty="0"/>
              <a:t>Fortran:</a:t>
            </a:r>
          </a:p>
          <a:p>
            <a:pPr lvl="1" eaLnBrk="1" hangingPunct="1">
              <a:buFontTx/>
              <a:buNone/>
            </a:pPr>
            <a:r>
              <a:rPr lang="en-US" altLang="en-US" sz="2400" dirty="0"/>
              <a:t>!$OMP parallel</a:t>
            </a:r>
          </a:p>
          <a:p>
            <a:pPr lvl="1" eaLnBrk="1" hangingPunct="1">
              <a:buFontTx/>
              <a:buNone/>
            </a:pPr>
            <a:r>
              <a:rPr lang="en-US" altLang="en-US" sz="2400" dirty="0"/>
              <a:t>	</a:t>
            </a:r>
            <a:r>
              <a:rPr lang="en-US" altLang="en-US" sz="2400" i="1" dirty="0"/>
              <a:t>&lt; code to be executed in parallel &gt;</a:t>
            </a:r>
            <a:endParaRPr lang="en-US" altLang="en-US" sz="2400" dirty="0"/>
          </a:p>
          <a:p>
            <a:pPr lvl="1" eaLnBrk="1" hangingPunct="1">
              <a:buFontTx/>
              <a:buNone/>
            </a:pPr>
            <a:r>
              <a:rPr lang="en-US" altLang="en-US" sz="2400" dirty="0"/>
              <a:t>!$OMP end parallel</a:t>
            </a:r>
          </a:p>
          <a:p>
            <a:pPr eaLnBrk="1" hangingPunct="1"/>
            <a:r>
              <a:rPr lang="en-US" altLang="en-US" sz="2800" dirty="0"/>
              <a:t>C</a:t>
            </a:r>
          </a:p>
          <a:p>
            <a:pPr lvl="1" eaLnBrk="1" hangingPunct="1">
              <a:buFontTx/>
              <a:buNone/>
            </a:pPr>
            <a:r>
              <a:rPr lang="en-US" altLang="en-US" sz="2400" dirty="0"/>
              <a:t>#pragma </a:t>
            </a:r>
            <a:r>
              <a:rPr lang="en-US" altLang="en-US" sz="2400" dirty="0" err="1"/>
              <a:t>omp</a:t>
            </a:r>
            <a:r>
              <a:rPr lang="en-US" altLang="en-US" sz="2400" dirty="0"/>
              <a:t> parallel</a:t>
            </a:r>
          </a:p>
          <a:p>
            <a:pPr lvl="1" eaLnBrk="1" hangingPunct="1">
              <a:buFontTx/>
              <a:buNone/>
            </a:pPr>
            <a:r>
              <a:rPr lang="en-US" altLang="en-US" sz="2400" dirty="0"/>
              <a:t>{</a:t>
            </a:r>
          </a:p>
          <a:p>
            <a:pPr lvl="1" eaLnBrk="1" hangingPunct="1">
              <a:buFontTx/>
              <a:buNone/>
            </a:pPr>
            <a:r>
              <a:rPr lang="en-US" altLang="en-US" sz="2400" dirty="0"/>
              <a:t>	</a:t>
            </a:r>
            <a:r>
              <a:rPr lang="en-US" altLang="en-US" sz="2400" i="1" dirty="0"/>
              <a:t>code to be executed by each thread</a:t>
            </a:r>
            <a:endParaRPr lang="en-US" altLang="en-US" sz="2400" dirty="0"/>
          </a:p>
          <a:p>
            <a:pPr lvl="1" eaLnBrk="1" hangingPunct="1">
              <a:buFontTx/>
              <a:buNone/>
            </a:pPr>
            <a:r>
              <a:rPr lang="en-US" altLang="en-US" sz="2400" dirty="0"/>
              <a:t>}</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6D54180F-3D78-0AF6-C374-7B6C67D53760}"/>
              </a:ext>
            </a:extLst>
          </p:cNvPr>
          <p:cNvSpPr>
            <a:spLocks noGrp="1" noChangeArrowheads="1"/>
          </p:cNvSpPr>
          <p:nvPr>
            <p:ph type="title"/>
          </p:nvPr>
        </p:nvSpPr>
        <p:spPr/>
        <p:txBody>
          <a:bodyPr>
            <a:normAutofit/>
          </a:bodyPr>
          <a:lstStyle/>
          <a:p>
            <a:pPr eaLnBrk="1" hangingPunct="1">
              <a:defRPr/>
            </a:pPr>
            <a:r>
              <a:rPr lang="en-US"/>
              <a:t>Comparison of Programming Models</a:t>
            </a:r>
          </a:p>
        </p:txBody>
      </p:sp>
      <p:graphicFrame>
        <p:nvGraphicFramePr>
          <p:cNvPr id="92501" name="Group 341">
            <a:extLst>
              <a:ext uri="{FF2B5EF4-FFF2-40B4-BE49-F238E27FC236}">
                <a16:creationId xmlns:a16="http://schemas.microsoft.com/office/drawing/2014/main" id="{FA5CCD37-77EB-61FE-CC12-9EAC05EE0967}"/>
              </a:ext>
            </a:extLst>
          </p:cNvPr>
          <p:cNvGraphicFramePr>
            <a:graphicFrameLocks noGrp="1"/>
          </p:cNvGraphicFramePr>
          <p:nvPr>
            <p:ph idx="1"/>
          </p:nvPr>
        </p:nvGraphicFramePr>
        <p:xfrm>
          <a:off x="228600" y="1600200"/>
          <a:ext cx="8763000" cy="4421189"/>
        </p:xfrm>
        <a:graphic>
          <a:graphicData uri="http://schemas.openxmlformats.org/drawingml/2006/table">
            <a:tbl>
              <a:tblPr/>
              <a:tblGrid>
                <a:gridCol w="2921000">
                  <a:extLst>
                    <a:ext uri="{9D8B030D-6E8A-4147-A177-3AD203B41FA5}">
                      <a16:colId xmlns:a16="http://schemas.microsoft.com/office/drawing/2014/main" val="20000"/>
                    </a:ext>
                  </a:extLst>
                </a:gridCol>
                <a:gridCol w="2921000">
                  <a:extLst>
                    <a:ext uri="{9D8B030D-6E8A-4147-A177-3AD203B41FA5}">
                      <a16:colId xmlns:a16="http://schemas.microsoft.com/office/drawing/2014/main" val="20001"/>
                    </a:ext>
                  </a:extLst>
                </a:gridCol>
                <a:gridCol w="2921000">
                  <a:extLst>
                    <a:ext uri="{9D8B030D-6E8A-4147-A177-3AD203B41FA5}">
                      <a16:colId xmlns:a16="http://schemas.microsoft.com/office/drawing/2014/main" val="20002"/>
                    </a:ext>
                  </a:extLst>
                </a:gridCol>
              </a:tblGrid>
              <a:tr h="685830">
                <a:tc>
                  <a:txBody>
                    <a:bodyPr/>
                    <a:lstStyle/>
                    <a:p>
                      <a:pPr marL="0" marR="0" lvl="0" indent="0" algn="l" defTabSz="914400" rtl="0" eaLnBrk="1" fontAlgn="base" latinLnBrk="0" hangingPunct="1">
                        <a:lnSpc>
                          <a:spcPct val="90000"/>
                        </a:lnSpc>
                        <a:spcBef>
                          <a:spcPct val="20000"/>
                        </a:spcBef>
                        <a:spcAft>
                          <a:spcPct val="20000"/>
                        </a:spcAft>
                        <a:buClr>
                          <a:srgbClr val="336699"/>
                        </a:buClr>
                        <a:buSzPct val="115000"/>
                        <a:buFont typeface="Wingdings" pitchFamily="2" charset="2"/>
                        <a:buNone/>
                        <a:tabLst/>
                      </a:pPr>
                      <a:r>
                        <a:rPr kumimoji="0" lang="en-US" sz="2800" b="0" i="0" u="none" strike="noStrike" cap="none" normalizeH="0" baseline="0">
                          <a:ln>
                            <a:noFill/>
                          </a:ln>
                          <a:solidFill>
                            <a:srgbClr val="FF3300"/>
                          </a:solidFill>
                          <a:effectLst/>
                          <a:latin typeface="Trebuchet MS" pitchFamily="34" charset="0"/>
                          <a:cs typeface="Arial" charset="0"/>
                        </a:rPr>
                        <a:t>Feature</a:t>
                      </a:r>
                    </a:p>
                  </a:txBody>
                  <a:tcPr marT="45722" marB="45722" anchor="ctr" anchorCtr="1"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FFFFCC"/>
                    </a:solidFill>
                  </a:tcPr>
                </a:tc>
                <a:tc>
                  <a:txBody>
                    <a:bodyPr/>
                    <a:lstStyle/>
                    <a:p>
                      <a:pPr marL="0" marR="0" lvl="0" indent="0" algn="l" defTabSz="914400" rtl="0" eaLnBrk="1" fontAlgn="base" latinLnBrk="0" hangingPunct="1">
                        <a:lnSpc>
                          <a:spcPct val="90000"/>
                        </a:lnSpc>
                        <a:spcBef>
                          <a:spcPct val="20000"/>
                        </a:spcBef>
                        <a:spcAft>
                          <a:spcPct val="20000"/>
                        </a:spcAft>
                        <a:buClr>
                          <a:srgbClr val="336699"/>
                        </a:buClr>
                        <a:buSzPct val="115000"/>
                        <a:buFont typeface="Wingdings" pitchFamily="2" charset="2"/>
                        <a:buNone/>
                        <a:tabLst/>
                      </a:pPr>
                      <a:r>
                        <a:rPr kumimoji="0" lang="en-US" sz="2800" b="0" i="0" u="none" strike="noStrike" cap="none" normalizeH="0" baseline="0">
                          <a:ln>
                            <a:noFill/>
                          </a:ln>
                          <a:solidFill>
                            <a:srgbClr val="FF3300"/>
                          </a:solidFill>
                          <a:effectLst/>
                          <a:latin typeface="Trebuchet MS" pitchFamily="34" charset="0"/>
                          <a:cs typeface="Arial" charset="0"/>
                        </a:rPr>
                        <a:t>Open MP</a:t>
                      </a:r>
                    </a:p>
                  </a:txBody>
                  <a:tcPr marT="45722" marB="45722" anchor="ctr" anchorCtr="1"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FFFFCC"/>
                    </a:solidFill>
                  </a:tcPr>
                </a:tc>
                <a:tc>
                  <a:txBody>
                    <a:bodyPr/>
                    <a:lstStyle/>
                    <a:p>
                      <a:pPr marL="0" marR="0" lvl="0" indent="0" algn="l" defTabSz="914400" rtl="0" eaLnBrk="1" fontAlgn="base" latinLnBrk="0" hangingPunct="1">
                        <a:lnSpc>
                          <a:spcPct val="90000"/>
                        </a:lnSpc>
                        <a:spcBef>
                          <a:spcPct val="20000"/>
                        </a:spcBef>
                        <a:spcAft>
                          <a:spcPct val="20000"/>
                        </a:spcAft>
                        <a:buClr>
                          <a:srgbClr val="336699"/>
                        </a:buClr>
                        <a:buSzPct val="115000"/>
                        <a:buFont typeface="Wingdings" pitchFamily="2" charset="2"/>
                        <a:buNone/>
                        <a:tabLst/>
                      </a:pPr>
                      <a:r>
                        <a:rPr kumimoji="0" lang="en-US" sz="2800" b="0" i="0" u="none" strike="noStrike" cap="none" normalizeH="0" baseline="0">
                          <a:ln>
                            <a:noFill/>
                          </a:ln>
                          <a:solidFill>
                            <a:srgbClr val="FF3300"/>
                          </a:solidFill>
                          <a:effectLst/>
                          <a:latin typeface="Trebuchet MS" pitchFamily="34" charset="0"/>
                          <a:cs typeface="Arial" charset="0"/>
                        </a:rPr>
                        <a:t>MPI</a:t>
                      </a:r>
                    </a:p>
                  </a:txBody>
                  <a:tcPr marT="45722" marB="45722" anchor="ctr" anchorCtr="1"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FFFFCC"/>
                    </a:solidFill>
                  </a:tcPr>
                </a:tc>
                <a:extLst>
                  <a:ext uri="{0D108BD9-81ED-4DB2-BD59-A6C34878D82A}">
                    <a16:rowId xmlns:a16="http://schemas.microsoft.com/office/drawing/2014/main" val="10000"/>
                  </a:ext>
                </a:extLst>
              </a:tr>
              <a:tr h="685830">
                <a:tc>
                  <a:txBody>
                    <a:bodyPr/>
                    <a:lstStyle/>
                    <a:p>
                      <a:pPr marL="0" marR="0" lvl="0" indent="0" algn="l" defTabSz="914400" rtl="0" eaLnBrk="1" fontAlgn="base" latinLnBrk="0" hangingPunct="1">
                        <a:lnSpc>
                          <a:spcPct val="90000"/>
                        </a:lnSpc>
                        <a:spcBef>
                          <a:spcPct val="20000"/>
                        </a:spcBef>
                        <a:spcAft>
                          <a:spcPct val="20000"/>
                        </a:spcAft>
                        <a:buClr>
                          <a:srgbClr val="336699"/>
                        </a:buClr>
                        <a:buSzPct val="115000"/>
                        <a:buFont typeface="Wingdings" pitchFamily="2" charset="2"/>
                        <a:buNone/>
                        <a:tabLst/>
                      </a:pPr>
                      <a:r>
                        <a:rPr kumimoji="0" lang="en-US" sz="2800" b="0" i="0" u="none" strike="noStrike" cap="none" normalizeH="0" baseline="0">
                          <a:ln>
                            <a:noFill/>
                          </a:ln>
                          <a:solidFill>
                            <a:srgbClr val="000000"/>
                          </a:solidFill>
                          <a:effectLst/>
                          <a:latin typeface="Trebuchet MS" pitchFamily="34" charset="0"/>
                          <a:cs typeface="Arial" charset="0"/>
                        </a:rPr>
                        <a:t>Portable</a:t>
                      </a:r>
                    </a:p>
                  </a:txBody>
                  <a:tcPr marT="45722" marB="45722" anchor="ctr" anchorCtr="1"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FFFFCC"/>
                    </a:solidFill>
                  </a:tcPr>
                </a:tc>
                <a:tc>
                  <a:txBody>
                    <a:bodyPr/>
                    <a:lstStyle/>
                    <a:p>
                      <a:pPr marL="0" marR="0" lvl="0" indent="0" algn="l" defTabSz="914400" rtl="0" eaLnBrk="1" fontAlgn="base" latinLnBrk="0" hangingPunct="1">
                        <a:lnSpc>
                          <a:spcPct val="90000"/>
                        </a:lnSpc>
                        <a:spcBef>
                          <a:spcPct val="20000"/>
                        </a:spcBef>
                        <a:spcAft>
                          <a:spcPct val="20000"/>
                        </a:spcAft>
                        <a:buClr>
                          <a:srgbClr val="336699"/>
                        </a:buClr>
                        <a:buSzPct val="115000"/>
                        <a:buFont typeface="Wingdings" pitchFamily="2" charset="2"/>
                        <a:buNone/>
                        <a:tabLst/>
                      </a:pPr>
                      <a:r>
                        <a:rPr kumimoji="0" lang="en-US" sz="2800" b="0" i="0" u="none" strike="noStrike" cap="none" normalizeH="0" baseline="0">
                          <a:ln>
                            <a:noFill/>
                          </a:ln>
                          <a:solidFill>
                            <a:srgbClr val="000000"/>
                          </a:solidFill>
                          <a:effectLst/>
                          <a:latin typeface="Trebuchet MS" pitchFamily="34" charset="0"/>
                          <a:cs typeface="Arial" charset="0"/>
                        </a:rPr>
                        <a:t>yes</a:t>
                      </a:r>
                    </a:p>
                  </a:txBody>
                  <a:tcPr marT="45722" marB="45722" anchor="ctr" anchorCtr="1"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FFFFCC"/>
                    </a:solidFill>
                  </a:tcPr>
                </a:tc>
                <a:tc>
                  <a:txBody>
                    <a:bodyPr/>
                    <a:lstStyle/>
                    <a:p>
                      <a:pPr marL="0" marR="0" lvl="0" indent="0" algn="l" defTabSz="914400" rtl="0" eaLnBrk="1" fontAlgn="base" latinLnBrk="0" hangingPunct="1">
                        <a:lnSpc>
                          <a:spcPct val="90000"/>
                        </a:lnSpc>
                        <a:spcBef>
                          <a:spcPct val="20000"/>
                        </a:spcBef>
                        <a:spcAft>
                          <a:spcPct val="20000"/>
                        </a:spcAft>
                        <a:buClr>
                          <a:srgbClr val="336699"/>
                        </a:buClr>
                        <a:buSzPct val="115000"/>
                        <a:buFont typeface="Wingdings" pitchFamily="2" charset="2"/>
                        <a:buNone/>
                        <a:tabLst/>
                      </a:pPr>
                      <a:r>
                        <a:rPr kumimoji="0" lang="en-US" sz="2800" b="0" i="0" u="none" strike="noStrike" cap="none" normalizeH="0" baseline="0">
                          <a:ln>
                            <a:noFill/>
                          </a:ln>
                          <a:solidFill>
                            <a:srgbClr val="000000"/>
                          </a:solidFill>
                          <a:effectLst/>
                          <a:latin typeface="Trebuchet MS" pitchFamily="34" charset="0"/>
                          <a:cs typeface="Arial" charset="0"/>
                        </a:rPr>
                        <a:t>yes</a:t>
                      </a:r>
                    </a:p>
                  </a:txBody>
                  <a:tcPr marT="45722" marB="45722" anchor="ctr" anchorCtr="1"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FFFFCC"/>
                    </a:solidFill>
                  </a:tcPr>
                </a:tc>
                <a:extLst>
                  <a:ext uri="{0D108BD9-81ED-4DB2-BD59-A6C34878D82A}">
                    <a16:rowId xmlns:a16="http://schemas.microsoft.com/office/drawing/2014/main" val="10001"/>
                  </a:ext>
                </a:extLst>
              </a:tr>
              <a:tr h="685830">
                <a:tc>
                  <a:txBody>
                    <a:bodyPr/>
                    <a:lstStyle/>
                    <a:p>
                      <a:pPr marL="0" marR="0" lvl="0" indent="0" algn="l" defTabSz="914400" rtl="0" eaLnBrk="1" fontAlgn="base" latinLnBrk="0" hangingPunct="1">
                        <a:lnSpc>
                          <a:spcPct val="90000"/>
                        </a:lnSpc>
                        <a:spcBef>
                          <a:spcPct val="20000"/>
                        </a:spcBef>
                        <a:spcAft>
                          <a:spcPct val="20000"/>
                        </a:spcAft>
                        <a:buClr>
                          <a:srgbClr val="336699"/>
                        </a:buClr>
                        <a:buSzPct val="115000"/>
                        <a:buFont typeface="Wingdings" pitchFamily="2" charset="2"/>
                        <a:buNone/>
                        <a:tabLst/>
                      </a:pPr>
                      <a:r>
                        <a:rPr kumimoji="0" lang="en-US" sz="2800" b="0" i="0" u="none" strike="noStrike" cap="none" normalizeH="0" baseline="0">
                          <a:ln>
                            <a:noFill/>
                          </a:ln>
                          <a:solidFill>
                            <a:srgbClr val="000000"/>
                          </a:solidFill>
                          <a:effectLst/>
                          <a:latin typeface="Trebuchet MS" pitchFamily="34" charset="0"/>
                          <a:cs typeface="Arial" charset="0"/>
                        </a:rPr>
                        <a:t>Scalable</a:t>
                      </a:r>
                    </a:p>
                  </a:txBody>
                  <a:tcPr marT="45722" marB="45722" anchor="ctr" anchorCtr="1"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FFFFCC"/>
                    </a:solidFill>
                  </a:tcPr>
                </a:tc>
                <a:tc>
                  <a:txBody>
                    <a:bodyPr/>
                    <a:lstStyle/>
                    <a:p>
                      <a:pPr marL="0" marR="0" lvl="0" indent="0" algn="l" defTabSz="914400" rtl="0" eaLnBrk="1" fontAlgn="base" latinLnBrk="0" hangingPunct="1">
                        <a:lnSpc>
                          <a:spcPct val="90000"/>
                        </a:lnSpc>
                        <a:spcBef>
                          <a:spcPct val="20000"/>
                        </a:spcBef>
                        <a:spcAft>
                          <a:spcPct val="20000"/>
                        </a:spcAft>
                        <a:buClr>
                          <a:srgbClr val="336699"/>
                        </a:buClr>
                        <a:buSzPct val="115000"/>
                        <a:buFont typeface="Wingdings" pitchFamily="2" charset="2"/>
                        <a:buNone/>
                        <a:tabLst/>
                      </a:pPr>
                      <a:r>
                        <a:rPr kumimoji="0" lang="en-US" sz="2800" b="0" i="0" u="none" strike="noStrike" cap="none" normalizeH="0" baseline="0">
                          <a:ln>
                            <a:noFill/>
                          </a:ln>
                          <a:solidFill>
                            <a:srgbClr val="000000"/>
                          </a:solidFill>
                          <a:effectLst/>
                          <a:latin typeface="Trebuchet MS" pitchFamily="34" charset="0"/>
                          <a:cs typeface="Arial" charset="0"/>
                        </a:rPr>
                        <a:t>less so</a:t>
                      </a:r>
                    </a:p>
                  </a:txBody>
                  <a:tcPr marT="45722" marB="45722" anchor="ctr" anchorCtr="1"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FFFFCC"/>
                    </a:solidFill>
                  </a:tcPr>
                </a:tc>
                <a:tc>
                  <a:txBody>
                    <a:bodyPr/>
                    <a:lstStyle/>
                    <a:p>
                      <a:pPr marL="0" marR="0" lvl="0" indent="0" algn="l" defTabSz="914400" rtl="0" eaLnBrk="1" fontAlgn="base" latinLnBrk="0" hangingPunct="1">
                        <a:lnSpc>
                          <a:spcPct val="90000"/>
                        </a:lnSpc>
                        <a:spcBef>
                          <a:spcPct val="20000"/>
                        </a:spcBef>
                        <a:spcAft>
                          <a:spcPct val="20000"/>
                        </a:spcAft>
                        <a:buClr>
                          <a:srgbClr val="336699"/>
                        </a:buClr>
                        <a:buSzPct val="115000"/>
                        <a:buFont typeface="Wingdings" pitchFamily="2" charset="2"/>
                        <a:buNone/>
                        <a:tabLst/>
                      </a:pPr>
                      <a:r>
                        <a:rPr kumimoji="0" lang="en-US" sz="2800" b="0" i="0" u="none" strike="noStrike" cap="none" normalizeH="0" baseline="0">
                          <a:ln>
                            <a:noFill/>
                          </a:ln>
                          <a:solidFill>
                            <a:srgbClr val="000000"/>
                          </a:solidFill>
                          <a:effectLst/>
                          <a:latin typeface="Trebuchet MS" pitchFamily="34" charset="0"/>
                          <a:cs typeface="Arial" charset="0"/>
                        </a:rPr>
                        <a:t>yes</a:t>
                      </a:r>
                    </a:p>
                  </a:txBody>
                  <a:tcPr marT="45722" marB="45722" anchor="ctr" anchorCtr="1"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FFFFCC"/>
                    </a:solidFill>
                  </a:tcPr>
                </a:tc>
                <a:extLst>
                  <a:ext uri="{0D108BD9-81ED-4DB2-BD59-A6C34878D82A}">
                    <a16:rowId xmlns:a16="http://schemas.microsoft.com/office/drawing/2014/main" val="10002"/>
                  </a:ext>
                </a:extLst>
              </a:tr>
              <a:tr h="859573">
                <a:tc>
                  <a:txBody>
                    <a:bodyPr/>
                    <a:lstStyle/>
                    <a:p>
                      <a:pPr marL="0" marR="0" lvl="0" indent="0" algn="l" defTabSz="914400" rtl="0" eaLnBrk="1" fontAlgn="base" latinLnBrk="0" hangingPunct="1">
                        <a:lnSpc>
                          <a:spcPct val="90000"/>
                        </a:lnSpc>
                        <a:spcBef>
                          <a:spcPct val="20000"/>
                        </a:spcBef>
                        <a:spcAft>
                          <a:spcPct val="20000"/>
                        </a:spcAft>
                        <a:buClr>
                          <a:srgbClr val="336699"/>
                        </a:buClr>
                        <a:buSzPct val="115000"/>
                        <a:buFont typeface="Wingdings" pitchFamily="2" charset="2"/>
                        <a:buNone/>
                        <a:tabLst/>
                      </a:pPr>
                      <a:r>
                        <a:rPr kumimoji="0" lang="en-US" sz="2800" b="0" i="0" u="none" strike="noStrike" cap="none" normalizeH="0" baseline="0">
                          <a:ln>
                            <a:noFill/>
                          </a:ln>
                          <a:solidFill>
                            <a:srgbClr val="000000"/>
                          </a:solidFill>
                          <a:effectLst/>
                          <a:latin typeface="Trebuchet MS" pitchFamily="34" charset="0"/>
                          <a:cs typeface="Arial" charset="0"/>
                        </a:rPr>
                        <a:t>Incremental Parallelization</a:t>
                      </a:r>
                    </a:p>
                  </a:txBody>
                  <a:tcPr marT="45722" marB="45722" anchor="ctr" anchorCtr="1"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FFFFCC"/>
                    </a:solidFill>
                  </a:tcPr>
                </a:tc>
                <a:tc>
                  <a:txBody>
                    <a:bodyPr/>
                    <a:lstStyle/>
                    <a:p>
                      <a:pPr marL="0" marR="0" lvl="0" indent="0" algn="l" defTabSz="914400" rtl="0" eaLnBrk="1" fontAlgn="base" latinLnBrk="0" hangingPunct="1">
                        <a:lnSpc>
                          <a:spcPct val="90000"/>
                        </a:lnSpc>
                        <a:spcBef>
                          <a:spcPct val="20000"/>
                        </a:spcBef>
                        <a:spcAft>
                          <a:spcPct val="20000"/>
                        </a:spcAft>
                        <a:buClr>
                          <a:srgbClr val="336699"/>
                        </a:buClr>
                        <a:buSzPct val="115000"/>
                        <a:buFont typeface="Wingdings" pitchFamily="2" charset="2"/>
                        <a:buNone/>
                        <a:tabLst/>
                      </a:pPr>
                      <a:r>
                        <a:rPr kumimoji="0" lang="en-US" sz="2800" b="0" i="0" u="none" strike="noStrike" cap="none" normalizeH="0" baseline="0">
                          <a:ln>
                            <a:noFill/>
                          </a:ln>
                          <a:solidFill>
                            <a:srgbClr val="000000"/>
                          </a:solidFill>
                          <a:effectLst/>
                          <a:latin typeface="Trebuchet MS" pitchFamily="34" charset="0"/>
                          <a:cs typeface="Arial" charset="0"/>
                        </a:rPr>
                        <a:t>yes</a:t>
                      </a:r>
                    </a:p>
                  </a:txBody>
                  <a:tcPr marT="45722" marB="45722" anchor="ctr" anchorCtr="1"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FFFFCC"/>
                    </a:solidFill>
                  </a:tcPr>
                </a:tc>
                <a:tc>
                  <a:txBody>
                    <a:bodyPr/>
                    <a:lstStyle/>
                    <a:p>
                      <a:pPr marL="0" marR="0" lvl="0" indent="0" algn="l" defTabSz="914400" rtl="0" eaLnBrk="1" fontAlgn="base" latinLnBrk="0" hangingPunct="1">
                        <a:lnSpc>
                          <a:spcPct val="90000"/>
                        </a:lnSpc>
                        <a:spcBef>
                          <a:spcPct val="20000"/>
                        </a:spcBef>
                        <a:spcAft>
                          <a:spcPct val="20000"/>
                        </a:spcAft>
                        <a:buClr>
                          <a:srgbClr val="336699"/>
                        </a:buClr>
                        <a:buSzPct val="115000"/>
                        <a:buFont typeface="Wingdings" pitchFamily="2" charset="2"/>
                        <a:buNone/>
                        <a:tabLst/>
                      </a:pPr>
                      <a:r>
                        <a:rPr kumimoji="0" lang="en-US" sz="2800" b="0" i="0" u="none" strike="noStrike" cap="none" normalizeH="0" baseline="0">
                          <a:ln>
                            <a:noFill/>
                          </a:ln>
                          <a:solidFill>
                            <a:srgbClr val="000000"/>
                          </a:solidFill>
                          <a:effectLst/>
                          <a:latin typeface="Trebuchet MS" pitchFamily="34" charset="0"/>
                          <a:cs typeface="Arial" charset="0"/>
                        </a:rPr>
                        <a:t>no</a:t>
                      </a:r>
                    </a:p>
                  </a:txBody>
                  <a:tcPr marT="45722" marB="45722" anchor="ctr" anchorCtr="1"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FFFFCC"/>
                    </a:solidFill>
                  </a:tcPr>
                </a:tc>
                <a:extLst>
                  <a:ext uri="{0D108BD9-81ED-4DB2-BD59-A6C34878D82A}">
                    <a16:rowId xmlns:a16="http://schemas.microsoft.com/office/drawing/2014/main" val="10003"/>
                  </a:ext>
                </a:extLst>
              </a:tr>
              <a:tr h="859573">
                <a:tc>
                  <a:txBody>
                    <a:bodyPr/>
                    <a:lstStyle/>
                    <a:p>
                      <a:pPr marL="0" marR="0" lvl="0" indent="0" algn="l" defTabSz="914400" rtl="0" eaLnBrk="1" fontAlgn="base" latinLnBrk="0" hangingPunct="1">
                        <a:lnSpc>
                          <a:spcPct val="90000"/>
                        </a:lnSpc>
                        <a:spcBef>
                          <a:spcPct val="20000"/>
                        </a:spcBef>
                        <a:spcAft>
                          <a:spcPct val="20000"/>
                        </a:spcAft>
                        <a:buClr>
                          <a:srgbClr val="336699"/>
                        </a:buClr>
                        <a:buSzPct val="115000"/>
                        <a:buFont typeface="Wingdings" pitchFamily="2" charset="2"/>
                        <a:buNone/>
                        <a:tabLst/>
                      </a:pPr>
                      <a:r>
                        <a:rPr kumimoji="0" lang="en-US" sz="2800" b="0" i="0" u="none" strike="noStrike" cap="none" normalizeH="0" baseline="0">
                          <a:ln>
                            <a:noFill/>
                          </a:ln>
                          <a:solidFill>
                            <a:srgbClr val="000000"/>
                          </a:solidFill>
                          <a:effectLst/>
                          <a:latin typeface="Trebuchet MS" pitchFamily="34" charset="0"/>
                          <a:cs typeface="Arial" charset="0"/>
                        </a:rPr>
                        <a:t>Fortran/C/C++ Bindings</a:t>
                      </a:r>
                    </a:p>
                  </a:txBody>
                  <a:tcPr marT="45722" marB="45722" anchor="ctr" anchorCtr="1"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FFFFCC"/>
                    </a:solidFill>
                  </a:tcPr>
                </a:tc>
                <a:tc>
                  <a:txBody>
                    <a:bodyPr/>
                    <a:lstStyle/>
                    <a:p>
                      <a:pPr marL="0" marR="0" lvl="0" indent="0" algn="l" defTabSz="914400" rtl="0" eaLnBrk="1" fontAlgn="base" latinLnBrk="0" hangingPunct="1">
                        <a:lnSpc>
                          <a:spcPct val="90000"/>
                        </a:lnSpc>
                        <a:spcBef>
                          <a:spcPct val="20000"/>
                        </a:spcBef>
                        <a:spcAft>
                          <a:spcPct val="20000"/>
                        </a:spcAft>
                        <a:buClr>
                          <a:srgbClr val="336699"/>
                        </a:buClr>
                        <a:buSzPct val="115000"/>
                        <a:buFont typeface="Wingdings" pitchFamily="2" charset="2"/>
                        <a:buNone/>
                        <a:tabLst/>
                      </a:pPr>
                      <a:r>
                        <a:rPr kumimoji="0" lang="en-US" sz="2800" b="0" i="0" u="none" strike="noStrike" cap="none" normalizeH="0" baseline="0">
                          <a:ln>
                            <a:noFill/>
                          </a:ln>
                          <a:solidFill>
                            <a:srgbClr val="000000"/>
                          </a:solidFill>
                          <a:effectLst/>
                          <a:latin typeface="Trebuchet MS" pitchFamily="34" charset="0"/>
                          <a:cs typeface="Arial" charset="0"/>
                        </a:rPr>
                        <a:t>yes</a:t>
                      </a:r>
                    </a:p>
                  </a:txBody>
                  <a:tcPr marT="45722" marB="45722" anchor="ctr" anchorCtr="1"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FFFFCC"/>
                    </a:solidFill>
                  </a:tcPr>
                </a:tc>
                <a:tc>
                  <a:txBody>
                    <a:bodyPr/>
                    <a:lstStyle/>
                    <a:p>
                      <a:pPr marL="0" marR="0" lvl="0" indent="0" algn="l" defTabSz="914400" rtl="0" eaLnBrk="1" fontAlgn="base" latinLnBrk="0" hangingPunct="1">
                        <a:lnSpc>
                          <a:spcPct val="90000"/>
                        </a:lnSpc>
                        <a:spcBef>
                          <a:spcPct val="20000"/>
                        </a:spcBef>
                        <a:spcAft>
                          <a:spcPct val="20000"/>
                        </a:spcAft>
                        <a:buClr>
                          <a:srgbClr val="336699"/>
                        </a:buClr>
                        <a:buSzPct val="115000"/>
                        <a:buFont typeface="Wingdings" pitchFamily="2" charset="2"/>
                        <a:buNone/>
                        <a:tabLst/>
                      </a:pPr>
                      <a:r>
                        <a:rPr kumimoji="0" lang="en-US" sz="2800" b="0" i="0" u="none" strike="noStrike" cap="none" normalizeH="0" baseline="0">
                          <a:ln>
                            <a:noFill/>
                          </a:ln>
                          <a:solidFill>
                            <a:srgbClr val="000000"/>
                          </a:solidFill>
                          <a:effectLst/>
                          <a:latin typeface="Trebuchet MS" pitchFamily="34" charset="0"/>
                          <a:cs typeface="Arial" charset="0"/>
                        </a:rPr>
                        <a:t>yes</a:t>
                      </a:r>
                    </a:p>
                  </a:txBody>
                  <a:tcPr marT="45722" marB="45722" anchor="ctr" anchorCtr="1"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FFFFCC"/>
                    </a:solidFill>
                  </a:tcPr>
                </a:tc>
                <a:extLst>
                  <a:ext uri="{0D108BD9-81ED-4DB2-BD59-A6C34878D82A}">
                    <a16:rowId xmlns:a16="http://schemas.microsoft.com/office/drawing/2014/main" val="10004"/>
                  </a:ext>
                </a:extLst>
              </a:tr>
              <a:tr h="644553">
                <a:tc>
                  <a:txBody>
                    <a:bodyPr/>
                    <a:lstStyle/>
                    <a:p>
                      <a:pPr marL="0" marR="0" lvl="0" indent="0" algn="l" defTabSz="914400" rtl="0" eaLnBrk="1" fontAlgn="base" latinLnBrk="0" hangingPunct="1">
                        <a:lnSpc>
                          <a:spcPct val="90000"/>
                        </a:lnSpc>
                        <a:spcBef>
                          <a:spcPct val="20000"/>
                        </a:spcBef>
                        <a:spcAft>
                          <a:spcPct val="20000"/>
                        </a:spcAft>
                        <a:buClr>
                          <a:srgbClr val="336699"/>
                        </a:buClr>
                        <a:buSzPct val="115000"/>
                        <a:buFont typeface="Wingdings" pitchFamily="2" charset="2"/>
                        <a:buNone/>
                        <a:tabLst/>
                      </a:pPr>
                      <a:r>
                        <a:rPr kumimoji="0" lang="en-US" sz="2800" b="0" i="0" u="none" strike="noStrike" cap="none" normalizeH="0" baseline="0">
                          <a:ln>
                            <a:noFill/>
                          </a:ln>
                          <a:solidFill>
                            <a:srgbClr val="000000"/>
                          </a:solidFill>
                          <a:effectLst/>
                          <a:latin typeface="Trebuchet MS" pitchFamily="34" charset="0"/>
                          <a:cs typeface="Arial" charset="0"/>
                        </a:rPr>
                        <a:t>High Level</a:t>
                      </a:r>
                    </a:p>
                  </a:txBody>
                  <a:tcPr marT="45722" marB="45722" anchor="ctr" anchorCtr="1"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FFFFCC"/>
                    </a:solidFill>
                  </a:tcPr>
                </a:tc>
                <a:tc>
                  <a:txBody>
                    <a:bodyPr/>
                    <a:lstStyle/>
                    <a:p>
                      <a:pPr marL="0" marR="0" lvl="0" indent="0" algn="l" defTabSz="914400" rtl="0" eaLnBrk="1" fontAlgn="base" latinLnBrk="0" hangingPunct="1">
                        <a:lnSpc>
                          <a:spcPct val="90000"/>
                        </a:lnSpc>
                        <a:spcBef>
                          <a:spcPct val="20000"/>
                        </a:spcBef>
                        <a:spcAft>
                          <a:spcPct val="20000"/>
                        </a:spcAft>
                        <a:buClr>
                          <a:srgbClr val="336699"/>
                        </a:buClr>
                        <a:buSzPct val="115000"/>
                        <a:buFont typeface="Wingdings" pitchFamily="2" charset="2"/>
                        <a:buNone/>
                        <a:tabLst/>
                      </a:pPr>
                      <a:r>
                        <a:rPr kumimoji="0" lang="en-US" sz="2800" b="0" i="0" u="none" strike="noStrike" cap="none" normalizeH="0" baseline="0">
                          <a:ln>
                            <a:noFill/>
                          </a:ln>
                          <a:solidFill>
                            <a:srgbClr val="000000"/>
                          </a:solidFill>
                          <a:effectLst/>
                          <a:latin typeface="Trebuchet MS" pitchFamily="34" charset="0"/>
                          <a:cs typeface="Arial" charset="0"/>
                        </a:rPr>
                        <a:t>yes</a:t>
                      </a:r>
                    </a:p>
                  </a:txBody>
                  <a:tcPr marT="45722" marB="45722" anchor="ctr" anchorCtr="1"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FFFFCC"/>
                    </a:solidFill>
                  </a:tcPr>
                </a:tc>
                <a:tc>
                  <a:txBody>
                    <a:bodyPr/>
                    <a:lstStyle/>
                    <a:p>
                      <a:pPr marL="0" marR="0" lvl="0" indent="0" algn="l" defTabSz="914400" rtl="0" eaLnBrk="1" fontAlgn="base" latinLnBrk="0" hangingPunct="1">
                        <a:lnSpc>
                          <a:spcPct val="90000"/>
                        </a:lnSpc>
                        <a:spcBef>
                          <a:spcPct val="20000"/>
                        </a:spcBef>
                        <a:spcAft>
                          <a:spcPct val="20000"/>
                        </a:spcAft>
                        <a:buClr>
                          <a:srgbClr val="336699"/>
                        </a:buClr>
                        <a:buSzPct val="115000"/>
                        <a:buFont typeface="Wingdings" pitchFamily="2" charset="2"/>
                        <a:buNone/>
                        <a:tabLst/>
                      </a:pPr>
                      <a:r>
                        <a:rPr kumimoji="0" lang="en-US" sz="2800" b="0" i="0" u="none" strike="noStrike" cap="none" normalizeH="0" baseline="0">
                          <a:ln>
                            <a:noFill/>
                          </a:ln>
                          <a:solidFill>
                            <a:srgbClr val="000000"/>
                          </a:solidFill>
                          <a:effectLst/>
                          <a:latin typeface="Trebuchet MS" pitchFamily="34" charset="0"/>
                          <a:cs typeface="Arial" charset="0"/>
                        </a:rPr>
                        <a:t>mid level</a:t>
                      </a:r>
                    </a:p>
                  </a:txBody>
                  <a:tcPr marT="45722" marB="45722" anchor="ctr" anchorCtr="1"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FFFFCC"/>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4F3D5-2428-5E78-3DE8-72102B0E469B}"/>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2E3CBE1-CECE-63CA-83F0-0C4AF9E0B567}"/>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D053F011-F8FF-DEEB-BEFF-E0468BC849A8}"/>
              </a:ext>
            </a:extLst>
          </p:cNvPr>
          <p:cNvPicPr>
            <a:picLocks noChangeAspect="1"/>
          </p:cNvPicPr>
          <p:nvPr/>
        </p:nvPicPr>
        <p:blipFill>
          <a:blip r:embed="rId2"/>
          <a:stretch>
            <a:fillRect/>
          </a:stretch>
        </p:blipFill>
        <p:spPr>
          <a:xfrm>
            <a:off x="304800" y="1219200"/>
            <a:ext cx="8836762" cy="3657600"/>
          </a:xfrm>
          <a:prstGeom prst="rect">
            <a:avLst/>
          </a:prstGeom>
        </p:spPr>
      </p:pic>
    </p:spTree>
    <p:extLst>
      <p:ext uri="{BB962C8B-B14F-4D97-AF65-F5344CB8AC3E}">
        <p14:creationId xmlns:p14="http://schemas.microsoft.com/office/powerpoint/2010/main" val="407409509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FAD65-EBC4-246D-DC70-188F22F561D2}"/>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C7A5C12-705A-14CA-58A7-8636E04F2AF9}"/>
              </a:ext>
            </a:extLst>
          </p:cNvPr>
          <p:cNvSpPr>
            <a:spLocks noGrp="1"/>
          </p:cNvSpPr>
          <p:nvPr>
            <p:ph idx="1"/>
          </p:nvPr>
        </p:nvSpPr>
        <p:spPr/>
        <p:txBody>
          <a:bodyPr/>
          <a:lstStyle/>
          <a:p>
            <a:endParaRPr lang="en-IN" dirty="0"/>
          </a:p>
        </p:txBody>
      </p:sp>
      <p:pic>
        <p:nvPicPr>
          <p:cNvPr id="4" name="Picture 3">
            <a:extLst>
              <a:ext uri="{FF2B5EF4-FFF2-40B4-BE49-F238E27FC236}">
                <a16:creationId xmlns:a16="http://schemas.microsoft.com/office/drawing/2014/main" id="{8DC7D38C-58C8-754A-C6EC-F0000ACDA117}"/>
              </a:ext>
            </a:extLst>
          </p:cNvPr>
          <p:cNvPicPr>
            <a:picLocks noChangeAspect="1"/>
          </p:cNvPicPr>
          <p:nvPr/>
        </p:nvPicPr>
        <p:blipFill>
          <a:blip r:embed="rId2"/>
          <a:stretch>
            <a:fillRect/>
          </a:stretch>
        </p:blipFill>
        <p:spPr>
          <a:xfrm>
            <a:off x="152400" y="883009"/>
            <a:ext cx="8366760" cy="4648200"/>
          </a:xfrm>
          <a:prstGeom prst="rect">
            <a:avLst/>
          </a:prstGeom>
        </p:spPr>
      </p:pic>
    </p:spTree>
    <p:extLst>
      <p:ext uri="{BB962C8B-B14F-4D97-AF65-F5344CB8AC3E}">
        <p14:creationId xmlns:p14="http://schemas.microsoft.com/office/powerpoint/2010/main" val="87761658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FE7D026-343E-2EB7-DA66-D2ED9880FE32}"/>
              </a:ext>
            </a:extLst>
          </p:cNvPr>
          <p:cNvSpPr txBox="1"/>
          <p:nvPr/>
        </p:nvSpPr>
        <p:spPr>
          <a:xfrm>
            <a:off x="685800" y="76200"/>
            <a:ext cx="8001000" cy="6524863"/>
          </a:xfrm>
          <a:prstGeom prst="rect">
            <a:avLst/>
          </a:prstGeom>
          <a:noFill/>
        </p:spPr>
        <p:txBody>
          <a:bodyPr wrap="square">
            <a:spAutoFit/>
          </a:bodyPr>
          <a:lstStyle/>
          <a:p>
            <a:r>
              <a:rPr lang="en-IN" sz="2000" dirty="0"/>
              <a:t>// OpenMP program to print Hello World</a:t>
            </a:r>
          </a:p>
          <a:p>
            <a:r>
              <a:rPr lang="en-IN" sz="2000" dirty="0"/>
              <a:t>// using C language</a:t>
            </a:r>
          </a:p>
          <a:p>
            <a:endParaRPr lang="en-IN" sz="2000" dirty="0"/>
          </a:p>
          <a:p>
            <a:r>
              <a:rPr lang="en-IN" sz="2000" dirty="0"/>
              <a:t>// OpenMP header</a:t>
            </a:r>
          </a:p>
          <a:p>
            <a:r>
              <a:rPr lang="en-IN" sz="2000" dirty="0"/>
              <a:t>#include &lt;</a:t>
            </a:r>
            <a:r>
              <a:rPr lang="en-IN" sz="2000" dirty="0" err="1"/>
              <a:t>omp.h</a:t>
            </a:r>
            <a:r>
              <a:rPr lang="en-IN" sz="2000" dirty="0"/>
              <a:t>&gt;</a:t>
            </a:r>
          </a:p>
          <a:p>
            <a:endParaRPr lang="en-IN" sz="2000" dirty="0"/>
          </a:p>
          <a:p>
            <a:r>
              <a:rPr lang="en-IN" sz="2000" dirty="0"/>
              <a:t>#include &lt;</a:t>
            </a:r>
            <a:r>
              <a:rPr lang="en-IN" sz="2000" dirty="0" err="1"/>
              <a:t>stdio.h</a:t>
            </a:r>
            <a:r>
              <a:rPr lang="en-IN" sz="2000" dirty="0"/>
              <a:t>&gt;</a:t>
            </a:r>
          </a:p>
          <a:p>
            <a:r>
              <a:rPr lang="en-IN" sz="2000" dirty="0"/>
              <a:t>#include &lt;</a:t>
            </a:r>
            <a:r>
              <a:rPr lang="en-IN" sz="2000" dirty="0" err="1"/>
              <a:t>stdlib.h</a:t>
            </a:r>
            <a:r>
              <a:rPr lang="en-IN" sz="2000" dirty="0"/>
              <a:t>&gt;</a:t>
            </a:r>
          </a:p>
          <a:p>
            <a:endParaRPr lang="en-IN" sz="2000" dirty="0"/>
          </a:p>
          <a:p>
            <a:r>
              <a:rPr lang="en-IN" sz="2000" dirty="0"/>
              <a:t>int main(int </a:t>
            </a:r>
            <a:r>
              <a:rPr lang="en-IN" sz="2000" dirty="0" err="1"/>
              <a:t>argc</a:t>
            </a:r>
            <a:r>
              <a:rPr lang="en-IN" sz="2000" dirty="0"/>
              <a:t>, char* </a:t>
            </a:r>
            <a:r>
              <a:rPr lang="en-IN" sz="2000" dirty="0" err="1"/>
              <a:t>argv</a:t>
            </a:r>
            <a:r>
              <a:rPr lang="en-IN" sz="2000" dirty="0"/>
              <a:t>[])</a:t>
            </a:r>
          </a:p>
          <a:p>
            <a:r>
              <a:rPr lang="en-IN" sz="2000" dirty="0"/>
              <a:t>{</a:t>
            </a:r>
          </a:p>
          <a:p>
            <a:endParaRPr lang="en-IN" sz="2000" dirty="0"/>
          </a:p>
          <a:p>
            <a:r>
              <a:rPr lang="en-IN" sz="2000" dirty="0"/>
              <a:t>	// Beginning of parallel region</a:t>
            </a:r>
          </a:p>
          <a:p>
            <a:r>
              <a:rPr lang="en-IN" sz="2000" dirty="0"/>
              <a:t>	#pragma </a:t>
            </a:r>
            <a:r>
              <a:rPr lang="en-IN" sz="2000" dirty="0" err="1"/>
              <a:t>omp</a:t>
            </a:r>
            <a:r>
              <a:rPr lang="en-IN" sz="2000" dirty="0"/>
              <a:t> parallel</a:t>
            </a:r>
          </a:p>
          <a:p>
            <a:r>
              <a:rPr lang="en-IN" sz="2000" dirty="0"/>
              <a:t>	{</a:t>
            </a:r>
          </a:p>
          <a:p>
            <a:endParaRPr lang="en-IN" sz="2000" dirty="0"/>
          </a:p>
          <a:p>
            <a:r>
              <a:rPr lang="en-IN" sz="2000" dirty="0"/>
              <a:t>		</a:t>
            </a:r>
            <a:r>
              <a:rPr lang="en-IN" sz="2000" dirty="0" err="1"/>
              <a:t>printf</a:t>
            </a:r>
            <a:r>
              <a:rPr lang="en-IN" sz="2000" dirty="0"/>
              <a:t>("Hello World... from thread = %d\n",</a:t>
            </a:r>
          </a:p>
          <a:p>
            <a:r>
              <a:rPr lang="en-IN" sz="2000" dirty="0"/>
              <a:t>			</a:t>
            </a:r>
            <a:r>
              <a:rPr lang="en-IN" sz="2000" dirty="0" err="1"/>
              <a:t>omp_get_thread_num</a:t>
            </a:r>
            <a:r>
              <a:rPr lang="en-IN" sz="2000" dirty="0"/>
              <a:t>());</a:t>
            </a:r>
          </a:p>
          <a:p>
            <a:r>
              <a:rPr lang="en-IN" sz="2000" dirty="0"/>
              <a:t>	}</a:t>
            </a:r>
          </a:p>
          <a:p>
            <a:r>
              <a:rPr lang="en-IN" sz="2000" dirty="0"/>
              <a:t>	// Ending of parallel region</a:t>
            </a:r>
          </a:p>
          <a:p>
            <a:r>
              <a:rPr lang="en-IN" sz="2000" dirty="0"/>
              <a:t>}</a:t>
            </a:r>
          </a:p>
        </p:txBody>
      </p:sp>
    </p:spTree>
    <p:extLst>
      <p:ext uri="{BB962C8B-B14F-4D97-AF65-F5344CB8AC3E}">
        <p14:creationId xmlns:p14="http://schemas.microsoft.com/office/powerpoint/2010/main" val="40600205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78B584EF-5F92-8653-9696-17D3D8329FAA}"/>
              </a:ext>
            </a:extLst>
          </p:cNvPr>
          <p:cNvSpPr>
            <a:spLocks noGrp="1" noChangeArrowheads="1"/>
          </p:cNvSpPr>
          <p:nvPr>
            <p:ph type="title"/>
          </p:nvPr>
        </p:nvSpPr>
        <p:spPr>
          <a:xfrm>
            <a:off x="2401888" y="0"/>
            <a:ext cx="6742112" cy="1000125"/>
          </a:xfrm>
        </p:spPr>
        <p:txBody>
          <a:bodyPr/>
          <a:lstStyle/>
          <a:p>
            <a:pPr eaLnBrk="1" hangingPunct="1">
              <a:defRPr/>
            </a:pPr>
            <a:r>
              <a:rPr lang="en-US" dirty="0"/>
              <a:t>Compiling</a:t>
            </a:r>
          </a:p>
        </p:txBody>
      </p:sp>
      <p:sp>
        <p:nvSpPr>
          <p:cNvPr id="30723" name="Rectangle 3">
            <a:extLst>
              <a:ext uri="{FF2B5EF4-FFF2-40B4-BE49-F238E27FC236}">
                <a16:creationId xmlns:a16="http://schemas.microsoft.com/office/drawing/2014/main" id="{71670748-47D9-8ECC-41EA-6BAEE6A9484E}"/>
              </a:ext>
            </a:extLst>
          </p:cNvPr>
          <p:cNvSpPr>
            <a:spLocks noGrp="1" noChangeArrowheads="1"/>
          </p:cNvSpPr>
          <p:nvPr>
            <p:ph type="body" idx="1"/>
          </p:nvPr>
        </p:nvSpPr>
        <p:spPr>
          <a:xfrm>
            <a:off x="1600200" y="1257300"/>
            <a:ext cx="7543800" cy="5257800"/>
          </a:xfrm>
        </p:spPr>
        <p:txBody>
          <a:bodyPr>
            <a:normAutofit/>
          </a:bodyPr>
          <a:lstStyle/>
          <a:p>
            <a:pPr eaLnBrk="1" hangingPunct="1">
              <a:buFont typeface="Wingdings" panose="05000000000000000000" pitchFamily="2" charset="2"/>
              <a:buNone/>
            </a:pPr>
            <a:r>
              <a:rPr lang="en-US" altLang="en-US" sz="3600" dirty="0"/>
              <a:t>Intel (</a:t>
            </a:r>
            <a:r>
              <a:rPr lang="en-US" altLang="en-US" sz="3600" dirty="0" err="1"/>
              <a:t>icc</a:t>
            </a:r>
            <a:r>
              <a:rPr lang="en-US" altLang="en-US" sz="3600" dirty="0"/>
              <a:t>, </a:t>
            </a:r>
            <a:r>
              <a:rPr lang="en-US" altLang="en-US" sz="3600" dirty="0" err="1"/>
              <a:t>ifort</a:t>
            </a:r>
            <a:r>
              <a:rPr lang="en-US" altLang="en-US" sz="3600" dirty="0"/>
              <a:t>, </a:t>
            </a:r>
            <a:r>
              <a:rPr lang="en-US" altLang="en-US" sz="3600" dirty="0" err="1"/>
              <a:t>icpc</a:t>
            </a:r>
            <a:r>
              <a:rPr lang="en-US" altLang="en-US" sz="3600" dirty="0"/>
              <a:t>)</a:t>
            </a:r>
          </a:p>
          <a:p>
            <a:pPr lvl="1" eaLnBrk="1" hangingPunct="1"/>
            <a:r>
              <a:rPr lang="en-US" altLang="en-US" sz="2800" dirty="0"/>
              <a:t>-</a:t>
            </a:r>
            <a:r>
              <a:rPr lang="en-US" altLang="en-US" sz="2800" dirty="0" err="1"/>
              <a:t>openmp</a:t>
            </a:r>
            <a:endParaRPr lang="en-US" altLang="en-US" sz="2800" dirty="0">
              <a:solidFill>
                <a:schemeClr val="hlink"/>
              </a:solidFill>
            </a:endParaRPr>
          </a:p>
          <a:p>
            <a:pPr eaLnBrk="1" hangingPunct="1">
              <a:buFont typeface="Wingdings" panose="05000000000000000000" pitchFamily="2" charset="2"/>
              <a:buNone/>
            </a:pPr>
            <a:r>
              <a:rPr lang="en-US" altLang="en-US" sz="3600" dirty="0"/>
              <a:t>PGI (</a:t>
            </a:r>
            <a:r>
              <a:rPr lang="en-US" altLang="en-US" sz="3600" dirty="0" err="1"/>
              <a:t>pgcc</a:t>
            </a:r>
            <a:r>
              <a:rPr lang="en-US" altLang="en-US" sz="3600" dirty="0"/>
              <a:t>, pgf90, …)</a:t>
            </a:r>
          </a:p>
          <a:p>
            <a:pPr lvl="1" eaLnBrk="1" hangingPunct="1"/>
            <a:r>
              <a:rPr lang="en-US" altLang="en-US" sz="2800" dirty="0"/>
              <a:t>-</a:t>
            </a:r>
            <a:r>
              <a:rPr lang="en-US" altLang="en-US" sz="2800" dirty="0" err="1"/>
              <a:t>mp</a:t>
            </a:r>
            <a:endParaRPr lang="en-US" altLang="en-US" sz="2800" dirty="0"/>
          </a:p>
          <a:p>
            <a:pPr eaLnBrk="1" hangingPunct="1">
              <a:buFont typeface="Wingdings" panose="05000000000000000000" pitchFamily="2" charset="2"/>
              <a:buNone/>
            </a:pPr>
            <a:r>
              <a:rPr lang="en-US" altLang="en-US" sz="3600" dirty="0"/>
              <a:t>GNU (</a:t>
            </a:r>
            <a:r>
              <a:rPr lang="en-US" altLang="en-US" sz="3600" dirty="0" err="1"/>
              <a:t>gcc</a:t>
            </a:r>
            <a:r>
              <a:rPr lang="en-US" altLang="en-US" sz="3600" dirty="0"/>
              <a:t>, </a:t>
            </a:r>
            <a:r>
              <a:rPr lang="en-US" altLang="en-US" sz="3600" dirty="0" err="1"/>
              <a:t>gfortran</a:t>
            </a:r>
            <a:r>
              <a:rPr lang="en-US" altLang="en-US" sz="3600" dirty="0"/>
              <a:t>, g++)</a:t>
            </a:r>
          </a:p>
          <a:p>
            <a:pPr lvl="1" eaLnBrk="1" hangingPunct="1"/>
            <a:r>
              <a:rPr lang="en-US" altLang="en-US" sz="2800" dirty="0"/>
              <a:t>-</a:t>
            </a:r>
            <a:r>
              <a:rPr lang="en-US" altLang="en-US" sz="2800" dirty="0" err="1"/>
              <a:t>fopenmp</a:t>
            </a:r>
            <a:endParaRPr lang="en-US" altLang="en-US" sz="2800" dirty="0"/>
          </a:p>
          <a:p>
            <a:pPr lvl="1" eaLnBrk="1" hangingPunct="1"/>
            <a:r>
              <a:rPr lang="en-US" altLang="en-US" sz="2800" dirty="0"/>
              <a:t>need version </a:t>
            </a:r>
            <a:r>
              <a:rPr lang="en-US" altLang="en-US" sz="2800" dirty="0">
                <a:solidFill>
                  <a:srgbClr val="FF3300"/>
                </a:solidFill>
              </a:rPr>
              <a:t>4.2 or later</a:t>
            </a:r>
          </a:p>
          <a:p>
            <a:pPr lvl="1" eaLnBrk="1" hangingPunct="1"/>
            <a:r>
              <a:rPr lang="en-US" altLang="en-US" sz="2800" dirty="0">
                <a:solidFill>
                  <a:srgbClr val="FF3300"/>
                </a:solidFill>
              </a:rPr>
              <a:t>g95</a:t>
            </a:r>
            <a:r>
              <a:rPr lang="en-US" altLang="en-US" sz="2800" dirty="0"/>
              <a:t> was based on GCC but branched off</a:t>
            </a:r>
          </a:p>
          <a:p>
            <a:pPr lvl="2" eaLnBrk="1" hangingPunct="1"/>
            <a:r>
              <a:rPr lang="en-US" altLang="en-US" sz="2000" dirty="0"/>
              <a:t>I don’t think it has Open MP support</a:t>
            </a:r>
          </a:p>
          <a:p>
            <a:pPr lvl="1"/>
            <a:r>
              <a:rPr lang="en-US" altLang="en-US" sz="2400" dirty="0" err="1"/>
              <a:t>gcc</a:t>
            </a:r>
            <a:r>
              <a:rPr lang="en-US" altLang="en-US" sz="2400" dirty="0"/>
              <a:t> –</a:t>
            </a:r>
            <a:r>
              <a:rPr lang="en-US" altLang="en-US" sz="2400" dirty="0" err="1"/>
              <a:t>fopenmp</a:t>
            </a:r>
            <a:r>
              <a:rPr lang="en-US" altLang="en-US" sz="2400" dirty="0"/>
              <a:t> –o hello </a:t>
            </a:r>
            <a:r>
              <a:rPr lang="en-US" altLang="en-US" sz="2400" dirty="0" err="1"/>
              <a:t>hello.c</a:t>
            </a:r>
            <a:endParaRPr lang="en-US" altLang="en-US" sz="2400" dirty="0"/>
          </a:p>
        </p:txBody>
      </p:sp>
      <p:pic>
        <p:nvPicPr>
          <p:cNvPr id="30724" name="Picture 4" descr="PGIlogo">
            <a:extLst>
              <a:ext uri="{FF2B5EF4-FFF2-40B4-BE49-F238E27FC236}">
                <a16:creationId xmlns:a16="http://schemas.microsoft.com/office/drawing/2014/main" id="{F52AA244-3725-AB60-23A9-D4FE0EA832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2788" y="2667000"/>
            <a:ext cx="795337"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5" name="Picture 5" descr="intel_BlueOnWhite_Logo">
            <a:extLst>
              <a:ext uri="{FF2B5EF4-FFF2-40B4-BE49-F238E27FC236}">
                <a16:creationId xmlns:a16="http://schemas.microsoft.com/office/drawing/2014/main" id="{8E5FF48D-A638-6E76-5E7A-8C76D0E2E0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447800"/>
            <a:ext cx="1203325"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6" name="Picture 6" descr="The_GNU_logo">
            <a:extLst>
              <a:ext uri="{FF2B5EF4-FFF2-40B4-BE49-F238E27FC236}">
                <a16:creationId xmlns:a16="http://schemas.microsoft.com/office/drawing/2014/main" id="{56A03A53-215D-A4F9-5A63-9F741805C1F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500" y="3886200"/>
            <a:ext cx="936625"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8" name="Rectangle 2">
            <a:extLst>
              <a:ext uri="{FF2B5EF4-FFF2-40B4-BE49-F238E27FC236}">
                <a16:creationId xmlns:a16="http://schemas.microsoft.com/office/drawing/2014/main" id="{1FA2611F-4337-25AB-0181-782D64A6D570}"/>
              </a:ext>
            </a:extLst>
          </p:cNvPr>
          <p:cNvSpPr>
            <a:spLocks noGrp="1" noChangeArrowheads="1"/>
          </p:cNvSpPr>
          <p:nvPr>
            <p:ph type="title"/>
          </p:nvPr>
        </p:nvSpPr>
        <p:spPr/>
        <p:txBody>
          <a:bodyPr/>
          <a:lstStyle/>
          <a:p>
            <a:pPr eaLnBrk="1" hangingPunct="1">
              <a:defRPr/>
            </a:pPr>
            <a:r>
              <a:rPr lang="en-US"/>
              <a:t>Specifying threads</a:t>
            </a:r>
          </a:p>
        </p:txBody>
      </p:sp>
      <p:sp>
        <p:nvSpPr>
          <p:cNvPr id="33795" name="Rectangle 3">
            <a:extLst>
              <a:ext uri="{FF2B5EF4-FFF2-40B4-BE49-F238E27FC236}">
                <a16:creationId xmlns:a16="http://schemas.microsoft.com/office/drawing/2014/main" id="{61971E76-EE38-B6C0-E112-3E4C3222E8A9}"/>
              </a:ext>
            </a:extLst>
          </p:cNvPr>
          <p:cNvSpPr>
            <a:spLocks noGrp="1" noChangeArrowheads="1"/>
          </p:cNvSpPr>
          <p:nvPr>
            <p:ph type="body" idx="1"/>
          </p:nvPr>
        </p:nvSpPr>
        <p:spPr>
          <a:xfrm>
            <a:off x="790219" y="1828800"/>
            <a:ext cx="7675356" cy="4572000"/>
          </a:xfrm>
        </p:spPr>
        <p:txBody>
          <a:bodyPr>
            <a:normAutofit/>
          </a:bodyPr>
          <a:lstStyle/>
          <a:p>
            <a:pPr eaLnBrk="1" hangingPunct="1"/>
            <a:r>
              <a:rPr lang="en-US" altLang="en-US" sz="2800" dirty="0"/>
              <a:t>The simplest way to specify the number of threads used on a parallel region is to set the environment variable (in the shell where the program is executing)</a:t>
            </a:r>
          </a:p>
          <a:p>
            <a:pPr lvl="1" eaLnBrk="1" hangingPunct="1"/>
            <a:r>
              <a:rPr lang="en-US" altLang="en-US" sz="2400" dirty="0"/>
              <a:t>OMP_NUM_THREADS</a:t>
            </a:r>
          </a:p>
          <a:p>
            <a:pPr eaLnBrk="1" hangingPunct="1"/>
            <a:r>
              <a:rPr lang="en-US" altLang="en-US" sz="2800" dirty="0"/>
              <a:t>For example, in </a:t>
            </a:r>
            <a:r>
              <a:rPr lang="en-US" altLang="en-US" sz="2800" dirty="0" err="1"/>
              <a:t>csh</a:t>
            </a:r>
            <a:r>
              <a:rPr lang="en-US" altLang="en-US" sz="2800" dirty="0"/>
              <a:t>/</a:t>
            </a:r>
            <a:r>
              <a:rPr lang="en-US" altLang="en-US" sz="2800" dirty="0" err="1"/>
              <a:t>tcsh</a:t>
            </a:r>
            <a:endParaRPr lang="en-US" altLang="en-US" sz="2800" dirty="0"/>
          </a:p>
          <a:p>
            <a:pPr lvl="1" eaLnBrk="1" hangingPunct="1"/>
            <a:r>
              <a:rPr lang="en-US" altLang="en-US" sz="2400" dirty="0" err="1"/>
              <a:t>setenv</a:t>
            </a:r>
            <a:r>
              <a:rPr lang="en-US" altLang="en-US" sz="2400" dirty="0"/>
              <a:t> OMP_NUM_THREADS 4</a:t>
            </a:r>
          </a:p>
          <a:p>
            <a:pPr eaLnBrk="1" hangingPunct="1"/>
            <a:r>
              <a:rPr lang="en-US" altLang="en-US" sz="2800" dirty="0"/>
              <a:t>in bash</a:t>
            </a:r>
          </a:p>
          <a:p>
            <a:pPr lvl="1" eaLnBrk="1" hangingPunct="1"/>
            <a:r>
              <a:rPr lang="en-US" altLang="en-US" sz="2400" dirty="0"/>
              <a:t>export OMP_NUM_THREADS=4</a:t>
            </a:r>
          </a:p>
          <a:p>
            <a:pPr eaLnBrk="1" hangingPunct="1"/>
            <a:r>
              <a:rPr lang="en-US" altLang="en-US" sz="2800" dirty="0"/>
              <a:t>Later we will cover other ways to specify this</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283A0-87D2-4C0D-99D2-04C341D30735}"/>
              </a:ext>
            </a:extLst>
          </p:cNvPr>
          <p:cNvSpPr>
            <a:spLocks noGrp="1"/>
          </p:cNvSpPr>
          <p:nvPr>
            <p:ph type="title"/>
          </p:nvPr>
        </p:nvSpPr>
        <p:spPr/>
        <p:txBody>
          <a:bodyPr/>
          <a:lstStyle/>
          <a:p>
            <a:r>
              <a:rPr lang="en-US" dirty="0"/>
              <a:t>Using OpenMP to write multithreaded programs</a:t>
            </a:r>
          </a:p>
        </p:txBody>
      </p:sp>
      <p:sp>
        <p:nvSpPr>
          <p:cNvPr id="3" name="Content Placeholder 2">
            <a:extLst>
              <a:ext uri="{FF2B5EF4-FFF2-40B4-BE49-F238E27FC236}">
                <a16:creationId xmlns:a16="http://schemas.microsoft.com/office/drawing/2014/main" id="{3F7E4FFF-9772-454D-9C79-630D163BFF0B}"/>
              </a:ext>
            </a:extLst>
          </p:cNvPr>
          <p:cNvSpPr>
            <a:spLocks noGrp="1"/>
          </p:cNvSpPr>
          <p:nvPr>
            <p:ph idx="1"/>
          </p:nvPr>
        </p:nvSpPr>
        <p:spPr>
          <a:xfrm>
            <a:off x="609600" y="2072542"/>
            <a:ext cx="8286750" cy="4402931"/>
          </a:xfrm>
        </p:spPr>
        <p:txBody>
          <a:bodyPr>
            <a:normAutofit fontScale="92500"/>
          </a:bodyPr>
          <a:lstStyle/>
          <a:p>
            <a:r>
              <a:rPr lang="en-US" sz="2400" dirty="0"/>
              <a:t>Parallel program running on a shared memory multiprocessor usually consists of multiple threads. </a:t>
            </a:r>
          </a:p>
          <a:p>
            <a:r>
              <a:rPr lang="en-US" sz="2400" dirty="0"/>
              <a:t>The number of threads may vary during program execution but at any time each thread is being executed on one logical core. </a:t>
            </a:r>
          </a:p>
          <a:p>
            <a:r>
              <a:rPr lang="en-US" sz="2400" dirty="0"/>
              <a:t>If there are less threads than logical cores, some logical cores are kept idle and the system is not fully utilized. </a:t>
            </a:r>
          </a:p>
          <a:p>
            <a:r>
              <a:rPr lang="en-US" sz="2400" dirty="0"/>
              <a:t>If there are more threads than logical cores, the operating system applies multitasking among threads running on the same logical cores. </a:t>
            </a:r>
          </a:p>
          <a:p>
            <a:r>
              <a:rPr lang="en-US" sz="2400" dirty="0"/>
              <a:t>During program execution the operating system may perform load balancing,</a:t>
            </a:r>
          </a:p>
          <a:p>
            <a:pPr lvl="1"/>
            <a:r>
              <a:rPr lang="en-US" sz="1800" dirty="0"/>
              <a:t> i.e., it may migrate threads from one logical core to another in an attempt to keep all logical cores equally utilized.</a:t>
            </a:r>
          </a:p>
        </p:txBody>
      </p:sp>
    </p:spTree>
    <p:extLst>
      <p:ext uri="{BB962C8B-B14F-4D97-AF65-F5344CB8AC3E}">
        <p14:creationId xmlns:p14="http://schemas.microsoft.com/office/powerpoint/2010/main" val="306857423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CF963-0409-4C79-99A6-48D28FA7B6CC}"/>
              </a:ext>
            </a:extLst>
          </p:cNvPr>
          <p:cNvSpPr>
            <a:spLocks noGrp="1"/>
          </p:cNvSpPr>
          <p:nvPr>
            <p:ph type="title"/>
          </p:nvPr>
        </p:nvSpPr>
        <p:spPr/>
        <p:txBody>
          <a:bodyPr/>
          <a:lstStyle/>
          <a:p>
            <a:r>
              <a:rPr lang="en-US" dirty="0"/>
              <a:t>Using OpenMP to write multithreaded programs</a:t>
            </a:r>
          </a:p>
        </p:txBody>
      </p:sp>
      <p:sp>
        <p:nvSpPr>
          <p:cNvPr id="3" name="Content Placeholder 2">
            <a:extLst>
              <a:ext uri="{FF2B5EF4-FFF2-40B4-BE49-F238E27FC236}">
                <a16:creationId xmlns:a16="http://schemas.microsoft.com/office/drawing/2014/main" id="{9BB70D7A-9CEB-490F-AA60-403EA74411F5}"/>
              </a:ext>
            </a:extLst>
          </p:cNvPr>
          <p:cNvSpPr>
            <a:spLocks noGrp="1"/>
          </p:cNvSpPr>
          <p:nvPr>
            <p:ph idx="1"/>
          </p:nvPr>
        </p:nvSpPr>
        <p:spPr>
          <a:xfrm>
            <a:off x="726948" y="2084832"/>
            <a:ext cx="7690104" cy="4343400"/>
          </a:xfrm>
        </p:spPr>
        <p:txBody>
          <a:bodyPr>
            <a:normAutofit/>
          </a:bodyPr>
          <a:lstStyle/>
          <a:p>
            <a:r>
              <a:rPr lang="en-US" sz="2400" dirty="0"/>
              <a:t>A multithreaded program can be written in different programming languages using many different libraries and frameworks.</a:t>
            </a:r>
          </a:p>
          <a:p>
            <a:r>
              <a:rPr lang="en-US" sz="2400" dirty="0"/>
              <a:t>On UNIX, for instance, one can use </a:t>
            </a:r>
            <a:r>
              <a:rPr lang="en-US" sz="2400" dirty="0" err="1"/>
              <a:t>pthreads</a:t>
            </a:r>
            <a:r>
              <a:rPr lang="en-US" sz="2400" dirty="0"/>
              <a:t> in almost any decent programming language</a:t>
            </a:r>
          </a:p>
          <a:p>
            <a:pPr lvl="1"/>
            <a:r>
              <a:rPr lang="en-US" sz="1800" dirty="0"/>
              <a:t>Resulting program is littered with low-level details that the compiler could have taken care of, and is not portable. </a:t>
            </a:r>
          </a:p>
          <a:p>
            <a:r>
              <a:rPr lang="en-US" sz="2400" dirty="0"/>
              <a:t>One such thing is OpenMP, a parallel programming environment best suitable for writing parallel programs that are to be run on shared memory systems.</a:t>
            </a:r>
          </a:p>
          <a:p>
            <a:pPr lvl="1"/>
            <a:r>
              <a:rPr lang="en-US" sz="1800" dirty="0"/>
              <a:t> It is not yet another programming language but an add-on to an existing language, usually Fortran or C/C++. </a:t>
            </a:r>
          </a:p>
        </p:txBody>
      </p:sp>
    </p:spTree>
    <p:extLst>
      <p:ext uri="{BB962C8B-B14F-4D97-AF65-F5344CB8AC3E}">
        <p14:creationId xmlns:p14="http://schemas.microsoft.com/office/powerpoint/2010/main" val="357078356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012FB6-7DCF-4DF9-9DAD-7075E94A1442}"/>
              </a:ext>
            </a:extLst>
          </p:cNvPr>
          <p:cNvSpPr>
            <a:spLocks noGrp="1"/>
          </p:cNvSpPr>
          <p:nvPr>
            <p:ph type="title"/>
          </p:nvPr>
        </p:nvSpPr>
        <p:spPr/>
        <p:txBody>
          <a:bodyPr/>
          <a:lstStyle/>
          <a:p>
            <a:r>
              <a:rPr lang="en-US" dirty="0"/>
              <a:t>Using OpenMP to write multithreaded programs</a:t>
            </a:r>
          </a:p>
        </p:txBody>
      </p:sp>
      <p:sp>
        <p:nvSpPr>
          <p:cNvPr id="3" name="Content Placeholder 2">
            <a:extLst>
              <a:ext uri="{FF2B5EF4-FFF2-40B4-BE49-F238E27FC236}">
                <a16:creationId xmlns:a16="http://schemas.microsoft.com/office/drawing/2014/main" id="{A530AFDB-B3BF-48C9-8C72-02CA3EF07148}"/>
              </a:ext>
            </a:extLst>
          </p:cNvPr>
          <p:cNvSpPr>
            <a:spLocks noGrp="1"/>
          </p:cNvSpPr>
          <p:nvPr>
            <p:ph idx="1"/>
          </p:nvPr>
        </p:nvSpPr>
        <p:spPr>
          <a:xfrm>
            <a:off x="304800" y="2236408"/>
            <a:ext cx="8548481" cy="4545392"/>
          </a:xfrm>
        </p:spPr>
        <p:txBody>
          <a:bodyPr>
            <a:normAutofit/>
          </a:bodyPr>
          <a:lstStyle/>
          <a:p>
            <a:r>
              <a:rPr lang="en-US" dirty="0"/>
              <a:t>Application programming interface (API) of OpenMP is a collection of</a:t>
            </a:r>
          </a:p>
          <a:p>
            <a:pPr lvl="1"/>
            <a:r>
              <a:rPr lang="en-US" dirty="0"/>
              <a:t>compiler directives,</a:t>
            </a:r>
          </a:p>
          <a:p>
            <a:pPr lvl="1"/>
            <a:r>
              <a:rPr lang="en-US" dirty="0"/>
              <a:t>supporting functions,</a:t>
            </a:r>
          </a:p>
          <a:p>
            <a:pPr lvl="1"/>
            <a:r>
              <a:rPr lang="en-US" dirty="0"/>
              <a:t>shell variables.</a:t>
            </a:r>
          </a:p>
          <a:p>
            <a:r>
              <a:rPr lang="en-US" dirty="0"/>
              <a:t>OpenMP compiler directives tell the compiler about the parallelism in the source code and provide instructions for generating the parallel code</a:t>
            </a:r>
          </a:p>
          <a:p>
            <a:pPr lvl="1"/>
            <a:r>
              <a:rPr lang="en-US" dirty="0"/>
              <a:t>i.e., the multithreaded  translation of the source code. </a:t>
            </a:r>
          </a:p>
          <a:p>
            <a:r>
              <a:rPr lang="en-US" dirty="0"/>
              <a:t>In C/C++, directives are always expressed as #pragmas. </a:t>
            </a:r>
          </a:p>
          <a:p>
            <a:r>
              <a:rPr lang="en-US" dirty="0"/>
              <a:t>Supporting functions enable programmers to exploit and control the parallelism during the execution of a program. </a:t>
            </a:r>
          </a:p>
          <a:p>
            <a:r>
              <a:rPr lang="en-US" dirty="0"/>
              <a:t>Shell variables permit tunning of compiled programs to a particular parallel system.</a:t>
            </a:r>
          </a:p>
        </p:txBody>
      </p:sp>
    </p:spTree>
    <p:extLst>
      <p:ext uri="{BB962C8B-B14F-4D97-AF65-F5344CB8AC3E}">
        <p14:creationId xmlns:p14="http://schemas.microsoft.com/office/powerpoint/2010/main" val="384596081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F8E-12AD-4EDF-99EA-F4CA122101C8}"/>
              </a:ext>
            </a:extLst>
          </p:cNvPr>
          <p:cNvSpPr>
            <a:spLocks noGrp="1"/>
          </p:cNvSpPr>
          <p:nvPr>
            <p:ph type="title"/>
          </p:nvPr>
        </p:nvSpPr>
        <p:spPr/>
        <p:txBody>
          <a:bodyPr/>
          <a:lstStyle/>
          <a:p>
            <a:r>
              <a:rPr lang="en-US" dirty="0"/>
              <a:t>Compiling and running an OpenMP program</a:t>
            </a:r>
          </a:p>
        </p:txBody>
      </p:sp>
      <p:sp>
        <p:nvSpPr>
          <p:cNvPr id="5" name="TextBox 4">
            <a:extLst>
              <a:ext uri="{FF2B5EF4-FFF2-40B4-BE49-F238E27FC236}">
                <a16:creationId xmlns:a16="http://schemas.microsoft.com/office/drawing/2014/main" id="{BBFEA593-7C9E-4C6E-BD9B-EA58BCE09516}"/>
              </a:ext>
            </a:extLst>
          </p:cNvPr>
          <p:cNvSpPr txBox="1"/>
          <p:nvPr/>
        </p:nvSpPr>
        <p:spPr>
          <a:xfrm>
            <a:off x="1958009" y="2234027"/>
            <a:ext cx="5227982" cy="3323987"/>
          </a:xfrm>
          <a:prstGeom prst="rect">
            <a:avLst/>
          </a:prstGeom>
          <a:noFill/>
        </p:spPr>
        <p:txBody>
          <a:bodyPr wrap="square">
            <a:spAutoFit/>
          </a:bodyPr>
          <a:lstStyle/>
          <a:p>
            <a:r>
              <a:rPr lang="en-US" sz="2100" dirty="0"/>
              <a:t>#include &lt;</a:t>
            </a:r>
            <a:r>
              <a:rPr lang="en-US" sz="2100" dirty="0" err="1"/>
              <a:t>stdio</a:t>
            </a:r>
            <a:r>
              <a:rPr lang="en-US" sz="2100" dirty="0"/>
              <a:t> .h&gt;</a:t>
            </a:r>
          </a:p>
          <a:p>
            <a:r>
              <a:rPr lang="en-US" sz="2100" dirty="0"/>
              <a:t>#include &lt;</a:t>
            </a:r>
            <a:r>
              <a:rPr lang="en-US" sz="2100" dirty="0" err="1"/>
              <a:t>omp.h</a:t>
            </a:r>
            <a:r>
              <a:rPr lang="en-US" sz="2100" dirty="0"/>
              <a:t>&gt;</a:t>
            </a:r>
          </a:p>
          <a:p>
            <a:endParaRPr lang="en-US" sz="2100" dirty="0"/>
          </a:p>
          <a:p>
            <a:r>
              <a:rPr lang="en-US" sz="2100" dirty="0"/>
              <a:t> int main () {</a:t>
            </a:r>
          </a:p>
          <a:p>
            <a:r>
              <a:rPr lang="en-US" sz="2100" dirty="0" err="1"/>
              <a:t>printf</a:t>
            </a:r>
            <a:r>
              <a:rPr lang="en-US" sz="2100" dirty="0"/>
              <a:t> ("Hello , world :");</a:t>
            </a:r>
          </a:p>
          <a:p>
            <a:r>
              <a:rPr lang="en-US" sz="2100" dirty="0"/>
              <a:t> # pragma </a:t>
            </a:r>
            <a:r>
              <a:rPr lang="en-US" sz="2100" dirty="0" err="1"/>
              <a:t>omp</a:t>
            </a:r>
            <a:r>
              <a:rPr lang="en-US" sz="2100" dirty="0"/>
              <a:t> parallel</a:t>
            </a:r>
          </a:p>
          <a:p>
            <a:r>
              <a:rPr lang="en-US" sz="2100" dirty="0" err="1"/>
              <a:t>printf</a:t>
            </a:r>
            <a:r>
              <a:rPr lang="en-US" sz="2100" dirty="0"/>
              <a:t> (" %d", </a:t>
            </a:r>
            <a:r>
              <a:rPr lang="en-US" sz="2100" dirty="0" err="1"/>
              <a:t>omp_get_thread_num</a:t>
            </a:r>
            <a:r>
              <a:rPr lang="en-US" sz="2100" dirty="0"/>
              <a:t> ());</a:t>
            </a:r>
          </a:p>
          <a:p>
            <a:r>
              <a:rPr lang="en-US" sz="2100" dirty="0" err="1"/>
              <a:t>printf</a:t>
            </a:r>
            <a:r>
              <a:rPr lang="en-US" sz="2100" dirty="0"/>
              <a:t> ("\n");</a:t>
            </a:r>
          </a:p>
          <a:p>
            <a:r>
              <a:rPr lang="en-US" sz="2100" dirty="0"/>
              <a:t>return 0;</a:t>
            </a:r>
          </a:p>
          <a:p>
            <a:r>
              <a:rPr lang="en-US" sz="2100" dirty="0"/>
              <a:t>}</a:t>
            </a:r>
          </a:p>
        </p:txBody>
      </p:sp>
    </p:spTree>
    <p:extLst>
      <p:ext uri="{BB962C8B-B14F-4D97-AF65-F5344CB8AC3E}">
        <p14:creationId xmlns:p14="http://schemas.microsoft.com/office/powerpoint/2010/main" val="415177925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2F84A-87C0-44A7-A1C7-ECBF0651033A}"/>
              </a:ext>
            </a:extLst>
          </p:cNvPr>
          <p:cNvSpPr>
            <a:spLocks noGrp="1"/>
          </p:cNvSpPr>
          <p:nvPr>
            <p:ph type="title"/>
          </p:nvPr>
        </p:nvSpPr>
        <p:spPr/>
        <p:txBody>
          <a:bodyPr/>
          <a:lstStyle/>
          <a:p>
            <a:r>
              <a:rPr lang="en-US" dirty="0"/>
              <a:t>Compiling and running an OpenMP program</a:t>
            </a:r>
          </a:p>
        </p:txBody>
      </p:sp>
      <p:sp>
        <p:nvSpPr>
          <p:cNvPr id="3" name="Content Placeholder 2">
            <a:extLst>
              <a:ext uri="{FF2B5EF4-FFF2-40B4-BE49-F238E27FC236}">
                <a16:creationId xmlns:a16="http://schemas.microsoft.com/office/drawing/2014/main" id="{C9B8E4E1-3802-4470-BE7C-ACFEC0306ACB}"/>
              </a:ext>
            </a:extLst>
          </p:cNvPr>
          <p:cNvSpPr>
            <a:spLocks noGrp="1"/>
          </p:cNvSpPr>
          <p:nvPr>
            <p:ph idx="1"/>
          </p:nvPr>
        </p:nvSpPr>
        <p:spPr/>
        <p:txBody>
          <a:bodyPr>
            <a:normAutofit lnSpcReduction="10000"/>
          </a:bodyPr>
          <a:lstStyle/>
          <a:p>
            <a:pPr>
              <a:buFont typeface="Wingdings" panose="05000000000000000000" pitchFamily="2" charset="2"/>
              <a:buChar char="§"/>
            </a:pPr>
            <a:r>
              <a:rPr lang="en-US" dirty="0"/>
              <a:t>This program starts as a single thread that first prints out the salutation.</a:t>
            </a:r>
          </a:p>
          <a:p>
            <a:pPr>
              <a:buFont typeface="Wingdings" panose="05000000000000000000" pitchFamily="2" charset="2"/>
              <a:buChar char="§"/>
            </a:pPr>
            <a:r>
              <a:rPr lang="en-US" dirty="0"/>
              <a:t> Once the execution reaches the </a:t>
            </a:r>
            <a:r>
              <a:rPr lang="en-US" dirty="0" err="1"/>
              <a:t>omp</a:t>
            </a:r>
            <a:r>
              <a:rPr lang="en-US" dirty="0"/>
              <a:t> parallel directive, several additional threads are created alongside the existing one. </a:t>
            </a:r>
          </a:p>
          <a:p>
            <a:pPr>
              <a:buFont typeface="Wingdings" panose="05000000000000000000" pitchFamily="2" charset="2"/>
              <a:buChar char="§"/>
            </a:pPr>
            <a:r>
              <a:rPr lang="en-US" dirty="0"/>
              <a:t>All threads, the initial thread and the newly created threads, together form a team of threads.</a:t>
            </a:r>
          </a:p>
          <a:p>
            <a:pPr>
              <a:buFont typeface="Wingdings" panose="05000000000000000000" pitchFamily="2" charset="2"/>
              <a:buChar char="§"/>
            </a:pPr>
            <a:r>
              <a:rPr lang="en-US" dirty="0"/>
              <a:t> Each thread in the newly established team of threads executes the statement immediately following the directive: </a:t>
            </a:r>
          </a:p>
          <a:p>
            <a:pPr>
              <a:buFont typeface="Wingdings" panose="05000000000000000000" pitchFamily="2" charset="2"/>
              <a:buChar char="§"/>
            </a:pPr>
            <a:r>
              <a:rPr lang="en-US" dirty="0"/>
              <a:t>in this example it just prints out its unique thread number obtained by calling OpenMP function </a:t>
            </a:r>
            <a:r>
              <a:rPr lang="en-US" dirty="0" err="1"/>
              <a:t>omp_get_thread_num</a:t>
            </a:r>
            <a:r>
              <a:rPr lang="en-US" dirty="0"/>
              <a:t>.</a:t>
            </a:r>
          </a:p>
          <a:p>
            <a:pPr>
              <a:buFont typeface="Wingdings" panose="05000000000000000000" pitchFamily="2" charset="2"/>
              <a:buChar char="§"/>
            </a:pPr>
            <a:r>
              <a:rPr lang="en-US" dirty="0"/>
              <a:t> When all threads have done that, threads created by the </a:t>
            </a:r>
            <a:r>
              <a:rPr lang="en-US" dirty="0" err="1"/>
              <a:t>omp</a:t>
            </a:r>
            <a:r>
              <a:rPr lang="en-US" dirty="0"/>
              <a:t> parallel directive are terminated</a:t>
            </a:r>
          </a:p>
        </p:txBody>
      </p:sp>
    </p:spTree>
    <p:extLst>
      <p:ext uri="{BB962C8B-B14F-4D97-AF65-F5344CB8AC3E}">
        <p14:creationId xmlns:p14="http://schemas.microsoft.com/office/powerpoint/2010/main" val="38539687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7B3DE-FDE9-41E4-81CD-135CE5589A41}"/>
              </a:ext>
            </a:extLst>
          </p:cNvPr>
          <p:cNvSpPr>
            <a:spLocks noGrp="1"/>
          </p:cNvSpPr>
          <p:nvPr>
            <p:ph type="title"/>
          </p:nvPr>
        </p:nvSpPr>
        <p:spPr/>
        <p:txBody>
          <a:bodyPr/>
          <a:lstStyle/>
          <a:p>
            <a:r>
              <a:rPr lang="en-US" dirty="0"/>
              <a:t>Compiling and running an OpenMP program</a:t>
            </a:r>
          </a:p>
        </p:txBody>
      </p:sp>
      <p:sp>
        <p:nvSpPr>
          <p:cNvPr id="3" name="Content Placeholder 2">
            <a:extLst>
              <a:ext uri="{FF2B5EF4-FFF2-40B4-BE49-F238E27FC236}">
                <a16:creationId xmlns:a16="http://schemas.microsoft.com/office/drawing/2014/main" id="{9622510C-953C-4A64-AA61-ED5A894AB1F0}"/>
              </a:ext>
            </a:extLst>
          </p:cNvPr>
          <p:cNvSpPr>
            <a:spLocks noGrp="1"/>
          </p:cNvSpPr>
          <p:nvPr>
            <p:ph idx="1"/>
          </p:nvPr>
        </p:nvSpPr>
        <p:spPr/>
        <p:txBody>
          <a:bodyPr/>
          <a:lstStyle/>
          <a:p>
            <a:r>
              <a:rPr lang="en-US" dirty="0"/>
              <a:t>To compile and run the program using GNU GCC C/C++ compiler, use the command-line option -</a:t>
            </a:r>
            <a:r>
              <a:rPr lang="en-US" dirty="0" err="1"/>
              <a:t>fopenmp</a:t>
            </a:r>
            <a:r>
              <a:rPr lang="en-US" dirty="0"/>
              <a:t> </a:t>
            </a:r>
          </a:p>
          <a:p>
            <a:pPr lvl="1"/>
            <a:r>
              <a:rPr lang="en-US" dirty="0"/>
              <a:t>$ </a:t>
            </a:r>
            <a:r>
              <a:rPr lang="en-US" dirty="0" err="1"/>
              <a:t>gcc</a:t>
            </a:r>
            <a:r>
              <a:rPr lang="en-US" dirty="0"/>
              <a:t> -</a:t>
            </a:r>
            <a:r>
              <a:rPr lang="en-US" dirty="0" err="1"/>
              <a:t>fopenmp</a:t>
            </a:r>
            <a:r>
              <a:rPr lang="en-US" dirty="0"/>
              <a:t> -o hello-world hello-</a:t>
            </a:r>
            <a:r>
              <a:rPr lang="en-US" dirty="0" err="1"/>
              <a:t>world.c</a:t>
            </a:r>
            <a:endParaRPr lang="en-US" dirty="0"/>
          </a:p>
          <a:p>
            <a:pPr lvl="1"/>
            <a:r>
              <a:rPr lang="en-US" dirty="0"/>
              <a:t>$ env OMP_NUM_THREADS=8 ./hello-world</a:t>
            </a:r>
          </a:p>
        </p:txBody>
      </p:sp>
    </p:spTree>
    <p:extLst>
      <p:ext uri="{BB962C8B-B14F-4D97-AF65-F5344CB8AC3E}">
        <p14:creationId xmlns:p14="http://schemas.microsoft.com/office/powerpoint/2010/main" val="29454811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7EBFD-093C-E100-5B80-362B7583829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8AFECE9-95CB-F83A-0353-3F1316D25C3F}"/>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69985AB1-F898-EF07-7F24-341223A0D4A7}"/>
              </a:ext>
            </a:extLst>
          </p:cNvPr>
          <p:cNvPicPr>
            <a:picLocks noChangeAspect="1"/>
          </p:cNvPicPr>
          <p:nvPr/>
        </p:nvPicPr>
        <p:blipFill>
          <a:blip r:embed="rId2"/>
          <a:stretch>
            <a:fillRect/>
          </a:stretch>
        </p:blipFill>
        <p:spPr>
          <a:xfrm>
            <a:off x="304800" y="762000"/>
            <a:ext cx="8696384" cy="4730306"/>
          </a:xfrm>
          <a:prstGeom prst="rect">
            <a:avLst/>
          </a:prstGeom>
        </p:spPr>
      </p:pic>
    </p:spTree>
    <p:extLst>
      <p:ext uri="{BB962C8B-B14F-4D97-AF65-F5344CB8AC3E}">
        <p14:creationId xmlns:p14="http://schemas.microsoft.com/office/powerpoint/2010/main" val="397807408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0858F-9B80-42DD-BD0E-253116FFE37D}"/>
              </a:ext>
            </a:extLst>
          </p:cNvPr>
          <p:cNvSpPr>
            <a:spLocks noGrp="1"/>
          </p:cNvSpPr>
          <p:nvPr>
            <p:ph type="title"/>
          </p:nvPr>
        </p:nvSpPr>
        <p:spPr>
          <a:xfrm>
            <a:off x="762000" y="381000"/>
            <a:ext cx="7290054" cy="1499616"/>
          </a:xfrm>
        </p:spPr>
        <p:txBody>
          <a:bodyPr/>
          <a:lstStyle/>
          <a:p>
            <a:r>
              <a:rPr lang="en-US" dirty="0"/>
              <a:t>OpenMP: parallel regions</a:t>
            </a:r>
          </a:p>
        </p:txBody>
      </p:sp>
      <p:sp>
        <p:nvSpPr>
          <p:cNvPr id="3" name="Content Placeholder 2">
            <a:extLst>
              <a:ext uri="{FF2B5EF4-FFF2-40B4-BE49-F238E27FC236}">
                <a16:creationId xmlns:a16="http://schemas.microsoft.com/office/drawing/2014/main" id="{BA5E4547-5464-406C-942A-98EE15C3BFDD}"/>
              </a:ext>
            </a:extLst>
          </p:cNvPr>
          <p:cNvSpPr>
            <a:spLocks noGrp="1"/>
          </p:cNvSpPr>
          <p:nvPr>
            <p:ph idx="1"/>
          </p:nvPr>
        </p:nvSpPr>
        <p:spPr>
          <a:xfrm>
            <a:off x="76200" y="1524000"/>
            <a:ext cx="8763000" cy="5334000"/>
          </a:xfrm>
        </p:spPr>
        <p:txBody>
          <a:bodyPr>
            <a:normAutofit/>
          </a:bodyPr>
          <a:lstStyle/>
          <a:p>
            <a:r>
              <a:rPr lang="en-US" dirty="0"/>
              <a:t>A parallel region within a program is specified as</a:t>
            </a:r>
          </a:p>
          <a:p>
            <a:pPr marL="0" indent="0">
              <a:buNone/>
            </a:pPr>
            <a:r>
              <a:rPr lang="en-US" dirty="0"/>
              <a:t>	#pragma </a:t>
            </a:r>
            <a:r>
              <a:rPr lang="en-US" dirty="0" err="1"/>
              <a:t>omp</a:t>
            </a:r>
            <a:r>
              <a:rPr lang="en-US" dirty="0"/>
              <a:t> parallel [clause [[,] clause] . . . ]</a:t>
            </a:r>
          </a:p>
          <a:p>
            <a:pPr marL="0" indent="0">
              <a:buNone/>
            </a:pPr>
            <a:r>
              <a:rPr lang="en-US" dirty="0"/>
              <a:t>	structured-block</a:t>
            </a:r>
          </a:p>
          <a:p>
            <a:pPr>
              <a:buFont typeface="Wingdings" panose="05000000000000000000" pitchFamily="2" charset="2"/>
              <a:buChar char="§"/>
            </a:pPr>
            <a:r>
              <a:rPr lang="en-US" dirty="0"/>
              <a:t>A team of threads is formed and the thread that encountered the </a:t>
            </a:r>
            <a:r>
              <a:rPr lang="en-US" dirty="0" err="1"/>
              <a:t>omp</a:t>
            </a:r>
            <a:r>
              <a:rPr lang="en-US" dirty="0"/>
              <a:t> parallel directive becomes the master thread within this team. </a:t>
            </a:r>
          </a:p>
          <a:p>
            <a:pPr>
              <a:buFont typeface="Wingdings" panose="05000000000000000000" pitchFamily="2" charset="2"/>
              <a:buChar char="§"/>
            </a:pPr>
            <a:r>
              <a:rPr lang="en-US" dirty="0"/>
              <a:t>The structured-block is executed by every thread in the team. </a:t>
            </a:r>
          </a:p>
          <a:p>
            <a:pPr>
              <a:buFont typeface="Wingdings" panose="05000000000000000000" pitchFamily="2" charset="2"/>
              <a:buChar char="§"/>
            </a:pPr>
            <a:r>
              <a:rPr lang="en-US" dirty="0"/>
              <a:t>It is either a single statement, possibly compound, with a single entry at the top and a single exit at the bottom, or another OpenMP construct. </a:t>
            </a:r>
          </a:p>
          <a:p>
            <a:pPr>
              <a:buFont typeface="Wingdings" panose="05000000000000000000" pitchFamily="2" charset="2"/>
              <a:buChar char="§"/>
            </a:pPr>
            <a:r>
              <a:rPr lang="en-US" dirty="0"/>
              <a:t>At the end there is an implicit barrier, i.e., only after all threads have finished, the threads created by this directive are terminated and only the master resumes execution.</a:t>
            </a:r>
          </a:p>
          <a:p>
            <a:pPr algn="l">
              <a:buFont typeface="Wingdings" panose="05000000000000000000" pitchFamily="2" charset="2"/>
              <a:buChar char="§"/>
            </a:pPr>
            <a:r>
              <a:rPr lang="en-US" b="0" i="0" u="none" strike="noStrike" baseline="0" dirty="0">
                <a:latin typeface="NimbusRomNo9L-Regu"/>
              </a:rPr>
              <a:t>A parallel region might be refined by a list of </a:t>
            </a:r>
            <a:r>
              <a:rPr lang="en-US" b="0" i="0" u="none" strike="noStrike" baseline="0" dirty="0">
                <a:latin typeface="NimbusRomNo9L-Regu-Slant_167"/>
              </a:rPr>
              <a:t>clause</a:t>
            </a:r>
            <a:r>
              <a:rPr lang="en-US" b="0" i="0" u="none" strike="noStrike" baseline="0" dirty="0">
                <a:latin typeface="NimbusRomNo9L-Regu"/>
              </a:rPr>
              <a:t>s, for instance</a:t>
            </a:r>
          </a:p>
          <a:p>
            <a:pPr lvl="1">
              <a:buFont typeface="Wingdings" panose="05000000000000000000" pitchFamily="2" charset="2"/>
              <a:buChar char="§"/>
            </a:pPr>
            <a:r>
              <a:rPr lang="en-US" sz="2100" dirty="0">
                <a:latin typeface="CMSY10"/>
              </a:rPr>
              <a:t> </a:t>
            </a:r>
            <a:r>
              <a:rPr lang="en-US" sz="2100" dirty="0" err="1">
                <a:latin typeface="CMTT10"/>
              </a:rPr>
              <a:t>num_threads</a:t>
            </a:r>
            <a:r>
              <a:rPr lang="en-US" sz="2100" dirty="0">
                <a:latin typeface="CMTT10"/>
              </a:rPr>
              <a:t>(</a:t>
            </a:r>
            <a:r>
              <a:rPr lang="en-US" sz="2100" dirty="0">
                <a:latin typeface="NimbusRomNo9L-Regu-Slant_167"/>
              </a:rPr>
              <a:t>integer</a:t>
            </a:r>
            <a:r>
              <a:rPr lang="en-US" sz="2100" dirty="0">
                <a:latin typeface="CMTT10"/>
              </a:rPr>
              <a:t>) </a:t>
            </a:r>
            <a:r>
              <a:rPr lang="en-US" sz="2100" dirty="0">
                <a:latin typeface="NimbusRomNo9L-Regu"/>
              </a:rPr>
              <a:t>specifies the number of threads that should execute </a:t>
            </a:r>
            <a:r>
              <a:rPr lang="en-US" sz="2100" dirty="0">
                <a:latin typeface="NimbusRomNo9L-Regu-Slant_167"/>
              </a:rPr>
              <a:t>structured-block </a:t>
            </a:r>
            <a:r>
              <a:rPr lang="en-US" sz="2100" dirty="0">
                <a:latin typeface="NimbusRomNo9L-Regu"/>
              </a:rPr>
              <a:t>in parallel.</a:t>
            </a:r>
            <a:endParaRPr lang="en-US" sz="2100" dirty="0"/>
          </a:p>
        </p:txBody>
      </p:sp>
    </p:spTree>
    <p:extLst>
      <p:ext uri="{BB962C8B-B14F-4D97-AF65-F5344CB8AC3E}">
        <p14:creationId xmlns:p14="http://schemas.microsoft.com/office/powerpoint/2010/main" val="220935378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50CEB-6976-4818-A892-EC18CFA357CA}"/>
              </a:ext>
            </a:extLst>
          </p:cNvPr>
          <p:cNvSpPr>
            <a:spLocks noGrp="1"/>
          </p:cNvSpPr>
          <p:nvPr>
            <p:ph type="title"/>
          </p:nvPr>
        </p:nvSpPr>
        <p:spPr/>
        <p:txBody>
          <a:bodyPr/>
          <a:lstStyle/>
          <a:p>
            <a:r>
              <a:rPr lang="en-US" dirty="0"/>
              <a:t>OpenMP: controlling the number of threads</a:t>
            </a:r>
          </a:p>
        </p:txBody>
      </p:sp>
      <p:sp>
        <p:nvSpPr>
          <p:cNvPr id="3" name="Content Placeholder 2">
            <a:extLst>
              <a:ext uri="{FF2B5EF4-FFF2-40B4-BE49-F238E27FC236}">
                <a16:creationId xmlns:a16="http://schemas.microsoft.com/office/drawing/2014/main" id="{A67F8972-CE66-45EA-A2EE-695A2B43544F}"/>
              </a:ext>
            </a:extLst>
          </p:cNvPr>
          <p:cNvSpPr>
            <a:spLocks noGrp="1"/>
          </p:cNvSpPr>
          <p:nvPr>
            <p:ph idx="1"/>
          </p:nvPr>
        </p:nvSpPr>
        <p:spPr/>
        <p:txBody>
          <a:bodyPr>
            <a:normAutofit/>
          </a:bodyPr>
          <a:lstStyle/>
          <a:p>
            <a:r>
              <a:rPr lang="en-US" dirty="0"/>
              <a:t>Once a program is compiled, the number of threads can be controlled using the following shell variables:</a:t>
            </a:r>
          </a:p>
          <a:p>
            <a:pPr lvl="1"/>
            <a:r>
              <a:rPr lang="en-US" sz="2100" dirty="0"/>
              <a:t>OMP_NUM_THREADS comma-separated-list-of-positive-integers</a:t>
            </a:r>
          </a:p>
          <a:p>
            <a:pPr lvl="2"/>
            <a:r>
              <a:rPr lang="en-US" sz="2100" dirty="0"/>
              <a:t>The first one sets the number of threads the program should use </a:t>
            </a:r>
          </a:p>
          <a:p>
            <a:pPr lvl="2"/>
            <a:r>
              <a:rPr lang="en-US" sz="2100" dirty="0"/>
              <a:t>or how many threads should be used at every nested level of parallel execution</a:t>
            </a:r>
          </a:p>
          <a:p>
            <a:pPr lvl="1"/>
            <a:r>
              <a:rPr lang="en-US" sz="2100" dirty="0"/>
              <a:t> OMP_THREAD_LIMIT positive-integer</a:t>
            </a:r>
          </a:p>
          <a:p>
            <a:pPr lvl="2"/>
            <a:r>
              <a:rPr lang="en-US" sz="2100" dirty="0"/>
              <a:t>limits the number of threads a program can use and takes the precedence over OMP_NUM_THREADS.</a:t>
            </a:r>
          </a:p>
        </p:txBody>
      </p:sp>
    </p:spTree>
    <p:extLst>
      <p:ext uri="{BB962C8B-B14F-4D97-AF65-F5344CB8AC3E}">
        <p14:creationId xmlns:p14="http://schemas.microsoft.com/office/powerpoint/2010/main" val="221731158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0AF96-A635-436D-9CFC-7C28F2A2599D}"/>
              </a:ext>
            </a:extLst>
          </p:cNvPr>
          <p:cNvSpPr>
            <a:spLocks noGrp="1"/>
          </p:cNvSpPr>
          <p:nvPr>
            <p:ph type="title"/>
          </p:nvPr>
        </p:nvSpPr>
        <p:spPr>
          <a:xfrm>
            <a:off x="628650" y="1131095"/>
            <a:ext cx="7886700" cy="471591"/>
          </a:xfrm>
        </p:spPr>
        <p:txBody>
          <a:bodyPr>
            <a:normAutofit fontScale="90000"/>
          </a:bodyPr>
          <a:lstStyle/>
          <a:p>
            <a:r>
              <a:rPr lang="en-US" dirty="0"/>
              <a:t>OpenMP: controlling the number of threads</a:t>
            </a:r>
          </a:p>
        </p:txBody>
      </p:sp>
      <p:sp>
        <p:nvSpPr>
          <p:cNvPr id="3" name="Content Placeholder 2">
            <a:extLst>
              <a:ext uri="{FF2B5EF4-FFF2-40B4-BE49-F238E27FC236}">
                <a16:creationId xmlns:a16="http://schemas.microsoft.com/office/drawing/2014/main" id="{1B02DBAE-7D3E-4683-9031-046740148420}"/>
              </a:ext>
            </a:extLst>
          </p:cNvPr>
          <p:cNvSpPr>
            <a:spLocks noGrp="1"/>
          </p:cNvSpPr>
          <p:nvPr>
            <p:ph idx="1"/>
          </p:nvPr>
        </p:nvSpPr>
        <p:spPr>
          <a:xfrm>
            <a:off x="337930" y="1702076"/>
            <a:ext cx="8289235" cy="5460724"/>
          </a:xfrm>
        </p:spPr>
        <p:txBody>
          <a:bodyPr>
            <a:normAutofit/>
          </a:bodyPr>
          <a:lstStyle/>
          <a:p>
            <a:r>
              <a:rPr lang="en-US" sz="2800" dirty="0"/>
              <a:t>Within a program, the following functions can be used to control the number of threads:</a:t>
            </a:r>
          </a:p>
          <a:p>
            <a:pPr lvl="1"/>
            <a:r>
              <a:rPr lang="en-US" sz="2400" dirty="0"/>
              <a:t>void </a:t>
            </a:r>
            <a:r>
              <a:rPr lang="en-US" sz="2400" dirty="0" err="1"/>
              <a:t>omp_set_num_threads</a:t>
            </a:r>
            <a:r>
              <a:rPr lang="en-US" sz="2400" dirty="0"/>
              <a:t>() sets the number of threads used in the subsequent parallel regions without explicit specification of the number of threads;</a:t>
            </a:r>
          </a:p>
          <a:p>
            <a:pPr lvl="1"/>
            <a:r>
              <a:rPr lang="en-US" sz="2400" dirty="0"/>
              <a:t> int </a:t>
            </a:r>
            <a:r>
              <a:rPr lang="en-US" sz="2400" dirty="0" err="1"/>
              <a:t>omp_get_num_threads</a:t>
            </a:r>
            <a:r>
              <a:rPr lang="en-US" sz="2400" dirty="0"/>
              <a:t>() returns the number of threads in the current team relating to the innermost enclosing parallel region;</a:t>
            </a:r>
          </a:p>
          <a:p>
            <a:pPr lvl="1"/>
            <a:r>
              <a:rPr lang="en-US" sz="2400" dirty="0"/>
              <a:t> int </a:t>
            </a:r>
            <a:r>
              <a:rPr lang="en-US" sz="2400" dirty="0" err="1"/>
              <a:t>omp_get_max_threads</a:t>
            </a:r>
            <a:r>
              <a:rPr lang="en-US" sz="2400" dirty="0"/>
              <a:t>() returns the maximal number of threads available to the subsequent parallel regions;</a:t>
            </a:r>
          </a:p>
          <a:p>
            <a:pPr lvl="1"/>
            <a:r>
              <a:rPr lang="en-US" sz="2400" dirty="0"/>
              <a:t> int </a:t>
            </a:r>
            <a:r>
              <a:rPr lang="en-US" sz="2400" dirty="0" err="1"/>
              <a:t>omp_get_thread_num</a:t>
            </a:r>
            <a:r>
              <a:rPr lang="en-US" sz="2400" dirty="0"/>
              <a:t>() returns the thread number of the calling thread within the current team of threads.</a:t>
            </a:r>
          </a:p>
        </p:txBody>
      </p:sp>
    </p:spTree>
    <p:extLst>
      <p:ext uri="{BB962C8B-B14F-4D97-AF65-F5344CB8AC3E}">
        <p14:creationId xmlns:p14="http://schemas.microsoft.com/office/powerpoint/2010/main" val="240662782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CD649-1F03-4456-9316-31B97F51752A}"/>
              </a:ext>
            </a:extLst>
          </p:cNvPr>
          <p:cNvSpPr>
            <a:spLocks noGrp="1"/>
          </p:cNvSpPr>
          <p:nvPr>
            <p:ph type="title"/>
          </p:nvPr>
        </p:nvSpPr>
        <p:spPr/>
        <p:txBody>
          <a:bodyPr/>
          <a:lstStyle/>
          <a:p>
            <a:r>
              <a:rPr lang="en-US" dirty="0"/>
              <a:t>Monitoring an OpenMP program</a:t>
            </a:r>
          </a:p>
        </p:txBody>
      </p:sp>
      <p:sp>
        <p:nvSpPr>
          <p:cNvPr id="3" name="Content Placeholder 2">
            <a:extLst>
              <a:ext uri="{FF2B5EF4-FFF2-40B4-BE49-F238E27FC236}">
                <a16:creationId xmlns:a16="http://schemas.microsoft.com/office/drawing/2014/main" id="{3E1CBADC-A05B-4EB9-8355-96C67DA37859}"/>
              </a:ext>
            </a:extLst>
          </p:cNvPr>
          <p:cNvSpPr>
            <a:spLocks noGrp="1"/>
          </p:cNvSpPr>
          <p:nvPr>
            <p:ph idx="1"/>
          </p:nvPr>
        </p:nvSpPr>
        <p:spPr>
          <a:xfrm>
            <a:off x="533400" y="2084832"/>
            <a:ext cx="7524751" cy="4224528"/>
          </a:xfrm>
        </p:spPr>
        <p:txBody>
          <a:bodyPr>
            <a:normAutofit/>
          </a:bodyPr>
          <a:lstStyle/>
          <a:p>
            <a:pPr>
              <a:buFont typeface="Wingdings" panose="05000000000000000000" pitchFamily="2" charset="2"/>
              <a:buChar char="§"/>
            </a:pPr>
            <a:r>
              <a:rPr lang="en-US" sz="2800" dirty="0"/>
              <a:t>To understand how an OpenMP program actually runs on a multi-core system</a:t>
            </a:r>
          </a:p>
          <a:p>
            <a:pPr lvl="1">
              <a:buFont typeface="Wingdings" panose="05000000000000000000" pitchFamily="2" charset="2"/>
              <a:buChar char="§"/>
            </a:pPr>
            <a:r>
              <a:rPr lang="en-US" sz="2000" dirty="0"/>
              <a:t> it is best to monitor and measure the performance of the program. </a:t>
            </a:r>
          </a:p>
          <a:p>
            <a:pPr>
              <a:buFont typeface="Wingdings" panose="05000000000000000000" pitchFamily="2" charset="2"/>
              <a:buChar char="§"/>
            </a:pPr>
            <a:r>
              <a:rPr lang="en-US" sz="2800" dirty="0"/>
              <a:t>Even more, this is the simplest and the most reliable way to know how many cores your program actually runs on.</a:t>
            </a:r>
          </a:p>
          <a:p>
            <a:pPr>
              <a:buFont typeface="Wingdings" panose="05000000000000000000" pitchFamily="2" charset="2"/>
              <a:buChar char="§"/>
            </a:pPr>
            <a:r>
              <a:rPr lang="en-US" sz="2800" dirty="0"/>
              <a:t>The program starts several threads, each of them printing out one Fibonacci number computed using the naïve and time-consuming recursive algorithm.</a:t>
            </a:r>
          </a:p>
        </p:txBody>
      </p:sp>
    </p:spTree>
    <p:extLst>
      <p:ext uri="{BB962C8B-B14F-4D97-AF65-F5344CB8AC3E}">
        <p14:creationId xmlns:p14="http://schemas.microsoft.com/office/powerpoint/2010/main" val="197216099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A6955-C43C-453E-B409-206C3CDC5659}"/>
              </a:ext>
            </a:extLst>
          </p:cNvPr>
          <p:cNvSpPr>
            <a:spLocks noGrp="1"/>
          </p:cNvSpPr>
          <p:nvPr>
            <p:ph type="title"/>
          </p:nvPr>
        </p:nvSpPr>
        <p:spPr/>
        <p:txBody>
          <a:bodyPr/>
          <a:lstStyle/>
          <a:p>
            <a:r>
              <a:rPr lang="en-US" dirty="0"/>
              <a:t>Monitoring an OpenMP program</a:t>
            </a:r>
          </a:p>
        </p:txBody>
      </p:sp>
      <p:sp>
        <p:nvSpPr>
          <p:cNvPr id="5" name="TextBox 4">
            <a:extLst>
              <a:ext uri="{FF2B5EF4-FFF2-40B4-BE49-F238E27FC236}">
                <a16:creationId xmlns:a16="http://schemas.microsoft.com/office/drawing/2014/main" id="{BA3C9BC2-DDD3-4985-978C-0CC1775165F1}"/>
              </a:ext>
            </a:extLst>
          </p:cNvPr>
          <p:cNvSpPr txBox="1"/>
          <p:nvPr/>
        </p:nvSpPr>
        <p:spPr>
          <a:xfrm>
            <a:off x="1143000" y="2125267"/>
            <a:ext cx="6480313" cy="3693319"/>
          </a:xfrm>
          <a:prstGeom prst="rect">
            <a:avLst/>
          </a:prstGeom>
          <a:noFill/>
        </p:spPr>
        <p:txBody>
          <a:bodyPr wrap="square">
            <a:spAutoFit/>
          </a:bodyPr>
          <a:lstStyle/>
          <a:p>
            <a:r>
              <a:rPr lang="en-US" dirty="0"/>
              <a:t># include &lt;</a:t>
            </a:r>
            <a:r>
              <a:rPr lang="en-US" dirty="0" err="1"/>
              <a:t>stdio</a:t>
            </a:r>
            <a:r>
              <a:rPr lang="en-US" dirty="0"/>
              <a:t> .h&gt;</a:t>
            </a:r>
          </a:p>
          <a:p>
            <a:r>
              <a:rPr lang="en-US" dirty="0"/>
              <a:t># include &lt;</a:t>
            </a:r>
            <a:r>
              <a:rPr lang="en-US" dirty="0" err="1"/>
              <a:t>omp.h</a:t>
            </a:r>
            <a:r>
              <a:rPr lang="en-US" dirty="0"/>
              <a:t>&gt;</a:t>
            </a:r>
          </a:p>
          <a:p>
            <a:r>
              <a:rPr lang="en-US" dirty="0"/>
              <a:t>long fib (int n) { return (n &lt; 2 ? 1 : fib (n - 1) + fib (n - 2)); }</a:t>
            </a:r>
          </a:p>
          <a:p>
            <a:endParaRPr lang="en-US" dirty="0"/>
          </a:p>
          <a:p>
            <a:r>
              <a:rPr lang="en-US" dirty="0"/>
              <a:t>int main () {</a:t>
            </a:r>
          </a:p>
          <a:p>
            <a:r>
              <a:rPr lang="en-US" dirty="0"/>
              <a:t> int n = 45;</a:t>
            </a:r>
          </a:p>
          <a:p>
            <a:r>
              <a:rPr lang="en-US" dirty="0"/>
              <a:t> # pragma </a:t>
            </a:r>
            <a:r>
              <a:rPr lang="en-US" dirty="0" err="1"/>
              <a:t>omp</a:t>
            </a:r>
            <a:r>
              <a:rPr lang="en-US" dirty="0"/>
              <a:t> parallel</a:t>
            </a:r>
          </a:p>
          <a:p>
            <a:r>
              <a:rPr lang="en-US" dirty="0"/>
              <a:t> {</a:t>
            </a:r>
          </a:p>
          <a:p>
            <a:r>
              <a:rPr lang="en-US" dirty="0"/>
              <a:t>int t = </a:t>
            </a:r>
            <a:r>
              <a:rPr lang="en-US" dirty="0" err="1"/>
              <a:t>omp_get_thread_num</a:t>
            </a:r>
            <a:r>
              <a:rPr lang="en-US" dirty="0"/>
              <a:t> ();</a:t>
            </a:r>
          </a:p>
          <a:p>
            <a:r>
              <a:rPr lang="en-US" dirty="0"/>
              <a:t> </a:t>
            </a:r>
            <a:r>
              <a:rPr lang="en-US" dirty="0" err="1"/>
              <a:t>printf</a:t>
            </a:r>
            <a:r>
              <a:rPr lang="en-US" dirty="0"/>
              <a:t> ("%d: %</a:t>
            </a:r>
            <a:r>
              <a:rPr lang="en-US" dirty="0" err="1"/>
              <a:t>ld</a:t>
            </a:r>
            <a:r>
              <a:rPr lang="en-US" dirty="0"/>
              <a:t>\n", t, fib (n + t));</a:t>
            </a:r>
          </a:p>
          <a:p>
            <a:r>
              <a:rPr lang="en-US" dirty="0"/>
              <a:t>}</a:t>
            </a:r>
          </a:p>
          <a:p>
            <a:r>
              <a:rPr lang="en-US" dirty="0"/>
              <a:t> return 0;</a:t>
            </a:r>
          </a:p>
          <a:p>
            <a:r>
              <a:rPr lang="en-US" dirty="0"/>
              <a:t>}</a:t>
            </a:r>
          </a:p>
        </p:txBody>
      </p:sp>
      <p:sp>
        <p:nvSpPr>
          <p:cNvPr id="7" name="TextBox 6">
            <a:extLst>
              <a:ext uri="{FF2B5EF4-FFF2-40B4-BE49-F238E27FC236}">
                <a16:creationId xmlns:a16="http://schemas.microsoft.com/office/drawing/2014/main" id="{9ED4A5CC-C13F-4F31-937A-485757C493DD}"/>
              </a:ext>
            </a:extLst>
          </p:cNvPr>
          <p:cNvSpPr txBox="1"/>
          <p:nvPr/>
        </p:nvSpPr>
        <p:spPr>
          <a:xfrm>
            <a:off x="4383156" y="5449907"/>
            <a:ext cx="4572000" cy="369332"/>
          </a:xfrm>
          <a:prstGeom prst="rect">
            <a:avLst/>
          </a:prstGeom>
          <a:noFill/>
        </p:spPr>
        <p:txBody>
          <a:bodyPr wrap="square">
            <a:spAutoFit/>
          </a:bodyPr>
          <a:lstStyle/>
          <a:p>
            <a:r>
              <a:rPr lang="en-US" dirty="0"/>
              <a:t>$ env OMP_NUM_THREADS=8 time ./</a:t>
            </a:r>
            <a:r>
              <a:rPr lang="en-US" dirty="0" err="1"/>
              <a:t>fibonacci</a:t>
            </a:r>
            <a:endParaRPr lang="en-US" dirty="0"/>
          </a:p>
        </p:txBody>
      </p:sp>
    </p:spTree>
    <p:extLst>
      <p:ext uri="{BB962C8B-B14F-4D97-AF65-F5344CB8AC3E}">
        <p14:creationId xmlns:p14="http://schemas.microsoft.com/office/powerpoint/2010/main" val="284599960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7EAC-109B-428C-9C01-FD7DD77CB89D}"/>
              </a:ext>
            </a:extLst>
          </p:cNvPr>
          <p:cNvSpPr>
            <a:spLocks noGrp="1"/>
          </p:cNvSpPr>
          <p:nvPr>
            <p:ph type="title"/>
          </p:nvPr>
        </p:nvSpPr>
        <p:spPr/>
        <p:txBody>
          <a:bodyPr/>
          <a:lstStyle/>
          <a:p>
            <a:r>
              <a:rPr lang="en-US" dirty="0"/>
              <a:t>Monitoring an OpenMP program</a:t>
            </a:r>
          </a:p>
        </p:txBody>
      </p:sp>
      <p:sp>
        <p:nvSpPr>
          <p:cNvPr id="3" name="Content Placeholder 2">
            <a:extLst>
              <a:ext uri="{FF2B5EF4-FFF2-40B4-BE49-F238E27FC236}">
                <a16:creationId xmlns:a16="http://schemas.microsoft.com/office/drawing/2014/main" id="{091DB89F-3EBF-4F6E-8C8C-5ADA88E2C714}"/>
              </a:ext>
            </a:extLst>
          </p:cNvPr>
          <p:cNvSpPr>
            <a:spLocks noGrp="1"/>
          </p:cNvSpPr>
          <p:nvPr>
            <p:ph idx="1"/>
          </p:nvPr>
        </p:nvSpPr>
        <p:spPr/>
        <p:txBody>
          <a:bodyPr/>
          <a:lstStyle/>
          <a:p>
            <a:r>
              <a:rPr lang="en-US" dirty="0"/>
              <a:t>106.46 real 	298.45 user 		0.29 sys</a:t>
            </a:r>
          </a:p>
          <a:p>
            <a:pPr lvl="1"/>
            <a:r>
              <a:rPr lang="en-US" dirty="0"/>
              <a:t>User and system time amount to the total time that all logical cores together spent executing the program. </a:t>
            </a:r>
          </a:p>
          <a:p>
            <a:pPr lvl="1"/>
            <a:r>
              <a:rPr lang="en-US" dirty="0"/>
              <a:t>In the example above, the sum of the user and system time is bigger than the real time, i.e., the elapsed or wall-clock time.</a:t>
            </a:r>
          </a:p>
          <a:p>
            <a:pPr lvl="1"/>
            <a:r>
              <a:rPr lang="en-US" dirty="0"/>
              <a:t> Hence, various parts of the program must have run on several logical cores simultaneously.</a:t>
            </a:r>
          </a:p>
        </p:txBody>
      </p:sp>
    </p:spTree>
    <p:extLst>
      <p:ext uri="{BB962C8B-B14F-4D97-AF65-F5344CB8AC3E}">
        <p14:creationId xmlns:p14="http://schemas.microsoft.com/office/powerpoint/2010/main" val="78719003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9D63E-1EE5-4798-E68B-48B04FE75ED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BF0CB25E-302D-BE3A-B359-A7095D19B81C}"/>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4FA0123A-EA23-09D1-0A75-EEF0F5656029}"/>
              </a:ext>
            </a:extLst>
          </p:cNvPr>
          <p:cNvPicPr>
            <a:picLocks noChangeAspect="1"/>
          </p:cNvPicPr>
          <p:nvPr/>
        </p:nvPicPr>
        <p:blipFill>
          <a:blip r:embed="rId2"/>
          <a:stretch>
            <a:fillRect/>
          </a:stretch>
        </p:blipFill>
        <p:spPr>
          <a:xfrm>
            <a:off x="849307" y="548640"/>
            <a:ext cx="8066093" cy="5724144"/>
          </a:xfrm>
          <a:prstGeom prst="rect">
            <a:avLst/>
          </a:prstGeom>
        </p:spPr>
      </p:pic>
    </p:spTree>
    <p:extLst>
      <p:ext uri="{BB962C8B-B14F-4D97-AF65-F5344CB8AC3E}">
        <p14:creationId xmlns:p14="http://schemas.microsoft.com/office/powerpoint/2010/main" val="215642419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45CC1-EF17-478B-B079-E61C6F6A8D22}"/>
              </a:ext>
            </a:extLst>
          </p:cNvPr>
          <p:cNvSpPr>
            <a:spLocks noGrp="1"/>
          </p:cNvSpPr>
          <p:nvPr>
            <p:ph type="title"/>
          </p:nvPr>
        </p:nvSpPr>
        <p:spPr/>
        <p:txBody>
          <a:bodyPr/>
          <a:lstStyle/>
          <a:p>
            <a:r>
              <a:rPr lang="en-US" dirty="0"/>
              <a:t>Monitoring an OpenMP program</a:t>
            </a:r>
          </a:p>
        </p:txBody>
      </p:sp>
      <p:sp>
        <p:nvSpPr>
          <p:cNvPr id="3" name="Content Placeholder 2">
            <a:extLst>
              <a:ext uri="{FF2B5EF4-FFF2-40B4-BE49-F238E27FC236}">
                <a16:creationId xmlns:a16="http://schemas.microsoft.com/office/drawing/2014/main" id="{042A2018-4E17-4F25-AB8B-7A3F87B8E1F6}"/>
              </a:ext>
            </a:extLst>
          </p:cNvPr>
          <p:cNvSpPr>
            <a:spLocks noGrp="1"/>
          </p:cNvSpPr>
          <p:nvPr>
            <p:ph idx="1"/>
          </p:nvPr>
        </p:nvSpPr>
        <p:spPr>
          <a:xfrm>
            <a:off x="609600" y="1905000"/>
            <a:ext cx="7290055" cy="4023360"/>
          </a:xfrm>
        </p:spPr>
        <p:txBody>
          <a:bodyPr>
            <a:normAutofit lnSpcReduction="10000"/>
          </a:bodyPr>
          <a:lstStyle/>
          <a:p>
            <a:pPr>
              <a:buFont typeface="Wingdings" panose="05000000000000000000" pitchFamily="2" charset="2"/>
              <a:buChar char="§"/>
            </a:pPr>
            <a:r>
              <a:rPr lang="en-US" dirty="0"/>
              <a:t>Most operating systems provide system monitors that among other metrics show the amount of computation performed by individual cores. </a:t>
            </a:r>
          </a:p>
          <a:p>
            <a:pPr lvl="1">
              <a:buFont typeface="Wingdings" panose="05000000000000000000" pitchFamily="2" charset="2"/>
              <a:buChar char="§"/>
            </a:pPr>
            <a:r>
              <a:rPr lang="en-US" dirty="0"/>
              <a:t>most system monitor reports the overall load on an individual logical core, i.e., load of all programs running on a logical core.</a:t>
            </a:r>
          </a:p>
          <a:p>
            <a:pPr>
              <a:buFont typeface="Wingdings" panose="05000000000000000000" pitchFamily="2" charset="2"/>
              <a:buChar char="§"/>
            </a:pPr>
            <a:r>
              <a:rPr lang="en-US" dirty="0"/>
              <a:t>Using a system monitor while the program is run on idle system, one can observe the load on individual logical cores during program execution. </a:t>
            </a:r>
          </a:p>
          <a:p>
            <a:pPr>
              <a:buFont typeface="Wingdings" panose="05000000000000000000" pitchFamily="2" charset="2"/>
              <a:buChar char="§"/>
            </a:pPr>
            <a:r>
              <a:rPr lang="en-US" dirty="0"/>
              <a:t>As threads finish one after another, one can observe how the load on individual logical cores drops as the execution proceeds.</a:t>
            </a:r>
          </a:p>
          <a:p>
            <a:pPr>
              <a:buFont typeface="Wingdings" panose="05000000000000000000" pitchFamily="2" charset="2"/>
              <a:buChar char="§"/>
            </a:pPr>
            <a:r>
              <a:rPr lang="en-US" dirty="0"/>
              <a:t> Towards the end of execution, with only one thread remaining, it can be seen how the operating system occasionally migrates the last thread from one logical core to another.</a:t>
            </a:r>
          </a:p>
        </p:txBody>
      </p:sp>
    </p:spTree>
    <p:extLst>
      <p:ext uri="{BB962C8B-B14F-4D97-AF65-F5344CB8AC3E}">
        <p14:creationId xmlns:p14="http://schemas.microsoft.com/office/powerpoint/2010/main" val="95266824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D374B-4445-4A4F-8175-6D3F579B1ADB}"/>
              </a:ext>
            </a:extLst>
          </p:cNvPr>
          <p:cNvSpPr>
            <a:spLocks noGrp="1"/>
          </p:cNvSpPr>
          <p:nvPr>
            <p:ph type="title"/>
          </p:nvPr>
        </p:nvSpPr>
        <p:spPr/>
        <p:txBody>
          <a:bodyPr/>
          <a:lstStyle/>
          <a:p>
            <a:r>
              <a:rPr lang="en-US" dirty="0"/>
              <a:t>Parallelization of loops</a:t>
            </a:r>
          </a:p>
        </p:txBody>
      </p:sp>
      <p:sp>
        <p:nvSpPr>
          <p:cNvPr id="3" name="Content Placeholder 2">
            <a:extLst>
              <a:ext uri="{FF2B5EF4-FFF2-40B4-BE49-F238E27FC236}">
                <a16:creationId xmlns:a16="http://schemas.microsoft.com/office/drawing/2014/main" id="{EAAB060A-3FC4-48F5-9CF6-2E77E2498256}"/>
              </a:ext>
            </a:extLst>
          </p:cNvPr>
          <p:cNvSpPr>
            <a:spLocks noGrp="1"/>
          </p:cNvSpPr>
          <p:nvPr>
            <p:ph idx="1"/>
          </p:nvPr>
        </p:nvSpPr>
        <p:spPr/>
        <p:txBody>
          <a:bodyPr>
            <a:normAutofit/>
          </a:bodyPr>
          <a:lstStyle/>
          <a:p>
            <a:r>
              <a:rPr lang="en-US" sz="3200" dirty="0"/>
              <a:t>Most CPU-intensive programs for solving scientific or technical problems spend most of their time running loops </a:t>
            </a:r>
          </a:p>
          <a:p>
            <a:pPr lvl="1"/>
            <a:r>
              <a:rPr lang="en-US" sz="2400" dirty="0"/>
              <a:t>OpenMP provides for the efficient and portable implementation of parallel loops.</a:t>
            </a:r>
          </a:p>
        </p:txBody>
      </p:sp>
    </p:spTree>
    <p:extLst>
      <p:ext uri="{BB962C8B-B14F-4D97-AF65-F5344CB8AC3E}">
        <p14:creationId xmlns:p14="http://schemas.microsoft.com/office/powerpoint/2010/main" val="404702475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7BEA1-161A-A200-503C-6C575E566CF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8C78A0ED-B024-A2DF-BA13-8783FD868E95}"/>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8D9726BE-0A88-7667-503B-3B84FC3125FD}"/>
              </a:ext>
            </a:extLst>
          </p:cNvPr>
          <p:cNvPicPr>
            <a:picLocks noChangeAspect="1"/>
          </p:cNvPicPr>
          <p:nvPr/>
        </p:nvPicPr>
        <p:blipFill>
          <a:blip r:embed="rId2"/>
          <a:stretch>
            <a:fillRect/>
          </a:stretch>
        </p:blipFill>
        <p:spPr>
          <a:xfrm>
            <a:off x="405018" y="556014"/>
            <a:ext cx="8333964" cy="5837149"/>
          </a:xfrm>
          <a:prstGeom prst="rect">
            <a:avLst/>
          </a:prstGeom>
        </p:spPr>
      </p:pic>
    </p:spTree>
    <p:extLst>
      <p:ext uri="{BB962C8B-B14F-4D97-AF65-F5344CB8AC3E}">
        <p14:creationId xmlns:p14="http://schemas.microsoft.com/office/powerpoint/2010/main" val="2099342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24E75-C696-45EE-91CD-B19642561E4C}"/>
              </a:ext>
            </a:extLst>
          </p:cNvPr>
          <p:cNvSpPr>
            <a:spLocks noGrp="1"/>
          </p:cNvSpPr>
          <p:nvPr>
            <p:ph type="title"/>
          </p:nvPr>
        </p:nvSpPr>
        <p:spPr/>
        <p:txBody>
          <a:bodyPr>
            <a:normAutofit/>
          </a:bodyPr>
          <a:lstStyle/>
          <a:p>
            <a:r>
              <a:rPr lang="en-US" dirty="0"/>
              <a:t>Why - every computer is a parallel computer</a:t>
            </a:r>
          </a:p>
        </p:txBody>
      </p:sp>
      <p:sp>
        <p:nvSpPr>
          <p:cNvPr id="3" name="Content Placeholder 2">
            <a:extLst>
              <a:ext uri="{FF2B5EF4-FFF2-40B4-BE49-F238E27FC236}">
                <a16:creationId xmlns:a16="http://schemas.microsoft.com/office/drawing/2014/main" id="{6E85BD9B-5E11-4F91-BB37-90746EBB29D0}"/>
              </a:ext>
            </a:extLst>
          </p:cNvPr>
          <p:cNvSpPr>
            <a:spLocks noGrp="1"/>
          </p:cNvSpPr>
          <p:nvPr>
            <p:ph idx="1"/>
          </p:nvPr>
        </p:nvSpPr>
        <p:spPr>
          <a:xfrm>
            <a:off x="304800" y="1828800"/>
            <a:ext cx="8534400" cy="5287962"/>
          </a:xfrm>
        </p:spPr>
        <p:txBody>
          <a:bodyPr>
            <a:normAutofit/>
          </a:bodyPr>
          <a:lstStyle/>
          <a:p>
            <a:r>
              <a:rPr lang="en-US" sz="3200" dirty="0"/>
              <a:t>Nowadays all computers are essentially parallel. </a:t>
            </a:r>
          </a:p>
          <a:p>
            <a:pPr lvl="1"/>
            <a:r>
              <a:rPr lang="en-US" sz="2800" dirty="0"/>
              <a:t>Every operating computer there always exist various activities which</a:t>
            </a:r>
          </a:p>
          <a:p>
            <a:pPr lvl="3"/>
            <a:r>
              <a:rPr lang="en-US" sz="2400" dirty="0"/>
              <a:t>run in parallel, at the same time. </a:t>
            </a:r>
          </a:p>
          <a:p>
            <a:pPr lvl="1"/>
            <a:r>
              <a:rPr lang="en-US" sz="2800" dirty="0"/>
              <a:t>Parallel activities may arise and come to an end independently of each other</a:t>
            </a:r>
          </a:p>
          <a:p>
            <a:pPr lvl="1"/>
            <a:r>
              <a:rPr lang="en-US" sz="2800" dirty="0"/>
              <a:t>Parallel activities may be created purposely to involve simultaneous performance of various operations whose interplay will eventually lead to the desired result. </a:t>
            </a:r>
          </a:p>
          <a:p>
            <a:pPr lvl="1"/>
            <a:r>
              <a:rPr lang="en-US" sz="2800" dirty="0"/>
              <a:t>Parallelism is the existence of parallel activities within a computer and their use in achieving a common goal.</a:t>
            </a:r>
          </a:p>
        </p:txBody>
      </p:sp>
    </p:spTree>
    <p:extLst>
      <p:ext uri="{BB962C8B-B14F-4D97-AF65-F5344CB8AC3E}">
        <p14:creationId xmlns:p14="http://schemas.microsoft.com/office/powerpoint/2010/main" val="245892179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316E75-9ED4-05C3-0400-3554365D49D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953FCD7C-BEB6-815F-9CC6-F2AD8A47B5D5}"/>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1C464417-AE0E-4B92-DEF5-3CA6D59F1952}"/>
              </a:ext>
            </a:extLst>
          </p:cNvPr>
          <p:cNvPicPr>
            <a:picLocks noChangeAspect="1"/>
          </p:cNvPicPr>
          <p:nvPr/>
        </p:nvPicPr>
        <p:blipFill>
          <a:blip r:embed="rId2"/>
          <a:stretch>
            <a:fillRect/>
          </a:stretch>
        </p:blipFill>
        <p:spPr>
          <a:xfrm>
            <a:off x="609600" y="251749"/>
            <a:ext cx="8229600" cy="6354501"/>
          </a:xfrm>
          <a:prstGeom prst="rect">
            <a:avLst/>
          </a:prstGeom>
        </p:spPr>
      </p:pic>
    </p:spTree>
    <p:extLst>
      <p:ext uri="{BB962C8B-B14F-4D97-AF65-F5344CB8AC3E}">
        <p14:creationId xmlns:p14="http://schemas.microsoft.com/office/powerpoint/2010/main" val="184609098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C1D2-0A66-F161-EF54-988388ABFCC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3029054-AACD-81F5-4B53-A9EFB9828293}"/>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BEC56FDB-9D36-E28F-EF69-FD3C74C1893D}"/>
              </a:ext>
            </a:extLst>
          </p:cNvPr>
          <p:cNvPicPr>
            <a:picLocks noChangeAspect="1"/>
          </p:cNvPicPr>
          <p:nvPr/>
        </p:nvPicPr>
        <p:blipFill>
          <a:blip r:embed="rId2"/>
          <a:stretch>
            <a:fillRect/>
          </a:stretch>
        </p:blipFill>
        <p:spPr>
          <a:xfrm>
            <a:off x="685800" y="240610"/>
            <a:ext cx="8292700" cy="6312590"/>
          </a:xfrm>
          <a:prstGeom prst="rect">
            <a:avLst/>
          </a:prstGeom>
        </p:spPr>
      </p:pic>
    </p:spTree>
    <p:extLst>
      <p:ext uri="{BB962C8B-B14F-4D97-AF65-F5344CB8AC3E}">
        <p14:creationId xmlns:p14="http://schemas.microsoft.com/office/powerpoint/2010/main" val="276261337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B812D-17D9-368E-9982-743D3D9178C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31B9B14-6200-47A1-99F1-148D55EB8CAB}"/>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2EC1F4FC-2479-F28B-0E13-527658BB93C8}"/>
              </a:ext>
            </a:extLst>
          </p:cNvPr>
          <p:cNvPicPr>
            <a:picLocks noChangeAspect="1"/>
          </p:cNvPicPr>
          <p:nvPr/>
        </p:nvPicPr>
        <p:blipFill>
          <a:blip r:embed="rId2"/>
          <a:stretch>
            <a:fillRect/>
          </a:stretch>
        </p:blipFill>
        <p:spPr>
          <a:xfrm>
            <a:off x="244267" y="731520"/>
            <a:ext cx="8655465" cy="5394960"/>
          </a:xfrm>
          <a:prstGeom prst="rect">
            <a:avLst/>
          </a:prstGeom>
        </p:spPr>
      </p:pic>
    </p:spTree>
    <p:extLst>
      <p:ext uri="{BB962C8B-B14F-4D97-AF65-F5344CB8AC3E}">
        <p14:creationId xmlns:p14="http://schemas.microsoft.com/office/powerpoint/2010/main" val="132915926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CB7EC-3A96-455B-AC12-B5D8E728E0DB}"/>
              </a:ext>
            </a:extLst>
          </p:cNvPr>
          <p:cNvSpPr>
            <a:spLocks noGrp="1"/>
          </p:cNvSpPr>
          <p:nvPr>
            <p:ph type="title"/>
          </p:nvPr>
        </p:nvSpPr>
        <p:spPr>
          <a:xfrm>
            <a:off x="628650" y="1131094"/>
            <a:ext cx="7886700" cy="573881"/>
          </a:xfrm>
        </p:spPr>
        <p:txBody>
          <a:bodyPr>
            <a:normAutofit fontScale="90000"/>
          </a:bodyPr>
          <a:lstStyle/>
          <a:p>
            <a:r>
              <a:rPr lang="en-US" dirty="0"/>
              <a:t>Parallelizing loops with independent iterations</a:t>
            </a:r>
          </a:p>
        </p:txBody>
      </p:sp>
      <p:sp>
        <p:nvSpPr>
          <p:cNvPr id="3" name="Content Placeholder 2">
            <a:extLst>
              <a:ext uri="{FF2B5EF4-FFF2-40B4-BE49-F238E27FC236}">
                <a16:creationId xmlns:a16="http://schemas.microsoft.com/office/drawing/2014/main" id="{CDCE5782-7CAB-444E-8334-84862BA59011}"/>
              </a:ext>
            </a:extLst>
          </p:cNvPr>
          <p:cNvSpPr>
            <a:spLocks noGrp="1"/>
          </p:cNvSpPr>
          <p:nvPr>
            <p:ph idx="1"/>
          </p:nvPr>
        </p:nvSpPr>
        <p:spPr>
          <a:xfrm>
            <a:off x="409575" y="1797248"/>
            <a:ext cx="7886700" cy="3263504"/>
          </a:xfrm>
        </p:spPr>
        <p:txBody>
          <a:bodyPr>
            <a:normAutofit/>
          </a:bodyPr>
          <a:lstStyle/>
          <a:p>
            <a:r>
              <a:rPr lang="en-US" sz="1800" dirty="0"/>
              <a:t>. Printing out all integers from 1 to max in no particular order.</a:t>
            </a:r>
          </a:p>
        </p:txBody>
      </p:sp>
      <p:sp>
        <p:nvSpPr>
          <p:cNvPr id="5" name="TextBox 4">
            <a:extLst>
              <a:ext uri="{FF2B5EF4-FFF2-40B4-BE49-F238E27FC236}">
                <a16:creationId xmlns:a16="http://schemas.microsoft.com/office/drawing/2014/main" id="{74ED6E16-681D-4A72-B549-319BC9FA3E1C}"/>
              </a:ext>
            </a:extLst>
          </p:cNvPr>
          <p:cNvSpPr txBox="1"/>
          <p:nvPr/>
        </p:nvSpPr>
        <p:spPr>
          <a:xfrm>
            <a:off x="1247775" y="2102838"/>
            <a:ext cx="7048500" cy="3323987"/>
          </a:xfrm>
          <a:prstGeom prst="rect">
            <a:avLst/>
          </a:prstGeom>
          <a:noFill/>
        </p:spPr>
        <p:txBody>
          <a:bodyPr wrap="square">
            <a:spAutoFit/>
          </a:bodyPr>
          <a:lstStyle/>
          <a:p>
            <a:r>
              <a:rPr lang="en-US" sz="2100" dirty="0"/>
              <a:t>#include &lt;</a:t>
            </a:r>
            <a:r>
              <a:rPr lang="en-US" sz="2100" dirty="0" err="1"/>
              <a:t>stdio</a:t>
            </a:r>
            <a:r>
              <a:rPr lang="en-US" sz="2100" dirty="0"/>
              <a:t> .h&gt;</a:t>
            </a:r>
          </a:p>
          <a:p>
            <a:r>
              <a:rPr lang="en-US" sz="2100" dirty="0"/>
              <a:t># include &lt;</a:t>
            </a:r>
            <a:r>
              <a:rPr lang="en-US" sz="2100" dirty="0" err="1"/>
              <a:t>omp.h</a:t>
            </a:r>
            <a:r>
              <a:rPr lang="en-US" sz="2100" dirty="0"/>
              <a:t>&gt;</a:t>
            </a:r>
          </a:p>
          <a:p>
            <a:r>
              <a:rPr lang="en-US" sz="2100" dirty="0"/>
              <a:t> int main ( int </a:t>
            </a:r>
            <a:r>
              <a:rPr lang="en-US" sz="2100" dirty="0" err="1"/>
              <a:t>argc</a:t>
            </a:r>
            <a:r>
              <a:rPr lang="en-US" sz="2100" dirty="0"/>
              <a:t> , char * </a:t>
            </a:r>
            <a:r>
              <a:rPr lang="en-US" sz="2100" dirty="0" err="1"/>
              <a:t>argv</a:t>
            </a:r>
            <a:r>
              <a:rPr lang="en-US" sz="2100" dirty="0"/>
              <a:t> []) {</a:t>
            </a:r>
          </a:p>
          <a:p>
            <a:r>
              <a:rPr lang="en-US" sz="2100" dirty="0"/>
              <a:t> int max; </a:t>
            </a:r>
          </a:p>
          <a:p>
            <a:r>
              <a:rPr lang="en-US" sz="2100" dirty="0" err="1"/>
              <a:t>sscanf</a:t>
            </a:r>
            <a:r>
              <a:rPr lang="en-US" sz="2100" dirty="0"/>
              <a:t> ( </a:t>
            </a:r>
            <a:r>
              <a:rPr lang="en-US" sz="2100" dirty="0" err="1"/>
              <a:t>argv</a:t>
            </a:r>
            <a:r>
              <a:rPr lang="en-US" sz="2100" dirty="0"/>
              <a:t> [1] , "%d", &amp;max );</a:t>
            </a:r>
          </a:p>
          <a:p>
            <a:r>
              <a:rPr lang="en-US" sz="2100" dirty="0"/>
              <a:t> # pragma </a:t>
            </a:r>
            <a:r>
              <a:rPr lang="en-US" sz="2100" dirty="0" err="1"/>
              <a:t>omp</a:t>
            </a:r>
            <a:r>
              <a:rPr lang="en-US" sz="2100" dirty="0"/>
              <a:t> parallel for</a:t>
            </a:r>
          </a:p>
          <a:p>
            <a:r>
              <a:rPr lang="en-US" sz="2100" dirty="0"/>
              <a:t> for ( int </a:t>
            </a:r>
            <a:r>
              <a:rPr lang="en-US" sz="2100" dirty="0" err="1"/>
              <a:t>i</a:t>
            </a:r>
            <a:r>
              <a:rPr lang="en-US" sz="2100" dirty="0"/>
              <a:t> = 1; </a:t>
            </a:r>
            <a:r>
              <a:rPr lang="en-US" sz="2100" dirty="0" err="1"/>
              <a:t>i</a:t>
            </a:r>
            <a:r>
              <a:rPr lang="en-US" sz="2100" dirty="0"/>
              <a:t> &lt;= max; </a:t>
            </a:r>
            <a:r>
              <a:rPr lang="en-US" sz="2100" dirty="0" err="1"/>
              <a:t>i</a:t>
            </a:r>
            <a:r>
              <a:rPr lang="en-US" sz="2100" dirty="0"/>
              <a:t>++)</a:t>
            </a:r>
          </a:p>
          <a:p>
            <a:r>
              <a:rPr lang="en-US" sz="2100" dirty="0"/>
              <a:t> </a:t>
            </a:r>
            <a:r>
              <a:rPr lang="en-US" sz="2100" dirty="0" err="1"/>
              <a:t>printf</a:t>
            </a:r>
            <a:r>
              <a:rPr lang="en-US" sz="2100" dirty="0"/>
              <a:t> ("%d: %d\n", </a:t>
            </a:r>
            <a:r>
              <a:rPr lang="en-US" sz="2100" dirty="0" err="1"/>
              <a:t>omp_get_thread_num</a:t>
            </a:r>
            <a:r>
              <a:rPr lang="en-US" sz="2100" dirty="0"/>
              <a:t> () , </a:t>
            </a:r>
            <a:r>
              <a:rPr lang="en-US" sz="2100" dirty="0" err="1"/>
              <a:t>i</a:t>
            </a:r>
            <a:r>
              <a:rPr lang="en-US" sz="2100" dirty="0"/>
              <a:t>);</a:t>
            </a:r>
          </a:p>
          <a:p>
            <a:r>
              <a:rPr lang="en-US" sz="2100" dirty="0"/>
              <a:t> return 0;</a:t>
            </a:r>
          </a:p>
          <a:p>
            <a:r>
              <a:rPr lang="en-US" sz="2100" dirty="0"/>
              <a:t> }</a:t>
            </a:r>
          </a:p>
        </p:txBody>
      </p:sp>
    </p:spTree>
    <p:extLst>
      <p:ext uri="{BB962C8B-B14F-4D97-AF65-F5344CB8AC3E}">
        <p14:creationId xmlns:p14="http://schemas.microsoft.com/office/powerpoint/2010/main" val="675335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061FD-6A14-443D-9545-76D34632489A}"/>
              </a:ext>
            </a:extLst>
          </p:cNvPr>
          <p:cNvSpPr>
            <a:spLocks noGrp="1"/>
          </p:cNvSpPr>
          <p:nvPr>
            <p:ph type="title"/>
          </p:nvPr>
        </p:nvSpPr>
        <p:spPr>
          <a:xfrm>
            <a:off x="628650" y="1131094"/>
            <a:ext cx="7886700" cy="383381"/>
          </a:xfrm>
        </p:spPr>
        <p:txBody>
          <a:bodyPr>
            <a:normAutofit fontScale="90000"/>
          </a:bodyPr>
          <a:lstStyle/>
          <a:p>
            <a:r>
              <a:rPr lang="en-US" dirty="0"/>
              <a:t>Parallelizing loops with independent iterations</a:t>
            </a:r>
          </a:p>
        </p:txBody>
      </p:sp>
      <p:sp>
        <p:nvSpPr>
          <p:cNvPr id="3" name="Content Placeholder 2">
            <a:extLst>
              <a:ext uri="{FF2B5EF4-FFF2-40B4-BE49-F238E27FC236}">
                <a16:creationId xmlns:a16="http://schemas.microsoft.com/office/drawing/2014/main" id="{22D02188-427A-49D6-9FF7-9948B055DAF8}"/>
              </a:ext>
            </a:extLst>
          </p:cNvPr>
          <p:cNvSpPr>
            <a:spLocks noGrp="1"/>
          </p:cNvSpPr>
          <p:nvPr>
            <p:ph idx="1"/>
          </p:nvPr>
        </p:nvSpPr>
        <p:spPr>
          <a:xfrm>
            <a:off x="504825" y="1743076"/>
            <a:ext cx="8010525" cy="3746897"/>
          </a:xfrm>
        </p:spPr>
        <p:txBody>
          <a:bodyPr>
            <a:normAutofit fontScale="92500" lnSpcReduction="20000"/>
          </a:bodyPr>
          <a:lstStyle/>
          <a:p>
            <a:r>
              <a:rPr lang="en-US" dirty="0"/>
              <a:t>The program starts as a single initial thread. </a:t>
            </a:r>
          </a:p>
          <a:p>
            <a:r>
              <a:rPr lang="en-US" dirty="0"/>
              <a:t>The value max is read and stored in variable max. </a:t>
            </a:r>
          </a:p>
          <a:p>
            <a:r>
              <a:rPr lang="en-US" dirty="0"/>
              <a:t>The execution then reaches the most important part of the program, namely the for loop which actually prints out the numbers </a:t>
            </a:r>
          </a:p>
          <a:p>
            <a:r>
              <a:rPr lang="en-US" dirty="0" err="1"/>
              <a:t>omp</a:t>
            </a:r>
            <a:r>
              <a:rPr lang="en-US" dirty="0"/>
              <a:t> parallel for directive in line 6 specifies that the for loop must be executed in parallel, </a:t>
            </a:r>
          </a:p>
          <a:p>
            <a:pPr lvl="1"/>
            <a:r>
              <a:rPr lang="en-US" dirty="0"/>
              <a:t>i.e., its iterations must be divided among and executed by multiple threads running on all available processing units.</a:t>
            </a:r>
          </a:p>
          <a:p>
            <a:r>
              <a:rPr lang="en-US" dirty="0"/>
              <a:t> Hence, a number of slave threads is created, one per each available processing unit or as specified explicitly </a:t>
            </a:r>
          </a:p>
          <a:p>
            <a:pPr lvl="1"/>
            <a:r>
              <a:rPr lang="en-US" dirty="0"/>
              <a:t>minus one that the initial thread runs on</a:t>
            </a:r>
          </a:p>
          <a:p>
            <a:r>
              <a:rPr lang="en-US" dirty="0"/>
              <a:t> The initial thread becomes the master thread and together with the newly created slave threads the team of threads is formed. </a:t>
            </a:r>
          </a:p>
        </p:txBody>
      </p:sp>
    </p:spTree>
    <p:extLst>
      <p:ext uri="{BB962C8B-B14F-4D97-AF65-F5344CB8AC3E}">
        <p14:creationId xmlns:p14="http://schemas.microsoft.com/office/powerpoint/2010/main" val="248652188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3478C-F39E-47AC-837A-A5D1123610CD}"/>
              </a:ext>
            </a:extLst>
          </p:cNvPr>
          <p:cNvSpPr>
            <a:spLocks noGrp="1"/>
          </p:cNvSpPr>
          <p:nvPr>
            <p:ph type="title"/>
          </p:nvPr>
        </p:nvSpPr>
        <p:spPr/>
        <p:txBody>
          <a:bodyPr/>
          <a:lstStyle/>
          <a:p>
            <a:r>
              <a:rPr lang="en-US" dirty="0"/>
              <a:t>Parallelizing loops with independent iterations</a:t>
            </a:r>
          </a:p>
        </p:txBody>
      </p:sp>
      <p:sp>
        <p:nvSpPr>
          <p:cNvPr id="3" name="Content Placeholder 2">
            <a:extLst>
              <a:ext uri="{FF2B5EF4-FFF2-40B4-BE49-F238E27FC236}">
                <a16:creationId xmlns:a16="http://schemas.microsoft.com/office/drawing/2014/main" id="{98CD139F-60CC-4304-8081-F6873838B19B}"/>
              </a:ext>
            </a:extLst>
          </p:cNvPr>
          <p:cNvSpPr>
            <a:spLocks noGrp="1"/>
          </p:cNvSpPr>
          <p:nvPr>
            <p:ph idx="1"/>
          </p:nvPr>
        </p:nvSpPr>
        <p:spPr/>
        <p:txBody>
          <a:bodyPr>
            <a:normAutofit lnSpcReduction="10000"/>
          </a:bodyPr>
          <a:lstStyle/>
          <a:p>
            <a:pPr>
              <a:buFont typeface="Wingdings" panose="05000000000000000000" pitchFamily="2" charset="2"/>
              <a:buChar char="Ø"/>
            </a:pPr>
            <a:r>
              <a:rPr lang="en-US" sz="2800" dirty="0"/>
              <a:t>iterations of the parallel for loop are divided among threads where each iteration is executed by the thread it has been assigned to</a:t>
            </a:r>
          </a:p>
          <a:p>
            <a:pPr>
              <a:buFont typeface="Wingdings" panose="05000000000000000000" pitchFamily="2" charset="2"/>
              <a:buChar char="Ø"/>
            </a:pPr>
            <a:r>
              <a:rPr lang="en-US" sz="2800" dirty="0"/>
              <a:t>Once all iterations have been executed, all threads in the team are synchronized at the implicit barrier at the end of the parallel for loop and all slave threads are terminated.</a:t>
            </a:r>
          </a:p>
          <a:p>
            <a:pPr>
              <a:buFont typeface="Wingdings" panose="05000000000000000000" pitchFamily="2" charset="2"/>
              <a:buChar char="Ø"/>
            </a:pPr>
            <a:r>
              <a:rPr lang="en-US" sz="2800" dirty="0"/>
              <a:t>Finally, the execution proceeds sequentially and the master thread terminates the program by executing return 0.</a:t>
            </a:r>
          </a:p>
        </p:txBody>
      </p:sp>
    </p:spTree>
    <p:extLst>
      <p:ext uri="{BB962C8B-B14F-4D97-AF65-F5344CB8AC3E}">
        <p14:creationId xmlns:p14="http://schemas.microsoft.com/office/powerpoint/2010/main" val="76432311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16996-A730-47D3-ADDC-B99F766545AC}"/>
              </a:ext>
            </a:extLst>
          </p:cNvPr>
          <p:cNvSpPr>
            <a:spLocks noGrp="1"/>
          </p:cNvSpPr>
          <p:nvPr>
            <p:ph type="title"/>
          </p:nvPr>
        </p:nvSpPr>
        <p:spPr/>
        <p:txBody>
          <a:bodyPr/>
          <a:lstStyle/>
          <a:p>
            <a:r>
              <a:rPr lang="en-US" dirty="0"/>
              <a:t>Parallelizing loops with independent iterations</a:t>
            </a:r>
          </a:p>
        </p:txBody>
      </p:sp>
      <p:sp>
        <p:nvSpPr>
          <p:cNvPr id="3" name="Content Placeholder 2">
            <a:extLst>
              <a:ext uri="{FF2B5EF4-FFF2-40B4-BE49-F238E27FC236}">
                <a16:creationId xmlns:a16="http://schemas.microsoft.com/office/drawing/2014/main" id="{77933204-71FC-4A19-8519-C1D0D2602523}"/>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C1917876-F301-4E3C-BCFD-A619F10FBA81}"/>
              </a:ext>
            </a:extLst>
          </p:cNvPr>
          <p:cNvPicPr>
            <a:picLocks noChangeAspect="1"/>
          </p:cNvPicPr>
          <p:nvPr/>
        </p:nvPicPr>
        <p:blipFill>
          <a:blip r:embed="rId2"/>
          <a:stretch>
            <a:fillRect/>
          </a:stretch>
        </p:blipFill>
        <p:spPr>
          <a:xfrm>
            <a:off x="814492" y="2177025"/>
            <a:ext cx="7072208" cy="2671200"/>
          </a:xfrm>
          <a:prstGeom prst="rect">
            <a:avLst/>
          </a:prstGeom>
        </p:spPr>
      </p:pic>
    </p:spTree>
    <p:extLst>
      <p:ext uri="{BB962C8B-B14F-4D97-AF65-F5344CB8AC3E}">
        <p14:creationId xmlns:p14="http://schemas.microsoft.com/office/powerpoint/2010/main" val="36305477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77A8B-5125-4EAF-B20C-341DFE6790E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9C8C59AB-A360-6BFD-E5AE-37FFC277CD07}"/>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6A0E39EA-4E3D-CBE4-DC11-3384EA42578E}"/>
              </a:ext>
            </a:extLst>
          </p:cNvPr>
          <p:cNvPicPr>
            <a:picLocks noChangeAspect="1"/>
          </p:cNvPicPr>
          <p:nvPr/>
        </p:nvPicPr>
        <p:blipFill>
          <a:blip r:embed="rId2"/>
          <a:stretch>
            <a:fillRect/>
          </a:stretch>
        </p:blipFill>
        <p:spPr>
          <a:xfrm>
            <a:off x="743515" y="547657"/>
            <a:ext cx="8362350" cy="5761703"/>
          </a:xfrm>
          <a:prstGeom prst="rect">
            <a:avLst/>
          </a:prstGeom>
        </p:spPr>
      </p:pic>
    </p:spTree>
    <p:extLst>
      <p:ext uri="{BB962C8B-B14F-4D97-AF65-F5344CB8AC3E}">
        <p14:creationId xmlns:p14="http://schemas.microsoft.com/office/powerpoint/2010/main" val="212863453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5504B-A366-1DB7-292E-B22BE247B8A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56A7EBF-1B5F-D4E9-A804-47539DBE3669}"/>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CB1425F7-C126-A2C2-AB28-C01B1D3E7786}"/>
              </a:ext>
            </a:extLst>
          </p:cNvPr>
          <p:cNvPicPr>
            <a:picLocks noChangeAspect="1"/>
          </p:cNvPicPr>
          <p:nvPr/>
        </p:nvPicPr>
        <p:blipFill>
          <a:blip r:embed="rId2"/>
          <a:stretch>
            <a:fillRect/>
          </a:stretch>
        </p:blipFill>
        <p:spPr>
          <a:xfrm>
            <a:off x="757557" y="548640"/>
            <a:ext cx="8264962" cy="5547360"/>
          </a:xfrm>
          <a:prstGeom prst="rect">
            <a:avLst/>
          </a:prstGeom>
        </p:spPr>
      </p:pic>
    </p:spTree>
    <p:extLst>
      <p:ext uri="{BB962C8B-B14F-4D97-AF65-F5344CB8AC3E}">
        <p14:creationId xmlns:p14="http://schemas.microsoft.com/office/powerpoint/2010/main" val="325769537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1BAE9-5B2A-485D-9D74-187E7B1BFF79}"/>
              </a:ext>
            </a:extLst>
          </p:cNvPr>
          <p:cNvSpPr>
            <a:spLocks noGrp="1"/>
          </p:cNvSpPr>
          <p:nvPr>
            <p:ph type="title"/>
          </p:nvPr>
        </p:nvSpPr>
        <p:spPr/>
        <p:txBody>
          <a:bodyPr/>
          <a:lstStyle/>
          <a:p>
            <a:r>
              <a:rPr lang="en-US" dirty="0"/>
              <a:t>Parallelizing loops with independent iterations</a:t>
            </a:r>
          </a:p>
        </p:txBody>
      </p:sp>
      <p:sp>
        <p:nvSpPr>
          <p:cNvPr id="3" name="Content Placeholder 2">
            <a:extLst>
              <a:ext uri="{FF2B5EF4-FFF2-40B4-BE49-F238E27FC236}">
                <a16:creationId xmlns:a16="http://schemas.microsoft.com/office/drawing/2014/main" id="{641AAA73-A7DC-4287-86D9-CD01B8C94EE2}"/>
              </a:ext>
            </a:extLst>
          </p:cNvPr>
          <p:cNvSpPr>
            <a:spLocks noGrp="1"/>
          </p:cNvSpPr>
          <p:nvPr>
            <p:ph idx="1"/>
          </p:nvPr>
        </p:nvSpPr>
        <p:spPr>
          <a:xfrm>
            <a:off x="574548" y="1981200"/>
            <a:ext cx="7994904" cy="4495800"/>
          </a:xfrm>
        </p:spPr>
        <p:txBody>
          <a:bodyPr>
            <a:normAutofit lnSpcReduction="10000"/>
          </a:bodyPr>
          <a:lstStyle/>
          <a:p>
            <a:r>
              <a:rPr lang="en-US" sz="2400" dirty="0"/>
              <a:t>Several observation must be made </a:t>
            </a:r>
          </a:p>
          <a:p>
            <a:pPr lvl="1"/>
            <a:r>
              <a:rPr lang="en-US" sz="2400" dirty="0"/>
              <a:t>First, the program does not specify how the iterations should be divided among threads</a:t>
            </a:r>
          </a:p>
          <a:p>
            <a:pPr lvl="2"/>
            <a:r>
              <a:rPr lang="en-US" sz="2000" dirty="0"/>
              <a:t>OpenMP implementations divide the entire iteration space into chunks where each chunk containing a subinterval of all iterations is executed by one thread. </a:t>
            </a:r>
          </a:p>
          <a:p>
            <a:pPr lvl="1"/>
            <a:r>
              <a:rPr lang="en-US" sz="2400" dirty="0"/>
              <a:t>Second, once the iteration space is divided into chunks, all iterations of an individual chunk are executed sequentially, one iteration after another.</a:t>
            </a:r>
          </a:p>
          <a:p>
            <a:pPr lvl="1"/>
            <a:r>
              <a:rPr lang="en-US" sz="2400" dirty="0">
                <a:latin typeface="NimbusRomNo9L-Regu"/>
              </a:rPr>
              <a:t>Third, the parallel </a:t>
            </a:r>
            <a:r>
              <a:rPr lang="en-US" sz="2400" dirty="0">
                <a:latin typeface="CMTT10"/>
              </a:rPr>
              <a:t>for </a:t>
            </a:r>
            <a:r>
              <a:rPr lang="en-US" sz="2400" dirty="0">
                <a:latin typeface="NimbusRomNo9L-Regu"/>
              </a:rPr>
              <a:t>loop variable </a:t>
            </a:r>
            <a:r>
              <a:rPr lang="en-US" sz="2400" dirty="0" err="1">
                <a:latin typeface="CMTT10"/>
              </a:rPr>
              <a:t>i</a:t>
            </a:r>
            <a:r>
              <a:rPr lang="en-US" sz="2400" dirty="0">
                <a:latin typeface="CMTT10"/>
              </a:rPr>
              <a:t> </a:t>
            </a:r>
            <a:r>
              <a:rPr lang="en-US" sz="2400" dirty="0">
                <a:latin typeface="NimbusRomNo9L-Regu"/>
              </a:rPr>
              <a:t>is made private in each thread executing a chunk of iterations as each thread must have its own copy of </a:t>
            </a:r>
            <a:r>
              <a:rPr lang="en-US" sz="2400" dirty="0" err="1">
                <a:latin typeface="CMTT10"/>
              </a:rPr>
              <a:t>i</a:t>
            </a:r>
            <a:r>
              <a:rPr lang="en-US" sz="2400" dirty="0">
                <a:latin typeface="NimbusRomNo9L-Regu"/>
              </a:rPr>
              <a:t>. </a:t>
            </a:r>
          </a:p>
          <a:p>
            <a:pPr lvl="2"/>
            <a:r>
              <a:rPr lang="en-US" sz="2400" dirty="0">
                <a:latin typeface="NimbusRomNo9L-Regu"/>
              </a:rPr>
              <a:t>Variable </a:t>
            </a:r>
            <a:r>
              <a:rPr lang="en-US" sz="2400" dirty="0">
                <a:latin typeface="CMTT10"/>
              </a:rPr>
              <a:t>max </a:t>
            </a:r>
            <a:r>
              <a:rPr lang="en-US" sz="2400" dirty="0">
                <a:latin typeface="NimbusRomNo9L-Regu"/>
              </a:rPr>
              <a:t>can be shared by all threads as it is set before and is only read within the parallel region</a:t>
            </a:r>
            <a:r>
              <a:rPr lang="en-US" sz="1400" b="0" i="0" u="none" strike="noStrike" baseline="0" dirty="0">
                <a:latin typeface="NimbusRomNo9L-Regu"/>
              </a:rPr>
              <a:t>.</a:t>
            </a:r>
            <a:endParaRPr lang="en-US" sz="2400" dirty="0"/>
          </a:p>
        </p:txBody>
      </p:sp>
    </p:spTree>
    <p:extLst>
      <p:ext uri="{BB962C8B-B14F-4D97-AF65-F5344CB8AC3E}">
        <p14:creationId xmlns:p14="http://schemas.microsoft.com/office/powerpoint/2010/main" val="22408794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1E39A-8171-4673-A9BB-E637B983B547}"/>
              </a:ext>
            </a:extLst>
          </p:cNvPr>
          <p:cNvSpPr>
            <a:spLocks noGrp="1"/>
          </p:cNvSpPr>
          <p:nvPr>
            <p:ph type="title"/>
          </p:nvPr>
        </p:nvSpPr>
        <p:spPr>
          <a:xfrm>
            <a:off x="228600" y="304800"/>
            <a:ext cx="10744200" cy="1143000"/>
          </a:xfrm>
        </p:spPr>
        <p:txBody>
          <a:bodyPr>
            <a:normAutofit fontScale="90000"/>
          </a:bodyPr>
          <a:lstStyle/>
          <a:p>
            <a:pPr algn="l"/>
            <a:r>
              <a:rPr lang="en-US" dirty="0"/>
              <a:t>Parallelism is found on all levels of a </a:t>
            </a:r>
            <a:br>
              <a:rPr lang="en-US" dirty="0"/>
            </a:br>
            <a:r>
              <a:rPr lang="en-US" dirty="0"/>
              <a:t>modern computer’s architecture</a:t>
            </a:r>
          </a:p>
        </p:txBody>
      </p:sp>
      <p:sp>
        <p:nvSpPr>
          <p:cNvPr id="3" name="Content Placeholder 2">
            <a:extLst>
              <a:ext uri="{FF2B5EF4-FFF2-40B4-BE49-F238E27FC236}">
                <a16:creationId xmlns:a16="http://schemas.microsoft.com/office/drawing/2014/main" id="{51C49BC5-999C-458F-9914-D344B1EEE355}"/>
              </a:ext>
            </a:extLst>
          </p:cNvPr>
          <p:cNvSpPr>
            <a:spLocks noGrp="1"/>
          </p:cNvSpPr>
          <p:nvPr>
            <p:ph idx="1"/>
          </p:nvPr>
        </p:nvSpPr>
        <p:spPr>
          <a:xfrm>
            <a:off x="457200" y="1600200"/>
            <a:ext cx="8458200" cy="4953000"/>
          </a:xfrm>
        </p:spPr>
        <p:txBody>
          <a:bodyPr>
            <a:normAutofit/>
          </a:bodyPr>
          <a:lstStyle/>
          <a:p>
            <a:pPr>
              <a:buFont typeface="Wingdings" panose="05000000000000000000" pitchFamily="2" charset="2"/>
              <a:buChar char="Ø"/>
            </a:pPr>
            <a:r>
              <a:rPr lang="en-US" sz="3200" dirty="0"/>
              <a:t>First, parallelism is present deep in the processor microarchitecture. </a:t>
            </a:r>
          </a:p>
          <a:p>
            <a:pPr>
              <a:buFont typeface="Wingdings" panose="05000000000000000000" pitchFamily="2" charset="2"/>
              <a:buChar char="Ø"/>
            </a:pPr>
            <a:r>
              <a:rPr lang="en-US" sz="3200" dirty="0"/>
              <a:t>Earlier processors ran programs by repeating the so-called instruction cycle, a sequence of four steps: </a:t>
            </a:r>
          </a:p>
          <a:p>
            <a:pPr lvl="1"/>
            <a:r>
              <a:rPr lang="en-US" sz="2800" dirty="0"/>
              <a:t>reading and decoding an instruction</a:t>
            </a:r>
          </a:p>
          <a:p>
            <a:pPr lvl="1"/>
            <a:r>
              <a:rPr lang="en-US" sz="2800" dirty="0"/>
              <a:t>finding data needed to process the instruction; </a:t>
            </a:r>
          </a:p>
          <a:p>
            <a:pPr lvl="1"/>
            <a:r>
              <a:rPr lang="en-US" sz="2800" dirty="0"/>
              <a:t>processing the instruction </a:t>
            </a:r>
          </a:p>
          <a:p>
            <a:pPr lvl="1"/>
            <a:r>
              <a:rPr lang="en-US" sz="2800" dirty="0"/>
              <a:t>writing the result</a:t>
            </a:r>
          </a:p>
        </p:txBody>
      </p:sp>
    </p:spTree>
    <p:extLst>
      <p:ext uri="{BB962C8B-B14F-4D97-AF65-F5344CB8AC3E}">
        <p14:creationId xmlns:p14="http://schemas.microsoft.com/office/powerpoint/2010/main" val="130204041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3BCEE-4DA7-4E19-A309-B857E237B473}"/>
              </a:ext>
            </a:extLst>
          </p:cNvPr>
          <p:cNvSpPr>
            <a:spLocks noGrp="1"/>
          </p:cNvSpPr>
          <p:nvPr>
            <p:ph type="title"/>
          </p:nvPr>
        </p:nvSpPr>
        <p:spPr/>
        <p:txBody>
          <a:bodyPr/>
          <a:lstStyle/>
          <a:p>
            <a:r>
              <a:rPr lang="en-US" dirty="0"/>
              <a:t>OpenMP: data sharing</a:t>
            </a:r>
          </a:p>
        </p:txBody>
      </p:sp>
      <p:sp>
        <p:nvSpPr>
          <p:cNvPr id="3" name="Content Placeholder 2">
            <a:extLst>
              <a:ext uri="{FF2B5EF4-FFF2-40B4-BE49-F238E27FC236}">
                <a16:creationId xmlns:a16="http://schemas.microsoft.com/office/drawing/2014/main" id="{B99F824A-DDE3-4573-996C-0AA32DB963D1}"/>
              </a:ext>
            </a:extLst>
          </p:cNvPr>
          <p:cNvSpPr>
            <a:spLocks noGrp="1"/>
          </p:cNvSpPr>
          <p:nvPr>
            <p:ph idx="1"/>
          </p:nvPr>
        </p:nvSpPr>
        <p:spPr>
          <a:xfrm>
            <a:off x="533400" y="1978818"/>
            <a:ext cx="8382000" cy="4650582"/>
          </a:xfrm>
        </p:spPr>
        <p:txBody>
          <a:bodyPr>
            <a:normAutofit fontScale="92500"/>
          </a:bodyPr>
          <a:lstStyle/>
          <a:p>
            <a:pPr>
              <a:buFont typeface="Wingdings" panose="05000000000000000000" pitchFamily="2" charset="2"/>
              <a:buChar char="Ø"/>
            </a:pPr>
            <a:r>
              <a:rPr lang="en-US" sz="2800" dirty="0"/>
              <a:t>Various data sharing clauses might be used in </a:t>
            </a:r>
            <a:r>
              <a:rPr lang="en-US" sz="2800" dirty="0" err="1"/>
              <a:t>omp</a:t>
            </a:r>
            <a:r>
              <a:rPr lang="en-US" sz="2800" dirty="0"/>
              <a:t> parallel directive to specify whether and how data are shared among threads:</a:t>
            </a:r>
          </a:p>
          <a:p>
            <a:pPr lvl="1"/>
            <a:r>
              <a:rPr lang="en-US" sz="2400" b="1" dirty="0"/>
              <a:t>shared(list) </a:t>
            </a:r>
            <a:r>
              <a:rPr lang="en-US" sz="2400" dirty="0"/>
              <a:t>specifies that each variable in the list is shared by all threads in a team, i.e., all threads share the same copy of the variable;</a:t>
            </a:r>
          </a:p>
          <a:p>
            <a:pPr lvl="1"/>
            <a:r>
              <a:rPr lang="en-US" sz="2400" dirty="0"/>
              <a:t> </a:t>
            </a:r>
            <a:r>
              <a:rPr lang="en-US" sz="2400" b="1" dirty="0"/>
              <a:t>private(list) </a:t>
            </a:r>
            <a:r>
              <a:rPr lang="en-US" sz="2400" dirty="0"/>
              <a:t>specifies that each variable in the list is private to each thread in a team, i.e., each thread has its own local copy of the variable;</a:t>
            </a:r>
          </a:p>
          <a:p>
            <a:pPr lvl="1"/>
            <a:r>
              <a:rPr lang="en-US" sz="2400" dirty="0"/>
              <a:t> </a:t>
            </a:r>
            <a:r>
              <a:rPr lang="en-US" sz="2400" b="1" dirty="0" err="1"/>
              <a:t>firstprivate</a:t>
            </a:r>
            <a:r>
              <a:rPr lang="en-US" sz="2400" b="1" dirty="0"/>
              <a:t>(list) </a:t>
            </a:r>
            <a:r>
              <a:rPr lang="en-US" sz="2400" dirty="0"/>
              <a:t>is like private but each variable listed is initialized with the value it contained when the parallel region was encountered;</a:t>
            </a:r>
          </a:p>
          <a:p>
            <a:pPr lvl="1"/>
            <a:r>
              <a:rPr lang="en-US" sz="2400" b="1" dirty="0" err="1"/>
              <a:t>lastprivate</a:t>
            </a:r>
            <a:r>
              <a:rPr lang="en-US" sz="2400" b="1" dirty="0"/>
              <a:t>(list) </a:t>
            </a:r>
            <a:r>
              <a:rPr lang="en-US" sz="2400" dirty="0"/>
              <a:t>is like private but when the parallel region ends each variable listed is updated with its final value within the parallel region.</a:t>
            </a:r>
          </a:p>
        </p:txBody>
      </p:sp>
    </p:spTree>
    <p:extLst>
      <p:ext uri="{BB962C8B-B14F-4D97-AF65-F5344CB8AC3E}">
        <p14:creationId xmlns:p14="http://schemas.microsoft.com/office/powerpoint/2010/main" val="233803885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EBADC-06B7-470A-91EF-B2D2E43FA2F4}"/>
              </a:ext>
            </a:extLst>
          </p:cNvPr>
          <p:cNvSpPr>
            <a:spLocks noGrp="1"/>
          </p:cNvSpPr>
          <p:nvPr>
            <p:ph type="title"/>
          </p:nvPr>
        </p:nvSpPr>
        <p:spPr/>
        <p:txBody>
          <a:bodyPr/>
          <a:lstStyle/>
          <a:p>
            <a:r>
              <a:rPr lang="en-US" dirty="0"/>
              <a:t>OpenMP: data sharing</a:t>
            </a:r>
          </a:p>
        </p:txBody>
      </p:sp>
      <p:sp>
        <p:nvSpPr>
          <p:cNvPr id="3" name="Content Placeholder 2">
            <a:extLst>
              <a:ext uri="{FF2B5EF4-FFF2-40B4-BE49-F238E27FC236}">
                <a16:creationId xmlns:a16="http://schemas.microsoft.com/office/drawing/2014/main" id="{83F5ABDD-03DF-4753-8A01-10B6432B6062}"/>
              </a:ext>
            </a:extLst>
          </p:cNvPr>
          <p:cNvSpPr>
            <a:spLocks noGrp="1"/>
          </p:cNvSpPr>
          <p:nvPr>
            <p:ph idx="1"/>
          </p:nvPr>
        </p:nvSpPr>
        <p:spPr>
          <a:xfrm>
            <a:off x="609600" y="1844850"/>
            <a:ext cx="8210550" cy="4427934"/>
          </a:xfrm>
        </p:spPr>
        <p:txBody>
          <a:bodyPr>
            <a:normAutofit fontScale="92500"/>
          </a:bodyPr>
          <a:lstStyle/>
          <a:p>
            <a:pPr>
              <a:buFont typeface="Wingdings" panose="05000000000000000000" pitchFamily="2" charset="2"/>
              <a:buChar char="Ø"/>
            </a:pPr>
            <a:r>
              <a:rPr lang="en-US" sz="2800" dirty="0"/>
              <a:t>No variable listed in these clauses can be a part of another variable.</a:t>
            </a:r>
          </a:p>
          <a:p>
            <a:r>
              <a:rPr lang="en-US" sz="2800" dirty="0"/>
              <a:t>If not specified otherwise,</a:t>
            </a:r>
          </a:p>
          <a:p>
            <a:pPr lvl="1"/>
            <a:r>
              <a:rPr lang="en-US" sz="2400" dirty="0"/>
              <a:t>automatic variables declared outside a parallel construct are shared,</a:t>
            </a:r>
          </a:p>
          <a:p>
            <a:pPr lvl="1"/>
            <a:r>
              <a:rPr lang="en-US" sz="2400" dirty="0"/>
              <a:t>automatic variables declared within a parallel construct are private,</a:t>
            </a:r>
          </a:p>
          <a:p>
            <a:pPr lvl="1"/>
            <a:r>
              <a:rPr lang="en-US" sz="2400" dirty="0"/>
              <a:t>static and dynamically allocated variables are shared.</a:t>
            </a:r>
          </a:p>
          <a:p>
            <a:r>
              <a:rPr lang="en-US" sz="2800" dirty="0"/>
              <a:t>Race conditions</a:t>
            </a:r>
          </a:p>
          <a:p>
            <a:pPr lvl="1"/>
            <a:r>
              <a:rPr lang="en-US" sz="2400" dirty="0"/>
              <a:t> e.g., resulting from different life times of </a:t>
            </a:r>
            <a:r>
              <a:rPr lang="en-US" sz="2400" dirty="0" err="1"/>
              <a:t>lastprivate</a:t>
            </a:r>
            <a:r>
              <a:rPr lang="en-US" sz="2400" dirty="0"/>
              <a:t> variables or updating shared variables, must be avoided explicitly by using OpenMP constructs</a:t>
            </a:r>
          </a:p>
        </p:txBody>
      </p:sp>
    </p:spTree>
    <p:extLst>
      <p:ext uri="{BB962C8B-B14F-4D97-AF65-F5344CB8AC3E}">
        <p14:creationId xmlns:p14="http://schemas.microsoft.com/office/powerpoint/2010/main" val="92793315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D2A12E0-4DC7-409B-9BDF-42627DC08FB0}"/>
              </a:ext>
            </a:extLst>
          </p:cNvPr>
          <p:cNvSpPr txBox="1"/>
          <p:nvPr/>
        </p:nvSpPr>
        <p:spPr>
          <a:xfrm>
            <a:off x="914400" y="428178"/>
            <a:ext cx="7924800" cy="6001643"/>
          </a:xfrm>
          <a:prstGeom prst="rect">
            <a:avLst/>
          </a:prstGeom>
          <a:noFill/>
        </p:spPr>
        <p:txBody>
          <a:bodyPr wrap="square">
            <a:spAutoFit/>
          </a:bodyPr>
          <a:lstStyle/>
          <a:p>
            <a:endParaRPr lang="en-US" sz="2400" dirty="0"/>
          </a:p>
          <a:p>
            <a:r>
              <a:rPr lang="en-US" sz="2400" dirty="0"/>
              <a:t>#include &lt;</a:t>
            </a:r>
            <a:r>
              <a:rPr lang="en-US" sz="2400" dirty="0" err="1"/>
              <a:t>stdio.h</a:t>
            </a:r>
            <a:r>
              <a:rPr lang="en-US" sz="2400" dirty="0"/>
              <a:t>&gt;</a:t>
            </a:r>
          </a:p>
          <a:p>
            <a:r>
              <a:rPr lang="en-US" sz="2400" dirty="0"/>
              <a:t>#include &lt;</a:t>
            </a:r>
            <a:r>
              <a:rPr lang="en-US" sz="2400" dirty="0" err="1"/>
              <a:t>stdlib.h</a:t>
            </a:r>
            <a:r>
              <a:rPr lang="en-US" sz="2400" dirty="0"/>
              <a:t>&gt;</a:t>
            </a:r>
          </a:p>
          <a:p>
            <a:r>
              <a:rPr lang="en-US" sz="2400" dirty="0"/>
              <a:t>#include &lt;</a:t>
            </a:r>
            <a:r>
              <a:rPr lang="en-US" sz="2400" dirty="0" err="1"/>
              <a:t>omp.h</a:t>
            </a:r>
            <a:r>
              <a:rPr lang="en-US" sz="2400" dirty="0"/>
              <a:t>&gt;</a:t>
            </a:r>
          </a:p>
          <a:p>
            <a:r>
              <a:rPr lang="en-US" sz="2400" dirty="0"/>
              <a:t> int main(void){</a:t>
            </a:r>
          </a:p>
          <a:p>
            <a:r>
              <a:rPr lang="en-US" sz="2400" dirty="0"/>
              <a:t>int </a:t>
            </a:r>
            <a:r>
              <a:rPr lang="en-US" sz="2400" dirty="0" err="1"/>
              <a:t>i</a:t>
            </a:r>
            <a:r>
              <a:rPr lang="en-US" sz="2400" dirty="0"/>
              <a:t>;</a:t>
            </a:r>
          </a:p>
          <a:p>
            <a:r>
              <a:rPr lang="en-US" sz="2400" dirty="0"/>
              <a:t>int x;</a:t>
            </a:r>
          </a:p>
          <a:p>
            <a:r>
              <a:rPr lang="en-US" sz="2400" dirty="0"/>
              <a:t>x=44;</a:t>
            </a:r>
          </a:p>
          <a:p>
            <a:r>
              <a:rPr lang="en-US" sz="2400" dirty="0"/>
              <a:t>#pragma </a:t>
            </a:r>
            <a:r>
              <a:rPr lang="en-US" sz="2400" dirty="0" err="1"/>
              <a:t>omp</a:t>
            </a:r>
            <a:r>
              <a:rPr lang="en-US" sz="2400" dirty="0"/>
              <a:t> parallel for private(x)</a:t>
            </a:r>
          </a:p>
          <a:p>
            <a:r>
              <a:rPr lang="en-US" sz="2400" dirty="0"/>
              <a:t>for(</a:t>
            </a:r>
            <a:r>
              <a:rPr lang="en-US" sz="2400" dirty="0" err="1"/>
              <a:t>i</a:t>
            </a:r>
            <a:r>
              <a:rPr lang="en-US" sz="2400" dirty="0"/>
              <a:t>=0;i&lt;=10;i++){</a:t>
            </a:r>
          </a:p>
          <a:p>
            <a:r>
              <a:rPr lang="en-US" sz="2400" dirty="0"/>
              <a:t>x=</a:t>
            </a:r>
            <a:r>
              <a:rPr lang="en-US" sz="2400" dirty="0" err="1"/>
              <a:t>i</a:t>
            </a:r>
            <a:r>
              <a:rPr lang="en-US" sz="2400" dirty="0"/>
              <a:t>;</a:t>
            </a:r>
          </a:p>
          <a:p>
            <a:r>
              <a:rPr lang="en-US" sz="2400" dirty="0" err="1"/>
              <a:t>printf</a:t>
            </a:r>
            <a:r>
              <a:rPr lang="en-US" sz="2400" dirty="0"/>
              <a:t>("Thread number: %d     x: %d\n",</a:t>
            </a:r>
            <a:r>
              <a:rPr lang="en-US" sz="2400" dirty="0" err="1"/>
              <a:t>omp_get_thread_num</a:t>
            </a:r>
            <a:r>
              <a:rPr lang="en-US" sz="2400" dirty="0"/>
              <a:t>(),x);</a:t>
            </a:r>
          </a:p>
          <a:p>
            <a:r>
              <a:rPr lang="en-US" sz="2400" dirty="0"/>
              <a:t>}</a:t>
            </a:r>
          </a:p>
          <a:p>
            <a:r>
              <a:rPr lang="en-US" sz="2400" dirty="0" err="1"/>
              <a:t>printf</a:t>
            </a:r>
            <a:r>
              <a:rPr lang="en-US" sz="2400" dirty="0"/>
              <a:t>("x is %d\n", x);</a:t>
            </a:r>
          </a:p>
          <a:p>
            <a:r>
              <a:rPr lang="en-US" sz="2400" dirty="0"/>
              <a:t>  }</a:t>
            </a:r>
          </a:p>
        </p:txBody>
      </p:sp>
    </p:spTree>
    <p:extLst>
      <p:ext uri="{BB962C8B-B14F-4D97-AF65-F5344CB8AC3E}">
        <p14:creationId xmlns:p14="http://schemas.microsoft.com/office/powerpoint/2010/main" val="342418089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E9E77-A56F-4718-88E5-7430CCE67FF0}"/>
              </a:ext>
            </a:extLst>
          </p:cNvPr>
          <p:cNvSpPr>
            <a:spLocks noGrp="1"/>
          </p:cNvSpPr>
          <p:nvPr>
            <p:ph type="title"/>
          </p:nvPr>
        </p:nvSpPr>
        <p:spPr/>
        <p:txBody>
          <a:bodyPr/>
          <a:lstStyle/>
          <a:p>
            <a:r>
              <a:rPr lang="en-US" dirty="0"/>
              <a:t>Vector addition</a:t>
            </a:r>
          </a:p>
        </p:txBody>
      </p:sp>
      <p:sp>
        <p:nvSpPr>
          <p:cNvPr id="5" name="TextBox 4">
            <a:extLst>
              <a:ext uri="{FF2B5EF4-FFF2-40B4-BE49-F238E27FC236}">
                <a16:creationId xmlns:a16="http://schemas.microsoft.com/office/drawing/2014/main" id="{5367DD1F-0650-4DC5-9327-A3F54A581976}"/>
              </a:ext>
            </a:extLst>
          </p:cNvPr>
          <p:cNvSpPr txBox="1"/>
          <p:nvPr/>
        </p:nvSpPr>
        <p:spPr>
          <a:xfrm>
            <a:off x="785191" y="2125266"/>
            <a:ext cx="7730159" cy="3539430"/>
          </a:xfrm>
          <a:prstGeom prst="rect">
            <a:avLst/>
          </a:prstGeom>
          <a:noFill/>
        </p:spPr>
        <p:txBody>
          <a:bodyPr wrap="square">
            <a:spAutoFit/>
          </a:bodyPr>
          <a:lstStyle/>
          <a:p>
            <a:r>
              <a:rPr lang="en-US" sz="3200" dirty="0"/>
              <a:t>double * </a:t>
            </a:r>
            <a:r>
              <a:rPr lang="en-US" sz="3200" dirty="0" err="1"/>
              <a:t>vectAdd</a:t>
            </a:r>
            <a:r>
              <a:rPr lang="en-US" sz="3200" dirty="0"/>
              <a:t> ( double *c, double *a, double *b, int n) {</a:t>
            </a:r>
          </a:p>
          <a:p>
            <a:r>
              <a:rPr lang="en-US" sz="3200" dirty="0"/>
              <a:t> # pragma </a:t>
            </a:r>
            <a:r>
              <a:rPr lang="en-US" sz="3200" dirty="0" err="1"/>
              <a:t>omp</a:t>
            </a:r>
            <a:r>
              <a:rPr lang="en-US" sz="3200" dirty="0"/>
              <a:t> parallel for</a:t>
            </a:r>
          </a:p>
          <a:p>
            <a:r>
              <a:rPr lang="en-US" sz="3200" dirty="0"/>
              <a:t> for ( int </a:t>
            </a:r>
            <a:r>
              <a:rPr lang="en-US" sz="3200" dirty="0" err="1"/>
              <a:t>i</a:t>
            </a:r>
            <a:r>
              <a:rPr lang="en-US" sz="3200" dirty="0"/>
              <a:t> = 0; </a:t>
            </a:r>
            <a:r>
              <a:rPr lang="en-US" sz="3200" dirty="0" err="1"/>
              <a:t>i</a:t>
            </a:r>
            <a:r>
              <a:rPr lang="en-US" sz="3200" dirty="0"/>
              <a:t> &lt; n; </a:t>
            </a:r>
            <a:r>
              <a:rPr lang="en-US" sz="3200" dirty="0" err="1"/>
              <a:t>i</a:t>
            </a:r>
            <a:r>
              <a:rPr lang="en-US" sz="3200" dirty="0"/>
              <a:t>++)</a:t>
            </a:r>
          </a:p>
          <a:p>
            <a:r>
              <a:rPr lang="en-US" sz="3200" dirty="0"/>
              <a:t> c[</a:t>
            </a:r>
            <a:r>
              <a:rPr lang="en-US" sz="3200" dirty="0" err="1"/>
              <a:t>i</a:t>
            </a:r>
            <a:r>
              <a:rPr lang="en-US" sz="3200" dirty="0"/>
              <a:t>] = a[</a:t>
            </a:r>
            <a:r>
              <a:rPr lang="en-US" sz="3200" dirty="0" err="1"/>
              <a:t>i</a:t>
            </a:r>
            <a:r>
              <a:rPr lang="en-US" sz="3200" dirty="0"/>
              <a:t>] + b[</a:t>
            </a:r>
            <a:r>
              <a:rPr lang="en-US" sz="3200" dirty="0" err="1"/>
              <a:t>i</a:t>
            </a:r>
            <a:r>
              <a:rPr lang="en-US" sz="3200" dirty="0"/>
              <a:t>];</a:t>
            </a:r>
          </a:p>
          <a:p>
            <a:r>
              <a:rPr lang="en-US" sz="3200" dirty="0"/>
              <a:t> return c;</a:t>
            </a:r>
          </a:p>
          <a:p>
            <a:r>
              <a:rPr lang="en-US" sz="3200" dirty="0"/>
              <a:t> }</a:t>
            </a:r>
          </a:p>
        </p:txBody>
      </p:sp>
    </p:spTree>
    <p:extLst>
      <p:ext uri="{BB962C8B-B14F-4D97-AF65-F5344CB8AC3E}">
        <p14:creationId xmlns:p14="http://schemas.microsoft.com/office/powerpoint/2010/main" val="3329132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CCCAD-3D00-4EA7-BC27-BD9EF69CB965}"/>
              </a:ext>
            </a:extLst>
          </p:cNvPr>
          <p:cNvSpPr>
            <a:spLocks noGrp="1"/>
          </p:cNvSpPr>
          <p:nvPr>
            <p:ph type="title"/>
          </p:nvPr>
        </p:nvSpPr>
        <p:spPr/>
        <p:txBody>
          <a:bodyPr/>
          <a:lstStyle/>
          <a:p>
            <a:r>
              <a:rPr lang="en-US" dirty="0"/>
              <a:t>Vector addition</a:t>
            </a:r>
          </a:p>
        </p:txBody>
      </p:sp>
      <p:sp>
        <p:nvSpPr>
          <p:cNvPr id="3" name="Content Placeholder 2">
            <a:extLst>
              <a:ext uri="{FF2B5EF4-FFF2-40B4-BE49-F238E27FC236}">
                <a16:creationId xmlns:a16="http://schemas.microsoft.com/office/drawing/2014/main" id="{110DD9C3-DB5A-4938-9E14-1CA272F0A418}"/>
              </a:ext>
            </a:extLst>
          </p:cNvPr>
          <p:cNvSpPr>
            <a:spLocks noGrp="1"/>
          </p:cNvSpPr>
          <p:nvPr>
            <p:ph idx="1"/>
          </p:nvPr>
        </p:nvSpPr>
        <p:spPr>
          <a:xfrm>
            <a:off x="628650" y="2125266"/>
            <a:ext cx="8210550" cy="4147518"/>
          </a:xfrm>
        </p:spPr>
        <p:txBody>
          <a:bodyPr>
            <a:normAutofit/>
          </a:bodyPr>
          <a:lstStyle/>
          <a:p>
            <a:pPr>
              <a:buFont typeface="Wingdings" panose="05000000000000000000" pitchFamily="2" charset="2"/>
              <a:buChar char="Ø"/>
            </a:pPr>
            <a:r>
              <a:rPr lang="en-US" sz="2800" dirty="0"/>
              <a:t>As vector addition is not a complex computation at all, use long vectors and perform a large number of vector additions to measure and monitor it.</a:t>
            </a:r>
          </a:p>
          <a:p>
            <a:pPr>
              <a:buFont typeface="Wingdings" panose="05000000000000000000" pitchFamily="2" charset="2"/>
              <a:buChar char="Ø"/>
            </a:pPr>
            <a:r>
              <a:rPr lang="en-US" sz="2800" dirty="0"/>
              <a:t>Simple parallel for loop where the result of one iteration is completely independent of the results produced by other loops. </a:t>
            </a:r>
          </a:p>
          <a:p>
            <a:pPr>
              <a:buFont typeface="Wingdings" panose="05000000000000000000" pitchFamily="2" charset="2"/>
              <a:buChar char="Ø"/>
            </a:pPr>
            <a:r>
              <a:rPr lang="en-US" sz="2800" dirty="0"/>
              <a:t>Different iterations access different array elements, i.e., they read from and write to completely different memory locations. </a:t>
            </a:r>
          </a:p>
        </p:txBody>
      </p:sp>
    </p:spTree>
    <p:extLst>
      <p:ext uri="{BB962C8B-B14F-4D97-AF65-F5344CB8AC3E}">
        <p14:creationId xmlns:p14="http://schemas.microsoft.com/office/powerpoint/2010/main" val="299711816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C6428-EF8F-4D9B-82D9-C381915A6403}"/>
              </a:ext>
            </a:extLst>
          </p:cNvPr>
          <p:cNvSpPr>
            <a:spLocks noGrp="1"/>
          </p:cNvSpPr>
          <p:nvPr>
            <p:ph type="title"/>
          </p:nvPr>
        </p:nvSpPr>
        <p:spPr/>
        <p:txBody>
          <a:bodyPr/>
          <a:lstStyle/>
          <a:p>
            <a:r>
              <a:rPr lang="en-US" dirty="0"/>
              <a:t>Printing out all pairs of integers from 1 to max</a:t>
            </a:r>
          </a:p>
        </p:txBody>
      </p:sp>
      <p:sp>
        <p:nvSpPr>
          <p:cNvPr id="5" name="TextBox 4">
            <a:extLst>
              <a:ext uri="{FF2B5EF4-FFF2-40B4-BE49-F238E27FC236}">
                <a16:creationId xmlns:a16="http://schemas.microsoft.com/office/drawing/2014/main" id="{16A64C81-DAFA-4FD1-83A9-7F5FF3EFDBBE}"/>
              </a:ext>
            </a:extLst>
          </p:cNvPr>
          <p:cNvSpPr txBox="1"/>
          <p:nvPr/>
        </p:nvSpPr>
        <p:spPr>
          <a:xfrm>
            <a:off x="609600" y="2125266"/>
            <a:ext cx="7924800" cy="4154984"/>
          </a:xfrm>
          <a:prstGeom prst="rect">
            <a:avLst/>
          </a:prstGeom>
          <a:noFill/>
        </p:spPr>
        <p:txBody>
          <a:bodyPr wrap="square">
            <a:spAutoFit/>
          </a:bodyPr>
          <a:lstStyle/>
          <a:p>
            <a:r>
              <a:rPr lang="en-US" sz="2400" dirty="0"/>
              <a:t># include &lt;</a:t>
            </a:r>
            <a:r>
              <a:rPr lang="en-US" sz="2400" dirty="0" err="1"/>
              <a:t>stdio</a:t>
            </a:r>
            <a:r>
              <a:rPr lang="en-US" sz="2400" dirty="0"/>
              <a:t> .h&gt;</a:t>
            </a:r>
          </a:p>
          <a:p>
            <a:r>
              <a:rPr lang="en-US" sz="2400" dirty="0"/>
              <a:t># include &lt;</a:t>
            </a:r>
            <a:r>
              <a:rPr lang="en-US" sz="2400" dirty="0" err="1"/>
              <a:t>omp.h</a:t>
            </a:r>
            <a:r>
              <a:rPr lang="en-US" sz="2400" dirty="0"/>
              <a:t>&gt;</a:t>
            </a:r>
          </a:p>
          <a:p>
            <a:endParaRPr lang="en-US" sz="2400" dirty="0"/>
          </a:p>
          <a:p>
            <a:r>
              <a:rPr lang="en-US" sz="2400" dirty="0"/>
              <a:t>int main ( int </a:t>
            </a:r>
            <a:r>
              <a:rPr lang="en-US" sz="2400" dirty="0" err="1"/>
              <a:t>argc</a:t>
            </a:r>
            <a:r>
              <a:rPr lang="en-US" sz="2400" dirty="0"/>
              <a:t> , char * </a:t>
            </a:r>
            <a:r>
              <a:rPr lang="en-US" sz="2400" dirty="0" err="1"/>
              <a:t>argv</a:t>
            </a:r>
            <a:r>
              <a:rPr lang="en-US" sz="2400" dirty="0"/>
              <a:t> []) {</a:t>
            </a:r>
          </a:p>
          <a:p>
            <a:r>
              <a:rPr lang="en-US" sz="2400" dirty="0"/>
              <a:t>int max; </a:t>
            </a:r>
            <a:r>
              <a:rPr lang="en-US" sz="2400" dirty="0" err="1"/>
              <a:t>sscanf</a:t>
            </a:r>
            <a:r>
              <a:rPr lang="en-US" sz="2400" dirty="0"/>
              <a:t> ( </a:t>
            </a:r>
            <a:r>
              <a:rPr lang="en-US" sz="2400" dirty="0" err="1"/>
              <a:t>argv</a:t>
            </a:r>
            <a:r>
              <a:rPr lang="en-US" sz="2400" dirty="0"/>
              <a:t> [1] , "%d", &amp;max );</a:t>
            </a:r>
          </a:p>
          <a:p>
            <a:r>
              <a:rPr lang="en-US" sz="2400" dirty="0"/>
              <a:t># pragma </a:t>
            </a:r>
            <a:r>
              <a:rPr lang="en-US" sz="2400" dirty="0" err="1"/>
              <a:t>omp</a:t>
            </a:r>
            <a:r>
              <a:rPr lang="en-US" sz="2400" dirty="0"/>
              <a:t> parallel for</a:t>
            </a:r>
          </a:p>
          <a:p>
            <a:r>
              <a:rPr lang="en-US" sz="2400" dirty="0"/>
              <a:t>for ( int </a:t>
            </a:r>
            <a:r>
              <a:rPr lang="en-US" sz="2400" dirty="0" err="1"/>
              <a:t>i</a:t>
            </a:r>
            <a:r>
              <a:rPr lang="en-US" sz="2400" dirty="0"/>
              <a:t> = 1; </a:t>
            </a:r>
            <a:r>
              <a:rPr lang="en-US" sz="2400" dirty="0" err="1"/>
              <a:t>i</a:t>
            </a:r>
            <a:r>
              <a:rPr lang="en-US" sz="2400" dirty="0"/>
              <a:t> &lt;= max; </a:t>
            </a:r>
            <a:r>
              <a:rPr lang="en-US" sz="2400" dirty="0" err="1"/>
              <a:t>i</a:t>
            </a:r>
            <a:r>
              <a:rPr lang="en-US" sz="2400" dirty="0"/>
              <a:t>++)</a:t>
            </a:r>
          </a:p>
          <a:p>
            <a:r>
              <a:rPr lang="en-US" sz="2400" dirty="0"/>
              <a:t>for ( int j = 1; j &lt;= max; j ++)</a:t>
            </a:r>
          </a:p>
          <a:p>
            <a:r>
              <a:rPr lang="en-US" sz="2400" dirty="0"/>
              <a:t> </a:t>
            </a:r>
            <a:r>
              <a:rPr lang="en-US" sz="2400" dirty="0" err="1"/>
              <a:t>printf</a:t>
            </a:r>
            <a:r>
              <a:rPr lang="en-US" sz="2400" dirty="0"/>
              <a:t> ("%d: (%d ,%d)\n", </a:t>
            </a:r>
            <a:r>
              <a:rPr lang="en-US" sz="2400" dirty="0" err="1"/>
              <a:t>omp_get_thread_num</a:t>
            </a:r>
            <a:r>
              <a:rPr lang="en-US" sz="2400" dirty="0"/>
              <a:t> () , </a:t>
            </a:r>
            <a:r>
              <a:rPr lang="en-US" sz="2400" dirty="0" err="1"/>
              <a:t>i</a:t>
            </a:r>
            <a:r>
              <a:rPr lang="en-US" sz="2400" dirty="0"/>
              <a:t>, j);</a:t>
            </a:r>
          </a:p>
          <a:p>
            <a:r>
              <a:rPr lang="en-US" sz="2400" dirty="0"/>
              <a:t>return 0;</a:t>
            </a:r>
          </a:p>
          <a:p>
            <a:r>
              <a:rPr lang="en-US" sz="2400" dirty="0"/>
              <a:t>}</a:t>
            </a:r>
            <a:endParaRPr lang="en-US" dirty="0"/>
          </a:p>
        </p:txBody>
      </p:sp>
    </p:spTree>
    <p:extLst>
      <p:ext uri="{BB962C8B-B14F-4D97-AF65-F5344CB8AC3E}">
        <p14:creationId xmlns:p14="http://schemas.microsoft.com/office/powerpoint/2010/main" val="2959976155"/>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3302D-EC19-4621-A7A8-624B3582AF90}"/>
              </a:ext>
            </a:extLst>
          </p:cNvPr>
          <p:cNvSpPr>
            <a:spLocks noGrp="1"/>
          </p:cNvSpPr>
          <p:nvPr>
            <p:ph type="title"/>
          </p:nvPr>
        </p:nvSpPr>
        <p:spPr/>
        <p:txBody>
          <a:bodyPr/>
          <a:lstStyle/>
          <a:p>
            <a:r>
              <a:rPr lang="en-US" dirty="0"/>
              <a:t>Printing out all pairs of integers from 1 to max</a:t>
            </a:r>
          </a:p>
        </p:txBody>
      </p:sp>
      <p:sp>
        <p:nvSpPr>
          <p:cNvPr id="3" name="Content Placeholder 2">
            <a:extLst>
              <a:ext uri="{FF2B5EF4-FFF2-40B4-BE49-F238E27FC236}">
                <a16:creationId xmlns:a16="http://schemas.microsoft.com/office/drawing/2014/main" id="{3FFEB5F8-E31A-4173-B1E7-178216BE09E6}"/>
              </a:ext>
            </a:extLst>
          </p:cNvPr>
          <p:cNvSpPr>
            <a:spLocks noGrp="1"/>
          </p:cNvSpPr>
          <p:nvPr>
            <p:ph idx="1"/>
          </p:nvPr>
        </p:nvSpPr>
        <p:spPr/>
        <p:txBody>
          <a:bodyPr>
            <a:normAutofit/>
          </a:bodyPr>
          <a:lstStyle/>
          <a:p>
            <a:pPr>
              <a:buFont typeface="Wingdings" panose="05000000000000000000" pitchFamily="2" charset="2"/>
              <a:buChar char="Ø"/>
            </a:pPr>
            <a:r>
              <a:rPr lang="en-US" sz="2400" dirty="0"/>
              <a:t>As all iterations of both nested loops are independent, either loop can be parallelized while the other is not.</a:t>
            </a:r>
          </a:p>
          <a:p>
            <a:pPr>
              <a:buFont typeface="Wingdings" panose="05000000000000000000" pitchFamily="2" charset="2"/>
              <a:buChar char="Ø"/>
            </a:pPr>
            <a:r>
              <a:rPr lang="en-US" sz="2400" dirty="0"/>
              <a:t> This is achieved by placing the </a:t>
            </a:r>
            <a:r>
              <a:rPr lang="en-US" sz="2400" dirty="0" err="1"/>
              <a:t>omp</a:t>
            </a:r>
            <a:r>
              <a:rPr lang="en-US" sz="2400" dirty="0"/>
              <a:t> parallel for directive in front of the loop targeted for parallelization</a:t>
            </a:r>
          </a:p>
          <a:p>
            <a:pPr>
              <a:buFont typeface="Wingdings" panose="05000000000000000000" pitchFamily="2" charset="2"/>
              <a:buChar char="Ø"/>
            </a:pPr>
            <a:r>
              <a:rPr lang="en-US" sz="2400" dirty="0"/>
              <a:t>Assume all pairs of integers from 1 to max are arranged in a square table. </a:t>
            </a:r>
          </a:p>
          <a:p>
            <a:pPr>
              <a:buFont typeface="Wingdings" panose="05000000000000000000" pitchFamily="2" charset="2"/>
              <a:buChar char="Ø"/>
            </a:pPr>
            <a:r>
              <a:rPr lang="en-US" sz="2400" dirty="0"/>
              <a:t>If 4 threads are used and max = 6, each iteration of the parallelized outer for loop prints out a few lines of the table</a:t>
            </a:r>
          </a:p>
        </p:txBody>
      </p:sp>
    </p:spTree>
    <p:extLst>
      <p:ext uri="{BB962C8B-B14F-4D97-AF65-F5344CB8AC3E}">
        <p14:creationId xmlns:p14="http://schemas.microsoft.com/office/powerpoint/2010/main" val="426501985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7C3CA-67ED-4705-876C-52B0E658D1A3}"/>
              </a:ext>
            </a:extLst>
          </p:cNvPr>
          <p:cNvSpPr>
            <a:spLocks noGrp="1"/>
          </p:cNvSpPr>
          <p:nvPr>
            <p:ph type="title"/>
          </p:nvPr>
        </p:nvSpPr>
        <p:spPr/>
        <p:txBody>
          <a:bodyPr/>
          <a:lstStyle/>
          <a:p>
            <a:r>
              <a:rPr lang="en-US" dirty="0"/>
              <a:t>Printing out all pairs of integers from 1 to max</a:t>
            </a:r>
          </a:p>
        </p:txBody>
      </p:sp>
      <p:sp>
        <p:nvSpPr>
          <p:cNvPr id="3" name="Content Placeholder 2">
            <a:extLst>
              <a:ext uri="{FF2B5EF4-FFF2-40B4-BE49-F238E27FC236}">
                <a16:creationId xmlns:a16="http://schemas.microsoft.com/office/drawing/2014/main" id="{AD1E8DA4-6508-4BBF-ACE3-5B6151BF2301}"/>
              </a:ext>
            </a:extLst>
          </p:cNvPr>
          <p:cNvSpPr>
            <a:spLocks noGrp="1"/>
          </p:cNvSpPr>
          <p:nvPr>
            <p:ph idx="1"/>
          </p:nvPr>
        </p:nvSpPr>
        <p:spPr/>
        <p:txBody>
          <a:bodyPr>
            <a:normAutofit/>
          </a:bodyPr>
          <a:lstStyle/>
          <a:p>
            <a:endParaRPr lang="en-US" dirty="0"/>
          </a:p>
          <a:p>
            <a:endParaRPr lang="en-US" dirty="0"/>
          </a:p>
          <a:p>
            <a:endParaRPr lang="en-US" dirty="0"/>
          </a:p>
          <a:p>
            <a:endParaRPr lang="en-US" dirty="0"/>
          </a:p>
          <a:p>
            <a:endParaRPr lang="en-US" dirty="0"/>
          </a:p>
          <a:p>
            <a:endParaRPr lang="en-US" dirty="0"/>
          </a:p>
          <a:p>
            <a:r>
              <a:rPr lang="en-US" dirty="0"/>
              <a:t>Note that the first two threads are assigned twice as much work than the other two threads which, if run on 4 logical cores, will have to wait idle until the first two complete as well.</a:t>
            </a:r>
          </a:p>
        </p:txBody>
      </p:sp>
      <p:pic>
        <p:nvPicPr>
          <p:cNvPr id="4" name="Picture 3">
            <a:extLst>
              <a:ext uri="{FF2B5EF4-FFF2-40B4-BE49-F238E27FC236}">
                <a16:creationId xmlns:a16="http://schemas.microsoft.com/office/drawing/2014/main" id="{B7FF304B-55A7-49F4-8B8C-B9610F48298E}"/>
              </a:ext>
            </a:extLst>
          </p:cNvPr>
          <p:cNvPicPr>
            <a:picLocks noChangeAspect="1"/>
          </p:cNvPicPr>
          <p:nvPr/>
        </p:nvPicPr>
        <p:blipFill>
          <a:blip r:embed="rId2"/>
          <a:stretch>
            <a:fillRect/>
          </a:stretch>
        </p:blipFill>
        <p:spPr>
          <a:xfrm>
            <a:off x="3001619" y="1858619"/>
            <a:ext cx="2281185" cy="2281185"/>
          </a:xfrm>
          <a:prstGeom prst="rect">
            <a:avLst/>
          </a:prstGeom>
        </p:spPr>
      </p:pic>
    </p:spTree>
    <p:extLst>
      <p:ext uri="{BB962C8B-B14F-4D97-AF65-F5344CB8AC3E}">
        <p14:creationId xmlns:p14="http://schemas.microsoft.com/office/powerpoint/2010/main" val="8897797"/>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DB26D-88BC-2A92-1059-C1532E6526C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5DFE655-B782-5915-2C24-EBA749186871}"/>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F2A583A7-91F8-4624-C638-934E2B5062E1}"/>
              </a:ext>
            </a:extLst>
          </p:cNvPr>
          <p:cNvPicPr>
            <a:picLocks noChangeAspect="1"/>
          </p:cNvPicPr>
          <p:nvPr/>
        </p:nvPicPr>
        <p:blipFill>
          <a:blip r:embed="rId2"/>
          <a:stretch>
            <a:fillRect/>
          </a:stretch>
        </p:blipFill>
        <p:spPr>
          <a:xfrm>
            <a:off x="758264" y="381000"/>
            <a:ext cx="8107212" cy="6477000"/>
          </a:xfrm>
          <a:prstGeom prst="rect">
            <a:avLst/>
          </a:prstGeom>
        </p:spPr>
      </p:pic>
    </p:spTree>
    <p:extLst>
      <p:ext uri="{BB962C8B-B14F-4D97-AF65-F5344CB8AC3E}">
        <p14:creationId xmlns:p14="http://schemas.microsoft.com/office/powerpoint/2010/main" val="4182809580"/>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AA406-37A4-91A1-BA50-AD69E5FEEC1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D16A74E-031D-782C-E2C3-19C6DF9AB6B2}"/>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2A6041E9-526D-DE98-BAA6-90420DCB0A49}"/>
              </a:ext>
            </a:extLst>
          </p:cNvPr>
          <p:cNvPicPr>
            <a:picLocks noChangeAspect="1"/>
          </p:cNvPicPr>
          <p:nvPr/>
        </p:nvPicPr>
        <p:blipFill>
          <a:blip r:embed="rId2"/>
          <a:stretch>
            <a:fillRect/>
          </a:stretch>
        </p:blipFill>
        <p:spPr>
          <a:xfrm>
            <a:off x="733683" y="453132"/>
            <a:ext cx="8116003" cy="5951736"/>
          </a:xfrm>
          <a:prstGeom prst="rect">
            <a:avLst/>
          </a:prstGeom>
        </p:spPr>
      </p:pic>
    </p:spTree>
    <p:extLst>
      <p:ext uri="{BB962C8B-B14F-4D97-AF65-F5344CB8AC3E}">
        <p14:creationId xmlns:p14="http://schemas.microsoft.com/office/powerpoint/2010/main" val="199477360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63357</TotalTime>
  <Words>11029</Words>
  <Application>Microsoft Office PowerPoint</Application>
  <PresentationFormat>On-screen Show (4:3)</PresentationFormat>
  <Paragraphs>1129</Paragraphs>
  <Slides>184</Slides>
  <Notes>10</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184</vt:i4>
      </vt:variant>
    </vt:vector>
  </HeadingPairs>
  <TitlesOfParts>
    <vt:vector size="199" baseType="lpstr">
      <vt:lpstr>Arial</vt:lpstr>
      <vt:lpstr>Calibri</vt:lpstr>
      <vt:lpstr>CMSY10</vt:lpstr>
      <vt:lpstr>CMTT10</vt:lpstr>
      <vt:lpstr>Courier New</vt:lpstr>
      <vt:lpstr>NimbusRomNo9L-Medi</vt:lpstr>
      <vt:lpstr>NimbusRomNo9L-Regu</vt:lpstr>
      <vt:lpstr>NimbusRomNo9L-ReguItal</vt:lpstr>
      <vt:lpstr>NimbusRomNo9L-Regu-Slant_167</vt:lpstr>
      <vt:lpstr>Trebuchet MS</vt:lpstr>
      <vt:lpstr>Tw Cen MT</vt:lpstr>
      <vt:lpstr>Tw Cen MT Condensed</vt:lpstr>
      <vt:lpstr>Wingdings</vt:lpstr>
      <vt:lpstr>Wingdings 3</vt:lpstr>
      <vt:lpstr>Integral</vt:lpstr>
      <vt:lpstr>Parallel Computing</vt:lpstr>
      <vt:lpstr>COURSE CONTENT</vt:lpstr>
      <vt:lpstr>Who Is Using Parallel Computing?-         Science and Engineering</vt:lpstr>
      <vt:lpstr>Who Is Using Parallel Computing?-         Industrial and Commercial</vt:lpstr>
      <vt:lpstr>Parallel cOMPUTING</vt:lpstr>
      <vt:lpstr>PowerPoint Presentation</vt:lpstr>
      <vt:lpstr>PowerPoint Presentation</vt:lpstr>
      <vt:lpstr>Why - every computer is a parallel computer</vt:lpstr>
      <vt:lpstr>Parallelism is found on all levels of a  modern computer’s architecture</vt:lpstr>
      <vt:lpstr>PowerPoint Presentation</vt:lpstr>
      <vt:lpstr>1st levels of a  modern computer’s architecture</vt:lpstr>
      <vt:lpstr>Pipe-lining</vt:lpstr>
      <vt:lpstr>2nd  levels of a  modern computer’s architecture</vt:lpstr>
      <vt:lpstr>PowerPoint Presentation</vt:lpstr>
      <vt:lpstr>3rd  levels of a  modern computer’s architecture</vt:lpstr>
      <vt:lpstr>3rd  levels of a  modern computer’s architecture</vt:lpstr>
      <vt:lpstr>PowerPoint Presentation</vt:lpstr>
      <vt:lpstr>Reasons for making modern computers parallel</vt:lpstr>
      <vt:lpstr>PowerPoint Presentation</vt:lpstr>
      <vt:lpstr>PowerPoint Presentation</vt:lpstr>
      <vt:lpstr>Top Super Computer – June 2020</vt:lpstr>
      <vt:lpstr>Flynn's Classical Taxonomy</vt:lpstr>
      <vt:lpstr>Single Instruction, Single Data (SISD)</vt:lpstr>
      <vt:lpstr>Single Instruction, Multiple Data (SIMD) </vt:lpstr>
      <vt:lpstr>Multiple Instruction, Single Data (MISD)</vt:lpstr>
      <vt:lpstr>Multiple Instruction, Multiple Data (MIMD)</vt:lpstr>
      <vt:lpstr>PowerPoint Presentation</vt:lpstr>
      <vt:lpstr>General Parallel Computing Terminology</vt:lpstr>
      <vt:lpstr>General Parallel Computing Terminology</vt:lpstr>
      <vt:lpstr>General Parallel Computing Terminology</vt:lpstr>
      <vt:lpstr>PowerPoint Presentation</vt:lpstr>
      <vt:lpstr>PowerPoint Presentation</vt:lpstr>
      <vt:lpstr>PowerPoint Presentation</vt:lpstr>
      <vt:lpstr>PowerPoint Presentation</vt:lpstr>
      <vt:lpstr>PowerPoint Presentation</vt:lpstr>
      <vt:lpstr>Performance</vt:lpstr>
      <vt:lpstr>PowerPoint Presentation</vt:lpstr>
      <vt:lpstr>Introduction</vt:lpstr>
      <vt:lpstr>Types of parallelism</vt:lpstr>
      <vt:lpstr>Types of parallelism</vt:lpstr>
      <vt:lpstr>Types of parallelism</vt:lpstr>
      <vt:lpstr>Shared vs. Distributed Memory</vt:lpstr>
      <vt:lpstr>Clustered SMPs</vt:lpstr>
      <vt:lpstr>Shared vs. Distributed Memory (cont’d)</vt:lpstr>
      <vt:lpstr>Distributed vs. Shared Memory</vt:lpstr>
      <vt:lpstr>What is OpenMP?</vt:lpstr>
      <vt:lpstr>What is OpenMP? (cont’d)</vt:lpstr>
      <vt:lpstr>Why choose OpenMP ?</vt:lpstr>
      <vt:lpstr>OpenMP - User Interface Model</vt:lpstr>
      <vt:lpstr>What is a thread?</vt:lpstr>
      <vt:lpstr>Execution Model</vt:lpstr>
      <vt:lpstr>Communicating Between Threads</vt:lpstr>
      <vt:lpstr>Storage Model – Data Scoping</vt:lpstr>
      <vt:lpstr>Basics</vt:lpstr>
      <vt:lpstr>Basics (cont’d)</vt:lpstr>
      <vt:lpstr>parallel do &amp; parallel for</vt:lpstr>
      <vt:lpstr>parallel do &amp; parallel for (cont’d)</vt:lpstr>
      <vt:lpstr>Creating Parallel Regions</vt:lpstr>
      <vt:lpstr>Comparison of Programming Models</vt:lpstr>
      <vt:lpstr>PowerPoint Presentation</vt:lpstr>
      <vt:lpstr>PowerPoint Presentation</vt:lpstr>
      <vt:lpstr>Compiling</vt:lpstr>
      <vt:lpstr>Specifying threads</vt:lpstr>
      <vt:lpstr>Using OpenMP to write multithreaded programs</vt:lpstr>
      <vt:lpstr>Using OpenMP to write multithreaded programs</vt:lpstr>
      <vt:lpstr>Using OpenMP to write multithreaded programs</vt:lpstr>
      <vt:lpstr>Compiling and running an OpenMP program</vt:lpstr>
      <vt:lpstr>Compiling and running an OpenMP program</vt:lpstr>
      <vt:lpstr>Compiling and running an OpenMP program</vt:lpstr>
      <vt:lpstr>OpenMP: parallel regions</vt:lpstr>
      <vt:lpstr>OpenMP: controlling the number of threads</vt:lpstr>
      <vt:lpstr>OpenMP: controlling the number of threads</vt:lpstr>
      <vt:lpstr>Monitoring an OpenMP program</vt:lpstr>
      <vt:lpstr>Monitoring an OpenMP program</vt:lpstr>
      <vt:lpstr>Monitoring an OpenMP program</vt:lpstr>
      <vt:lpstr>PowerPoint Presentation</vt:lpstr>
      <vt:lpstr>Monitoring an OpenMP program</vt:lpstr>
      <vt:lpstr>Parallelization of loops</vt:lpstr>
      <vt:lpstr>PowerPoint Presentation</vt:lpstr>
      <vt:lpstr>PowerPoint Presentation</vt:lpstr>
      <vt:lpstr>PowerPoint Presentation</vt:lpstr>
      <vt:lpstr>PowerPoint Presentation</vt:lpstr>
      <vt:lpstr>Parallelizing loops with independent iterations</vt:lpstr>
      <vt:lpstr>Parallelizing loops with independent iterations</vt:lpstr>
      <vt:lpstr>Parallelizing loops with independent iterations</vt:lpstr>
      <vt:lpstr>Parallelizing loops with independent iterations</vt:lpstr>
      <vt:lpstr>PowerPoint Presentation</vt:lpstr>
      <vt:lpstr>PowerPoint Presentation</vt:lpstr>
      <vt:lpstr>Parallelizing loops with independent iterations</vt:lpstr>
      <vt:lpstr>OpenMP: data sharing</vt:lpstr>
      <vt:lpstr>OpenMP: data sharing</vt:lpstr>
      <vt:lpstr>PowerPoint Presentation</vt:lpstr>
      <vt:lpstr>Vector addition</vt:lpstr>
      <vt:lpstr>Vector addition</vt:lpstr>
      <vt:lpstr>Printing out all pairs of integers from 1 to max</vt:lpstr>
      <vt:lpstr>Printing out all pairs of integers from 1 to max</vt:lpstr>
      <vt:lpstr>Printing out all pairs of integers from 1 to max</vt:lpstr>
      <vt:lpstr>PowerPoint Presentation</vt:lpstr>
      <vt:lpstr>PowerPoint Presentation</vt:lpstr>
      <vt:lpstr>PowerPoint Presentation</vt:lpstr>
      <vt:lpstr>PowerPoint Presentation</vt:lpstr>
      <vt:lpstr>there are two other ways of parallelizing nested loops.  First, the two nested for loops can be collapsed in order to be parallelized together using clause collapse(2) </vt:lpstr>
      <vt:lpstr>Collapse </vt:lpstr>
      <vt:lpstr>Collapse </vt:lpstr>
      <vt:lpstr>other method of parallelizing nested loops is by parallelizing each for loop separately</vt:lpstr>
      <vt:lpstr>parallelizing each for loop separately</vt:lpstr>
      <vt:lpstr>parallelizing each for loop separately</vt:lpstr>
      <vt:lpstr>parallelizing each for loop separately</vt:lpstr>
      <vt:lpstr>Matrix multiplication</vt:lpstr>
      <vt:lpstr>Matrix multiplication</vt:lpstr>
      <vt:lpstr>OpenMP: nested parallelism</vt:lpstr>
      <vt:lpstr>Combining the results of parallel iterations</vt:lpstr>
      <vt:lpstr>Solution ??????</vt:lpstr>
      <vt:lpstr>Leads to Race Condition</vt:lpstr>
      <vt:lpstr>Combining the results of parallel iterations</vt:lpstr>
      <vt:lpstr>Program using critical sections</vt:lpstr>
      <vt:lpstr>PowerPoint Presentation</vt:lpstr>
      <vt:lpstr>Program using critical sections</vt:lpstr>
      <vt:lpstr>Another way to avoid race conditions is to use atomic access to variables</vt:lpstr>
      <vt:lpstr>pragma omp atomic</vt:lpstr>
      <vt:lpstr>OpenMP: critical sections</vt:lpstr>
      <vt:lpstr>OpenMP: atomic access</vt:lpstr>
      <vt:lpstr>OpenMP: atomic access</vt:lpstr>
      <vt:lpstr>To prevent race conditions and to avoid locking or explicit atomic access to variables at the same time, OpenMP provides a special operation called reduction</vt:lpstr>
      <vt:lpstr>clause reduction</vt:lpstr>
      <vt:lpstr>PowerPoint Presentation</vt:lpstr>
      <vt:lpstr>Work Sharing Constructs</vt:lpstr>
      <vt:lpstr>Sections</vt:lpstr>
      <vt:lpstr>Tasks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Computing pi by numerical integration</vt:lpstr>
      <vt:lpstr>PowerPoint Presentation</vt:lpstr>
      <vt:lpstr>PowerPoint Presentation</vt:lpstr>
      <vt:lpstr>PowerPoint Presentation</vt:lpstr>
      <vt:lpstr>PowerPoint Presentation</vt:lpstr>
      <vt:lpstr>PowerPoint Presentation</vt:lpstr>
      <vt:lpstr>Computing p using random shooting</vt:lpstr>
      <vt:lpstr>PowerPoint Presentation</vt:lpstr>
      <vt:lpstr>PowerPoint Presentation</vt:lpstr>
      <vt:lpstr>PowerPoint Presentation</vt:lpstr>
      <vt:lpstr>PowerPoint Presentation</vt:lpstr>
      <vt:lpstr>Distributing iterations among threads</vt:lpstr>
      <vt:lpstr>PowerPoint Presentation</vt:lpstr>
      <vt:lpstr>Distributing iterations among threads</vt:lpstr>
      <vt:lpstr>Distributing iterations among threads</vt:lpstr>
      <vt:lpstr>Distributing iterations among threads</vt:lpstr>
      <vt:lpstr>Distributing iterations among threads</vt:lpstr>
      <vt:lpstr>Distributing iterations among threads</vt:lpstr>
      <vt:lpstr>OpenMP: scheduling parallel loop iterations</vt:lpstr>
      <vt:lpstr>OpenMP: scheduling parallel loop iterations</vt:lpstr>
      <vt:lpstr>The details of parallel loops and reductions</vt:lpstr>
      <vt:lpstr>PowerPoint Presentation</vt:lpstr>
      <vt:lpstr>The details of parallel loops and reductions</vt:lpstr>
      <vt:lpstr>Parallel tasks</vt:lpstr>
      <vt:lpstr>Running independent tasks in parallel</vt:lpstr>
      <vt:lpstr>#pragma omp single</vt:lpstr>
      <vt:lpstr>PowerPoint Presentation</vt:lpstr>
      <vt:lpstr>PowerPoint Presentation</vt:lpstr>
      <vt:lpstr>PowerPoint Presentation</vt:lpstr>
      <vt:lpstr>PowerPoint Presentation</vt:lpstr>
      <vt:lpstr>PowerPoint Presentation</vt:lpstr>
      <vt:lpstr>PowerPoint Presentation</vt:lpstr>
      <vt:lpstr>Running independent tasks in parallel</vt:lpstr>
      <vt:lpstr>Fibonacci numbers</vt:lpstr>
      <vt:lpstr>OpenMP: tasks</vt:lpstr>
      <vt:lpstr>OpenMP: tasks</vt:lpstr>
      <vt:lpstr>OpenMP: limiting execution to a single thread</vt:lpstr>
      <vt:lpstr>OpenMP: limiting execution to a single thread</vt:lpstr>
      <vt:lpstr>Quicksort</vt:lpstr>
      <vt:lpstr>Quicksort</vt:lpstr>
      <vt:lpstr>call of the parallel implementation of the Quicksort algorithm.</vt:lpstr>
      <vt:lpstr>comparison of the running time of the sequential and parallel version of the Quicksort algorithm when sorting n random strings of max length 64 using a quad-core processor with multithreading</vt:lpstr>
      <vt:lpstr>Combining the results of parallel tasks</vt:lpstr>
      <vt:lpstr>Combining the results of parallel tasks</vt:lpstr>
      <vt:lpstr>Quicksort algorithm</vt:lpstr>
      <vt:lpstr>Quicksort algorithm</vt:lpstr>
      <vt:lpstr>OpenMP: explicit task barrier</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Parallel Computing From Algorithms to Programming on State-of-the-Art Platforms</dc:title>
  <dc:creator>Preetham</dc:creator>
  <cp:lastModifiedBy>ISE RIT</cp:lastModifiedBy>
  <cp:revision>363</cp:revision>
  <dcterms:created xsi:type="dcterms:W3CDTF">2006-08-16T00:00:00Z</dcterms:created>
  <dcterms:modified xsi:type="dcterms:W3CDTF">2023-09-12T06:09:34Z</dcterms:modified>
</cp:coreProperties>
</file>

<file path=docProps/thumbnail.jpeg>
</file>